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TÔN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065AB43-D1D9-8C56-125C-FBFEBFF05C81}"/>
              </a:ext>
            </a:extLst>
          </p:cNvPr>
          <p:cNvPicPr>
            <a:picLocks noChangeAspect="1"/>
          </p:cNvPicPr>
          <p:nvPr/>
        </p:nvPicPr>
        <p:blipFill>
          <a:blip r:embed="rId4"/>
          <a:stretch>
            <a:fillRect/>
          </a:stretch>
        </p:blipFill>
        <p:spPr>
          <a:xfrm>
            <a:off x="4724690" y="4118557"/>
            <a:ext cx="2739443" cy="273944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tôn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tôn</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hậu</a:t>
            </a:r>
            <a:r>
              <a:rPr lang="en-US" b="0" i="0" dirty="0">
                <a:solidFill>
                  <a:srgbClr val="0D0D0D"/>
                </a:solidFill>
                <a:effectLst/>
                <a:latin typeface="Söhne"/>
              </a:rPr>
              <a:t> </a:t>
            </a:r>
            <a:r>
              <a:rPr lang="en-US" b="0" i="0" dirty="0" err="1">
                <a:solidFill>
                  <a:srgbClr val="0D0D0D"/>
                </a:solidFill>
                <a:effectLst/>
                <a:latin typeface="Söhne"/>
              </a:rPr>
              <a:t>quả</a:t>
            </a:r>
            <a:r>
              <a:rPr lang="en-US" b="0" i="0" dirty="0">
                <a:solidFill>
                  <a:srgbClr val="0D0D0D"/>
                </a:solidFill>
                <a:effectLst/>
                <a:latin typeface="Söhne"/>
              </a:rPr>
              <a:t> </a:t>
            </a:r>
            <a:r>
              <a:rPr lang="en-US" b="0" i="0" dirty="0" err="1">
                <a:solidFill>
                  <a:srgbClr val="0D0D0D"/>
                </a:solidFill>
                <a:effectLst/>
                <a:latin typeface="Söhne"/>
              </a:rPr>
              <a:t>nặng</a:t>
            </a:r>
            <a:r>
              <a:rPr lang="en-US" b="0" i="0" dirty="0">
                <a:solidFill>
                  <a:srgbClr val="0D0D0D"/>
                </a:solidFill>
                <a:effectLst/>
                <a:latin typeface="Söhne"/>
              </a:rPr>
              <a:t> </a:t>
            </a:r>
            <a:r>
              <a:rPr lang="en-US" b="0" i="0" dirty="0" err="1">
                <a:solidFill>
                  <a:srgbClr val="0D0D0D"/>
                </a:solidFill>
                <a:effectLst/>
                <a:latin typeface="Söhne"/>
              </a:rPr>
              <a:t>nề</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viên</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doanh</a:t>
            </a:r>
            <a:r>
              <a:rPr lang="en-US" b="0" i="0" dirty="0">
                <a:solidFill>
                  <a:srgbClr val="0D0D0D"/>
                </a:solidFill>
                <a:effectLst/>
                <a:latin typeface="Söhne"/>
              </a:rPr>
              <a:t> </a:t>
            </a:r>
            <a:r>
              <a:rPr lang="en-US" b="0" i="0" dirty="0" err="1">
                <a:solidFill>
                  <a:srgbClr val="0D0D0D"/>
                </a:solidFill>
                <a:effectLst/>
                <a:latin typeface="Söhne"/>
              </a:rPr>
              <a:t>nghiệp</a:t>
            </a:r>
            <a:r>
              <a:rPr lang="en-US" sz="2000" dirty="0">
                <a:ea typeface="+mn-lt"/>
                <a:cs typeface="+mn-lt"/>
              </a:rPr>
              <a:t>:</a:t>
            </a:r>
            <a:endParaRPr lang="en-US" dirty="0"/>
          </a:p>
          <a:p>
            <a:pPr marL="730885" lvl="1" indent="-304165"/>
            <a:r>
              <a:rPr lang="pt-BR" i="0" dirty="0">
                <a:solidFill>
                  <a:srgbClr val="0D0D0D"/>
                </a:solidFill>
                <a:effectLst/>
                <a:latin typeface="Söhne"/>
              </a:rPr>
              <a:t>Nguyên nhân từ thiết bị máy móc không an toàn</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do </a:t>
            </a:r>
            <a:r>
              <a:rPr lang="en-US" dirty="0" err="1">
                <a:solidFill>
                  <a:srgbClr val="0D0D0D"/>
                </a:solidFill>
                <a:latin typeface="Söhne"/>
              </a:rPr>
              <a:t>việc</a:t>
            </a:r>
            <a:r>
              <a:rPr lang="en-US" dirty="0">
                <a:solidFill>
                  <a:srgbClr val="0D0D0D"/>
                </a:solidFill>
                <a:latin typeface="Söhne"/>
              </a:rPr>
              <a:t> </a:t>
            </a:r>
            <a:r>
              <a:rPr lang="en-US" dirty="0" err="1">
                <a:solidFill>
                  <a:srgbClr val="0D0D0D"/>
                </a:solidFill>
                <a:latin typeface="Söhne"/>
              </a:rPr>
              <a:t>không</a:t>
            </a:r>
            <a:r>
              <a:rPr lang="en-US" dirty="0">
                <a:solidFill>
                  <a:srgbClr val="0D0D0D"/>
                </a:solidFill>
                <a:latin typeface="Söhne"/>
              </a:rPr>
              <a:t> </a:t>
            </a:r>
            <a:r>
              <a:rPr lang="en-US" dirty="0" err="1">
                <a:solidFill>
                  <a:srgbClr val="0D0D0D"/>
                </a:solidFill>
                <a:latin typeface="Söhne"/>
              </a:rPr>
              <a:t>tuân</a:t>
            </a:r>
            <a:r>
              <a:rPr lang="en-US" dirty="0">
                <a:solidFill>
                  <a:srgbClr val="0D0D0D"/>
                </a:solidFill>
                <a:latin typeface="Söhne"/>
              </a:rPr>
              <a:t> </a:t>
            </a:r>
            <a:r>
              <a:rPr lang="en-US" dirty="0" err="1">
                <a:solidFill>
                  <a:srgbClr val="0D0D0D"/>
                </a:solidFill>
                <a:latin typeface="Söhne"/>
              </a:rPr>
              <a:t>thủ</a:t>
            </a:r>
            <a:r>
              <a:rPr lang="en-US" dirty="0">
                <a:solidFill>
                  <a:srgbClr val="0D0D0D"/>
                </a:solidFill>
                <a:latin typeface="Söhne"/>
              </a:rPr>
              <a:t> </a:t>
            </a:r>
            <a:r>
              <a:rPr lang="en-US" dirty="0" err="1">
                <a:solidFill>
                  <a:srgbClr val="0D0D0D"/>
                </a:solidFill>
                <a:latin typeface="Söhne"/>
              </a:rPr>
              <a:t>quy</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an </a:t>
            </a:r>
            <a:r>
              <a:rPr lang="en-US" dirty="0" err="1">
                <a:solidFill>
                  <a:srgbClr val="0D0D0D"/>
                </a:solidFill>
                <a:latin typeface="Söhne"/>
              </a:rPr>
              <a:t>toàn</a:t>
            </a:r>
            <a:endParaRPr lang="pt-BR" dirty="0">
              <a:solidFill>
                <a:srgbClr val="0D0D0D"/>
              </a:solidFill>
              <a:latin typeface="Söhne"/>
            </a:endParaRPr>
          </a:p>
          <a:p>
            <a:pPr marL="730885" lvl="1" indent="-304165"/>
            <a:r>
              <a:rPr lang="vi-VN" dirty="0">
                <a:solidFill>
                  <a:srgbClr val="0D0D0D"/>
                </a:solidFill>
                <a:latin typeface="Söhne"/>
              </a:rPr>
              <a:t>Rủi ro từ môi trường làm việc không an toàn</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huấn</a:t>
            </a:r>
            <a:r>
              <a:rPr lang="en-US" dirty="0">
                <a:solidFill>
                  <a:srgbClr val="0D0D0D"/>
                </a:solidFill>
                <a:latin typeface="Söhne"/>
              </a:rPr>
              <a:t> </a:t>
            </a:r>
            <a:r>
              <a:rPr lang="en-US" dirty="0" err="1">
                <a:solidFill>
                  <a:srgbClr val="0D0D0D"/>
                </a:solidFill>
                <a:latin typeface="Söhne"/>
              </a:rPr>
              <a:t>luyện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giáo</a:t>
            </a:r>
            <a:r>
              <a:rPr lang="en-US" dirty="0">
                <a:solidFill>
                  <a:srgbClr val="0D0D0D"/>
                </a:solidFill>
                <a:latin typeface="Söhne"/>
              </a:rPr>
              <a:t> </a:t>
            </a:r>
            <a:r>
              <a:rPr lang="en-US" dirty="0" err="1">
                <a:solidFill>
                  <a:srgbClr val="0D0D0D"/>
                </a:solidFill>
                <a:latin typeface="Söhne"/>
              </a:rPr>
              <a:t>dục</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tấm</a:t>
            </a:r>
            <a:r>
              <a:rPr lang="en-US" dirty="0"/>
              <a:t> </a:t>
            </a:r>
            <a:r>
              <a:rPr lang="en-US" dirty="0" err="1"/>
              <a:t>thép</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tôn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dập</a:t>
            </a:r>
            <a:r>
              <a:rPr lang="en-US" dirty="0"/>
              <a:t> </a:t>
            </a:r>
            <a:r>
              <a:rPr lang="en-US" dirty="0" err="1"/>
              <a:t>các</a:t>
            </a:r>
            <a:r>
              <a:rPr lang="en-US" dirty="0"/>
              <a:t> </a:t>
            </a:r>
            <a:r>
              <a:rPr lang="en-US" dirty="0" err="1"/>
              <a:t>tấm</a:t>
            </a:r>
            <a:r>
              <a:rPr lang="en-US" dirty="0"/>
              <a:t> </a:t>
            </a:r>
            <a:r>
              <a:rPr lang="en-US" dirty="0" err="1"/>
              <a:t>thép</a:t>
            </a:r>
            <a:r>
              <a:rPr lang="en-US" dirty="0"/>
              <a:t> </a:t>
            </a:r>
            <a:r>
              <a:rPr lang="en-US" dirty="0" err="1"/>
              <a:t>thành</a:t>
            </a:r>
            <a:r>
              <a:rPr lang="en-US" dirty="0"/>
              <a:t> </a:t>
            </a:r>
            <a:r>
              <a:rPr lang="en-US" dirty="0" err="1"/>
              <a:t>tôn</a:t>
            </a:r>
            <a:endParaRPr lang="en-US" dirty="0"/>
          </a:p>
          <a:p>
            <a:pPr marL="304165" indent="-304165">
              <a:buClr>
                <a:schemeClr val="tx1"/>
              </a:buClr>
            </a:pPr>
            <a:r>
              <a:rPr lang="en-US" dirty="0"/>
              <a:t>3. </a:t>
            </a:r>
            <a:r>
              <a:rPr lang="vi-VN" dirty="0"/>
              <a:t>An toàn vệ sinh lao động đối với nhân viên vận hành máy sơn các tấm tôn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tôn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tôn</a:t>
            </a:r>
            <a:endParaRPr lang="en-US" sz="2400" b="1" i="0" dirty="0">
              <a:effectLst/>
              <a:latin typeface="Söhne"/>
            </a:endParaRPr>
          </a:p>
          <a:p>
            <a:r>
              <a:rPr lang="vi-VN" b="0" i="0" dirty="0">
                <a:effectLst/>
                <a:latin typeface="Open Sans" panose="020B0606030504020204" pitchFamily="34" charset="0"/>
              </a:rPr>
              <a:t>Đặc điểm của công việc vận hành máy cắt tấm thép để chuẩn bị sản xuất tôn corrugated iron rất đa dạng và đòi hỏi sự cẩn thận và kỹ năng chuyên môn cao từ người thao tác.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thường bao gồm các bước như thiết lập máy theo thông số kỹ thuật cụ thể của từng loại tấm thép và yêu cầu sản phẩm cuối cùng. Nhân viên vận hành máy cần phải biết cách đọc và hiểu các bản vẽ kỹ thuật để điều chỉnh máy phù hợp.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43033CC-BE14-4F9A-B026-B4712D78BCCD}"/>
              </a:ext>
            </a:extLst>
          </p:cNvPr>
          <p:cNvPicPr>
            <a:picLocks noChangeAspect="1"/>
          </p:cNvPicPr>
          <p:nvPr/>
        </p:nvPicPr>
        <p:blipFill>
          <a:blip r:embed="rId3"/>
          <a:stretch>
            <a:fillRect/>
          </a:stretch>
        </p:blipFill>
        <p:spPr>
          <a:xfrm>
            <a:off x="-818356" y="2924944"/>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tôn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tôn</a:t>
            </a:r>
            <a:endParaRPr lang="en-US" sz="2400" b="1" i="0" dirty="0">
              <a:effectLst/>
              <a:latin typeface="Söhne"/>
            </a:endParaRPr>
          </a:p>
          <a:p>
            <a:r>
              <a:rPr lang="vi-VN" b="0" i="0" dirty="0">
                <a:effectLst/>
                <a:latin typeface="Open Sans" panose="020B0606030504020204" pitchFamily="34" charset="0"/>
              </a:rPr>
              <a:t>Trong quá trình vận hành máy cắt tấm thép để chuẩn bị sản xuất tôn, có nhiều dạng tai nạn lao động có thể xảy ra do tính chất nguy hiểm của công việc và môi trường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tai nạn phổ biến là va đập khi máy hoạt động không ổn định hoặc có sự cố kỹ thuật. Sự cố này có thể gây ra vết thương nghiêm trọng cho nhân viên đang làm việc gần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A218E50-891D-ABCE-54D6-329EDEF95593}"/>
              </a:ext>
            </a:extLst>
          </p:cNvPr>
          <p:cNvPicPr>
            <a:picLocks noChangeAspect="1"/>
          </p:cNvPicPr>
          <p:nvPr/>
        </p:nvPicPr>
        <p:blipFill>
          <a:blip r:embed="rId3"/>
          <a:stretch>
            <a:fillRect/>
          </a:stretch>
        </p:blipFill>
        <p:spPr>
          <a:xfrm>
            <a:off x="-818356" y="2924944"/>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tôn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tôn</a:t>
            </a:r>
            <a:endParaRPr lang="en-US" sz="2400" b="1" i="0" dirty="0">
              <a:effectLst/>
              <a:latin typeface="Söhne"/>
            </a:endParaRPr>
          </a:p>
          <a:p>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tấm</a:t>
            </a:r>
            <a:r>
              <a:rPr lang="en-US" b="0" i="0" dirty="0">
                <a:effectLst/>
                <a:latin typeface="Open Sans" panose="020B0606030504020204" pitchFamily="34" charset="0"/>
              </a:rPr>
              <a:t> </a:t>
            </a:r>
            <a:r>
              <a:rPr lang="en-US" b="0" i="0" dirty="0" err="1">
                <a:effectLst/>
                <a:latin typeface="Open Sans" panose="020B0606030504020204" pitchFamily="34" charset="0"/>
              </a:rPr>
              <a:t>thép</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tôn</a:t>
            </a:r>
            <a:r>
              <a:rPr lang="en-US" b="0" i="0" dirty="0">
                <a:effectLst/>
                <a:latin typeface="Open Sans" panose="020B0606030504020204" pitchFamily="34" charset="0"/>
              </a:rPr>
              <a:t> (corrugated iron).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môn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phía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p>
          <a:p>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cá</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57EA069-C510-16EF-40F9-96C4D848A864}"/>
              </a:ext>
            </a:extLst>
          </p:cNvPr>
          <p:cNvPicPr>
            <a:picLocks noChangeAspect="1"/>
          </p:cNvPicPr>
          <p:nvPr/>
        </p:nvPicPr>
        <p:blipFill>
          <a:blip r:embed="rId3"/>
          <a:stretch>
            <a:fillRect/>
          </a:stretch>
        </p:blipFill>
        <p:spPr>
          <a:xfrm>
            <a:off x="-818356" y="2924944"/>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tôn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tôn</a:t>
            </a:r>
            <a:endParaRPr lang="en-US" sz="2400" b="1" i="0" dirty="0">
              <a:effectLst/>
              <a:latin typeface="Söhne"/>
            </a:endParaRPr>
          </a:p>
          <a:p>
            <a:r>
              <a:rPr lang="vi-VN" b="0" i="0" dirty="0">
                <a:effectLst/>
                <a:latin typeface="Open Sans" panose="020B0606030504020204" pitchFamily="34" charset="0"/>
              </a:rPr>
              <a:t>Để phòng tránh tai nạn lao động khi vận hành máy cắt tấm thép để chuẩn bị sản xuất tôn (corrugated iron), việc đảm bảo huấn luyện an toàn lao động cho nhân viên là điều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cần tổ chức các buổi huấn luyện định kỳ để giáo dục nhân viên về các nguy cơ và biện pháp phòng tránh tai nạn trong quá trình vận hành máy.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4457AB5-7C53-5FF3-846D-255DAC1E5E34}"/>
              </a:ext>
            </a:extLst>
          </p:cNvPr>
          <p:cNvPicPr>
            <a:picLocks noChangeAspect="1"/>
          </p:cNvPicPr>
          <p:nvPr/>
        </p:nvPicPr>
        <p:blipFill>
          <a:blip r:embed="rId3"/>
          <a:stretch>
            <a:fillRect/>
          </a:stretch>
        </p:blipFill>
        <p:spPr>
          <a:xfrm>
            <a:off x="-818356" y="2924944"/>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tấm thép để chuẩn bị sản xuất tôn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tôn</a:t>
            </a:r>
            <a:endParaRPr lang="en-US" sz="2400" b="1" i="0" dirty="0">
              <a:effectLst/>
              <a:latin typeface="Söhne"/>
            </a:endParaRPr>
          </a:p>
          <a:p>
            <a:pPr algn="l"/>
            <a:r>
              <a:rPr lang="vi-VN" b="0" i="0" dirty="0">
                <a:effectLst/>
                <a:latin typeface="Open Sans" panose="020B0606030504020204" pitchFamily="34" charset="0"/>
              </a:rPr>
              <a:t>Trước tiên, tất cả nhân viên phải được đào tạo về các biện pháp an toàn cơ bản trước khi làm việc gần máy cắt thép.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sử dụng đúng các thiết bị bảo hộ cá nhân như mũ bảo hiểm, găng tay, kính bảo hộ và giày chống đinh.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EAF1C85-CB4E-12F7-DEF0-8CF2947E0488}"/>
              </a:ext>
            </a:extLst>
          </p:cNvPr>
          <p:cNvPicPr>
            <a:picLocks noChangeAspect="1"/>
          </p:cNvPicPr>
          <p:nvPr/>
        </p:nvPicPr>
        <p:blipFill>
          <a:blip r:embed="rId3"/>
          <a:stretch>
            <a:fillRect/>
          </a:stretch>
        </p:blipFill>
        <p:spPr>
          <a:xfrm>
            <a:off x="-818356" y="2924944"/>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tấm thép để chuẩn bị sản xuất tôn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tôn</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cắt tấm thép để chuẩn bị sản xuất tôn (corrugated iron) đòi hỏi sự nhanh nhẹn và quyết đoán từ phía nhân viên và quản lý.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ưu tiên là đảm bảo an toàn cho tất cả nhân viên và ngăn chặn tình trạng trở nên tồi tệ hơn.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FAA0729-8ABD-5521-E270-7CC336F06E91}"/>
              </a:ext>
            </a:extLst>
          </p:cNvPr>
          <p:cNvPicPr>
            <a:picLocks noChangeAspect="1"/>
          </p:cNvPicPr>
          <p:nvPr/>
        </p:nvPicPr>
        <p:blipFill>
          <a:blip r:embed="rId3"/>
          <a:stretch>
            <a:fillRect/>
          </a:stretch>
        </p:blipFill>
        <p:spPr>
          <a:xfrm>
            <a:off x="-818356" y="2924944"/>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dập các tấm thép thành tôn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tôn</a:t>
            </a:r>
            <a:r>
              <a:rPr lang="en-US" sz="2000" dirty="0"/>
              <a:t>:</a:t>
            </a:r>
          </a:p>
          <a:p>
            <a:pPr algn="l"/>
            <a:r>
              <a:rPr lang="vi-VN" b="0" i="0" dirty="0">
                <a:effectLst/>
                <a:latin typeface="Open Sans" panose="020B0606030504020204" pitchFamily="34" charset="0"/>
              </a:rPr>
              <a:t>Khi vận hành máy dập tấm thép thành tôn, nhân viên cần có kiến thức chuyên môn về cả máy móc và quy trình sản xuất. Quy trình này yêu cầu sự cẩn thận và chính xác để đảm bảo sản phẩm đạt chất lượng cao và an toàn cho sử dụng. </a:t>
            </a:r>
            <a:endParaRPr lang="en-US" dirty="0">
              <a:latin typeface="Open Sans" panose="020B0606030504020204" pitchFamily="34" charset="0"/>
            </a:endParaRPr>
          </a:p>
          <a:p>
            <a:pPr algn="l"/>
            <a:r>
              <a:rPr lang="vi-VN" b="0" i="0" dirty="0">
                <a:effectLst/>
                <a:latin typeface="Open Sans" panose="020B0606030504020204" pitchFamily="34" charset="0"/>
              </a:rPr>
              <a:t>Công việc bao gồm thiết lập máy theo cài đặt cụ thể cho từng loại sản phẩm, kiểm tra và điều chỉnh máy móc để đảm bảo hoạt động ổn định và hiệu suất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A511111-CA3F-5D16-1B51-BE3D6C2AA8B9}"/>
              </a:ext>
            </a:extLst>
          </p:cNvPr>
          <p:cNvPicPr>
            <a:picLocks noChangeAspect="1"/>
          </p:cNvPicPr>
          <p:nvPr/>
        </p:nvPicPr>
        <p:blipFill>
          <a:blip r:embed="rId3"/>
          <a:stretch>
            <a:fillRect/>
          </a:stretch>
        </p:blipFill>
        <p:spPr>
          <a:xfrm>
            <a:off x="6526460" y="117014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dập các tấm thép thành tôn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tôn</a:t>
            </a:r>
            <a:r>
              <a:rPr lang="en-US" sz="2000" dirty="0"/>
              <a:t>:</a:t>
            </a:r>
          </a:p>
          <a:p>
            <a:pPr algn="l"/>
            <a:r>
              <a:rPr lang="vi-VN" b="0" i="0" dirty="0">
                <a:effectLst/>
                <a:latin typeface="Open Sans" panose="020B0606030504020204" pitchFamily="34" charset="0"/>
              </a:rPr>
              <a:t>Trong quá trình vận hành máy dập tấm thép thành tôn, có nhiều loại tai nạn lao động có thể xảy ra. Một trong những nguy cơ chính là tai nạn va chạm hoặc nghiền nát do không tuân thủ quy tắc an toàn khi làm việc gần máy móc hoặc trong quá trình bảo dưỡng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nguy hiểm có thể bao gồm đứt tay, chân hoặc bị thương nặng do các phần của máy chạy hoặc di chuyển một cách không kiểm soát.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AA0B3FB-0449-A26D-58B3-095F66E7BC89}"/>
              </a:ext>
            </a:extLst>
          </p:cNvPr>
          <p:cNvPicPr>
            <a:picLocks noChangeAspect="1"/>
          </p:cNvPicPr>
          <p:nvPr/>
        </p:nvPicPr>
        <p:blipFill>
          <a:blip r:embed="rId3"/>
          <a:stretch>
            <a:fillRect/>
          </a:stretch>
        </p:blipFill>
        <p:spPr>
          <a:xfrm>
            <a:off x="6526460" y="117014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dập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tôn</a:t>
            </a:r>
            <a:r>
              <a:rPr lang="en-US" b="1" i="0" dirty="0">
                <a:effectLst/>
                <a:latin typeface="Open Sans" panose="020B0606030504020204" pitchFamily="34" charset="0"/>
              </a:rPr>
              <a:t> </a:t>
            </a:r>
          </a:p>
          <a:p>
            <a:r>
              <a:rPr lang="vi-VN" b="0" i="0" dirty="0">
                <a:effectLst/>
                <a:latin typeface="Open Sans" panose="020B0606030504020204" pitchFamily="34" charset="0"/>
              </a:rPr>
              <a:t>Có nhiều nguyên nhân gây ra tai nạn lao động trong quá trình vận hành máy dập các tấm thép thành tôn. Một trong những nguyên nhân phổ biến là sự thiếu hiểu biết về quy trình an toàn lao động và quy tắc vận hành của máy móc.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có thể không được đào tạo đầy đủ về cách sử dụng thiết bị bảo hộ và các biện pháp an toàn khác, dẫn đến việc tự nguyện đưa mình vào tình huống nguy hiểm mà họ không nhận ra.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2FE6A87-39BD-33B4-F7F1-2381B665C775}"/>
              </a:ext>
            </a:extLst>
          </p:cNvPr>
          <p:cNvPicPr>
            <a:picLocks noChangeAspect="1"/>
          </p:cNvPicPr>
          <p:nvPr/>
        </p:nvPicPr>
        <p:blipFill>
          <a:blip r:embed="rId3"/>
          <a:stretch>
            <a:fillRect/>
          </a:stretch>
        </p:blipFill>
        <p:spPr>
          <a:xfrm>
            <a:off x="6526460" y="117014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dập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tôn</a:t>
            </a:r>
            <a:r>
              <a:rPr lang="en-US" sz="2000" dirty="0"/>
              <a:t>:</a:t>
            </a:r>
          </a:p>
          <a:p>
            <a:pPr algn="l">
              <a:buFont typeface="Arial" panose="020B0604020202020204" pitchFamily="34" charset="0"/>
              <a:buChar char="•"/>
            </a:pPr>
            <a:r>
              <a:rPr lang="vi-VN" b="0" i="0" dirty="0">
                <a:effectLst/>
                <a:latin typeface="Open Sans" panose="020B0606030504020204" pitchFamily="34" charset="0"/>
              </a:rPr>
              <a:t>Đầu tiên, việc đảm bảo rằng tất cả nhân viên được đào tạo đầy đủ về quy trình an toàn lao động và quy tắc vận hành của máy móc là cực kỳ quan trọng.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Họ cần phải biết cách sử dụng đúng các thiết bị bảo hộ và tuân thủ các biện pháp an toàn trong quá trình làm việc.</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E0BFE62-EB52-0AF9-E263-AB986F08F05E}"/>
              </a:ext>
            </a:extLst>
          </p:cNvPr>
          <p:cNvPicPr>
            <a:picLocks noChangeAspect="1"/>
          </p:cNvPicPr>
          <p:nvPr/>
        </p:nvPicPr>
        <p:blipFill>
          <a:blip r:embed="rId3"/>
          <a:stretch>
            <a:fillRect/>
          </a:stretch>
        </p:blipFill>
        <p:spPr>
          <a:xfrm>
            <a:off x="6526460" y="117014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dập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tôn</a:t>
            </a:r>
            <a:r>
              <a:rPr lang="en-US" sz="2000" dirty="0"/>
              <a:t>:</a:t>
            </a:r>
          </a:p>
          <a:p>
            <a:pPr algn="l"/>
            <a:r>
              <a:rPr lang="vi-VN" b="0" i="0" dirty="0">
                <a:effectLst/>
                <a:latin typeface="Open Sans" panose="020B0606030504020204" pitchFamily="34" charset="0"/>
              </a:rPr>
              <a:t>Quy định an toàn lao động khi vận hành máy dập các tấm thép thành tôn là rất quan trọng để đảm bảo sự an toàn và bảo vệ sức khỏe của nhân viên. </a:t>
            </a:r>
            <a:endParaRPr lang="en-US" dirty="0">
              <a:latin typeface="Open Sans" panose="020B0606030504020204" pitchFamily="34" charset="0"/>
            </a:endParaRPr>
          </a:p>
          <a:p>
            <a:pPr algn="l"/>
            <a:r>
              <a:rPr lang="vi-VN" b="0" i="0" dirty="0">
                <a:effectLst/>
                <a:latin typeface="Open Sans" panose="020B0606030504020204" pitchFamily="34" charset="0"/>
              </a:rPr>
              <a:t>Đầu tiên, tất cả nhân viên tham gia vào việc vận hành máy cần được đào tạo về quy trình an toàn và quy tắc vận hành của máy móc. Họ cần phải biết cách sử dụng đúng các thiết bị bảo hộ và tuân thủ các hướng dẫn cụ thể về an toàn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B985670-5D11-9BB4-4B04-9D35A8B81F7E}"/>
              </a:ext>
            </a:extLst>
          </p:cNvPr>
          <p:cNvPicPr>
            <a:picLocks noChangeAspect="1"/>
          </p:cNvPicPr>
          <p:nvPr/>
        </p:nvPicPr>
        <p:blipFill>
          <a:blip r:embed="rId3"/>
          <a:stretch>
            <a:fillRect/>
          </a:stretch>
        </p:blipFill>
        <p:spPr>
          <a:xfrm>
            <a:off x="6526460" y="117014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dập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thép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tôn</a:t>
            </a:r>
            <a:r>
              <a:rPr lang="en-US" sz="2000" dirty="0"/>
              <a:t>:</a:t>
            </a:r>
          </a:p>
          <a:p>
            <a:pPr algn="l"/>
            <a:r>
              <a:rPr lang="vi-VN" b="0" i="0" dirty="0">
                <a:effectLst/>
                <a:latin typeface="Open Sans" panose="020B0606030504020204" pitchFamily="34" charset="0"/>
              </a:rPr>
              <a:t>Xử lý tình huống tai nạn lao động khẩn cấp khi vận hành máy dập các tấm thép thành tôn đòi hỏi sự nhanh nhạy và quyết đoán từ phía nhân viên và nhóm quản lý.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ưu tiên an toàn của tất cả nhân viên là điều hàng đầu.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10A6FC5-8F9B-FD0C-576F-A350CD7B1BC2}"/>
              </a:ext>
            </a:extLst>
          </p:cNvPr>
          <p:cNvPicPr>
            <a:picLocks noChangeAspect="1"/>
          </p:cNvPicPr>
          <p:nvPr/>
        </p:nvPicPr>
        <p:blipFill>
          <a:blip r:embed="rId3"/>
          <a:stretch>
            <a:fillRect/>
          </a:stretch>
        </p:blipFill>
        <p:spPr>
          <a:xfrm>
            <a:off x="6526460" y="117014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sơn các tấm tôn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sơn các tấm tôn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vận hành máy sơn các tấm tôn, đặc điểm của công việc đòi hỏi sự chính xác và kiên nhẫn. Người làm việc cần phải có khả năng điều chỉnh máy theo đúng quy trình và chuẩn bị vật liệu cần thiết trước khi bắt đầu.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thiết lập các thông số của máy, như áp suất và tốc độ sơn, là một phần quan trọng để đảm bảo chất lượng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9CD0164-17A2-E93E-F13F-158CE104079C}"/>
              </a:ext>
            </a:extLst>
          </p:cNvPr>
          <p:cNvPicPr>
            <a:picLocks noChangeAspect="1"/>
          </p:cNvPicPr>
          <p:nvPr/>
        </p:nvPicPr>
        <p:blipFill>
          <a:blip r:embed="rId3"/>
          <a:stretch>
            <a:fillRect/>
          </a:stretch>
        </p:blipFill>
        <p:spPr>
          <a:xfrm>
            <a:off x="-1034379" y="3511094"/>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sơn các tấm tôn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sơn các tấm tôn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sơn các tấm tôn, các tai nạn lao động có thể xảy ra do nhiều nguyên nhân khác nhau. Một trong những nguyên nhân phổ biến là do thiếu hiểu biết và kỹ năng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có thể gặp nguy hiểm khi không biết cách sử dụng máy đúng cách hoặc không tuân thủ các quy tắc an toàn. Sự cố có thể xảy ra khi người làm việc không tuân thủ các quy trình an toàn như việc không đeo đủ thiết bị bảo hộ, như mặt nạ hoặc găng tay, khiến họ dễ bị thương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208BA5A-2D24-B626-57D5-5F13C18AEC38}"/>
              </a:ext>
            </a:extLst>
          </p:cNvPr>
          <p:cNvPicPr>
            <a:picLocks noChangeAspect="1"/>
          </p:cNvPicPr>
          <p:nvPr/>
        </p:nvPicPr>
        <p:blipFill>
          <a:blip r:embed="rId3"/>
          <a:stretch>
            <a:fillRect/>
          </a:stretch>
        </p:blipFill>
        <p:spPr>
          <a:xfrm>
            <a:off x="-1034379" y="3511094"/>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sơn các tấm tôn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sơn các tấm tôn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lao động khi vận hành máy sơn các tấm tôn có thể xuất phát từ nhiều yếu tố khác nhau. Một trong những nguyên nhân chính là thiếu hiểu biết và kỹ năng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cần phải được đào tạo đầy đủ về cách sử dụng máy một cách an toàn và hiệu quả. Việc thiếu hiểu biết về cách vận hành máy và không tuân thủ các quy tắc an toàn có thể dẫn đến các tình huống nguy hiểm và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71EB068-C5AD-EA68-F3FE-85B37DB558CD}"/>
              </a:ext>
            </a:extLst>
          </p:cNvPr>
          <p:cNvPicPr>
            <a:picLocks noChangeAspect="1"/>
          </p:cNvPicPr>
          <p:nvPr/>
        </p:nvPicPr>
        <p:blipFill>
          <a:blip r:embed="rId3"/>
          <a:stretch>
            <a:fillRect/>
          </a:stretch>
        </p:blipFill>
        <p:spPr>
          <a:xfrm>
            <a:off x="-1034379" y="3511094"/>
            <a:ext cx="4680520" cy="46805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sơn các tấm tôn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sơn các tấm tôn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sơn các tấm tôn, cần thực hiện một số biện pháp đặc biệt. Đầu tiên, việc đảm bảo rằng tất cả nhân viên được đào tạo đầy đủ về an toàn lao động và vận hành máy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nên bao gồm cách sử dụng máy an toàn, quy trình khẩn cấp, và các biện pháp an toàn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28CB903-DF8F-F092-C826-8459D0833C43}"/>
              </a:ext>
            </a:extLst>
          </p:cNvPr>
          <p:cNvPicPr>
            <a:picLocks noChangeAspect="1"/>
          </p:cNvPicPr>
          <p:nvPr/>
        </p:nvPicPr>
        <p:blipFill>
          <a:blip r:embed="rId3"/>
          <a:stretch>
            <a:fillRect/>
          </a:stretch>
        </p:blipFill>
        <p:spPr>
          <a:xfrm>
            <a:off x="-1034379" y="3511094"/>
            <a:ext cx="4680520" cy="46805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sơn các tấm tôn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sơn các tấm tôn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sơn các tấm tôn là một phần quan trọng của việc đảm bảo môi trường làm việc an toàn và giảm thiểu nguy cơ tai nạn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nhân viên được yêu cầu tuân thủ các quy tắc an toàn cụ thể được đề ra cho việc vận hành máy. Điều này bao gồm việc sử dụng đúng thiết bị bảo hộ cá nhân, như mặt nạ phòng độc và găng tay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31A855-4D94-9CEC-37AB-ACC92049817E}"/>
              </a:ext>
            </a:extLst>
          </p:cNvPr>
          <p:cNvPicPr>
            <a:picLocks noChangeAspect="1"/>
          </p:cNvPicPr>
          <p:nvPr/>
        </p:nvPicPr>
        <p:blipFill>
          <a:blip r:embed="rId3"/>
          <a:stretch>
            <a:fillRect/>
          </a:stretch>
        </p:blipFill>
        <p:spPr>
          <a:xfrm>
            <a:off x="-1034379" y="3511094"/>
            <a:ext cx="4680520" cy="46805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sơn các tấm tôn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sơn các tấm tôn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lao động khẩn cấp khi vận hành máy sơn các tấm tôn đòi hỏi sự kiên nhẫn, kỹ năng và sự nhanh nhạy.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ưu tiên đầu tiên là đảm bảo an toàn cho bản thân và những người xung quanh. Người làm việc cần phải biết cách dừng máy ngay lập tức và gọi cấp cứu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F6EE11D-CA2A-B705-2D2A-CD8DD65829BB}"/>
              </a:ext>
            </a:extLst>
          </p:cNvPr>
          <p:cNvPicPr>
            <a:picLocks noChangeAspect="1"/>
          </p:cNvPicPr>
          <p:nvPr/>
        </p:nvPicPr>
        <p:blipFill>
          <a:blip r:embed="rId3"/>
          <a:stretch>
            <a:fillRect/>
          </a:stretch>
        </p:blipFill>
        <p:spPr>
          <a:xfrm>
            <a:off x="-1034379" y="3511094"/>
            <a:ext cx="4680520" cy="46805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198</TotalTime>
  <Words>2317</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TÔN</vt:lpstr>
      <vt:lpstr>Một số vụ tai nạn trong  nhà máy sản xuất tôn</vt:lpstr>
      <vt:lpstr>Tóm tắt bài học</vt:lpstr>
      <vt:lpstr>Vận hành máy cắt tấm thép để chuẩn bị sản xuất tôn</vt:lpstr>
      <vt:lpstr>Vận hành máy cắt tấm thép để chuẩn bị sản xuất tôn</vt:lpstr>
      <vt:lpstr>Vận hành máy cắt tấm thép để chuẩn bị sản xuất tôn</vt:lpstr>
      <vt:lpstr>Vận hành máy cắt tấm thép để chuẩn bị sản xuất tôn</vt:lpstr>
      <vt:lpstr>Vận hành máy cắt tấm thép để chuẩn bị sản xuất tôn</vt:lpstr>
      <vt:lpstr>Vận hành máy cắt tấm thép để chuẩn bị sản xuất tôn</vt:lpstr>
      <vt:lpstr>Vận hành máy dập các tấm thép thành tôn</vt:lpstr>
      <vt:lpstr>Vận hành máy dập các tấm thép thành tôn</vt:lpstr>
      <vt:lpstr>Vận hành máy dập các tấm thép thành tôn</vt:lpstr>
      <vt:lpstr>Vận hành máy dập các tấm thép thành tôn</vt:lpstr>
      <vt:lpstr>Vận hành máy dập các tấm thép thành tôn</vt:lpstr>
      <vt:lpstr>Vận hành máy dập các tấm thép thành tôn</vt:lpstr>
      <vt:lpstr>Vận hành máy sơn các tấm tôn</vt:lpstr>
      <vt:lpstr>Vận hành máy sơn các tấm tôn</vt:lpstr>
      <vt:lpstr>Vận hành máy sơn các tấm tôn</vt:lpstr>
      <vt:lpstr>Vận hành máy sơn các tấm tôn</vt:lpstr>
      <vt:lpstr>Vận hành máy sơn các tấm tôn</vt:lpstr>
      <vt:lpstr>Vận hành máy sơn các tấm tôn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2024-04-06T03:30:01Z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