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9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TƯƠNG ỚT</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1920174-1707-F0DF-240C-AFF582D3EFC8}"/>
              </a:ext>
            </a:extLst>
          </p:cNvPr>
          <p:cNvPicPr>
            <a:picLocks noChangeAspect="1"/>
          </p:cNvPicPr>
          <p:nvPr/>
        </p:nvPicPr>
        <p:blipFill>
          <a:blip r:embed="rId4"/>
          <a:stretch>
            <a:fillRect/>
          </a:stretch>
        </p:blipFill>
        <p:spPr>
          <a:xfrm>
            <a:off x="4399085" y="3789040"/>
            <a:ext cx="3389064" cy="33890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tương ớt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thực phẩm, đặc biệt là trong quá trình chế biến tương ớt, việc quản lý an toàn lao động đóng vai trò quan trọng để bảo vệ nhân viên</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Liên Quan </a:t>
            </a:r>
            <a:r>
              <a:rPr lang="en-US" i="0" dirty="0" err="1">
                <a:solidFill>
                  <a:srgbClr val="0D0D0D"/>
                </a:solidFill>
                <a:effectLst/>
                <a:latin typeface="Söhne"/>
              </a:rPr>
              <a:t>Đến</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endParaRPr lang="en-US" i="0" dirty="0">
              <a:solidFill>
                <a:srgbClr val="0D0D0D"/>
              </a:solidFill>
              <a:effectLst/>
              <a:latin typeface="Söhne"/>
            </a:endParaRPr>
          </a:p>
          <a:p>
            <a:pPr marL="730885" lvl="1" indent="-304165"/>
            <a:r>
              <a:rPr lang="vi-VN" dirty="0"/>
              <a:t>Vấn Đề An Toàn Nơi Làm Việc</a:t>
            </a:r>
            <a:endParaRPr lang="en-US" dirty="0">
              <a:solidFill>
                <a:srgbClr val="0D0D0D"/>
              </a:solidFill>
              <a:latin typeface="Söhne"/>
            </a:endParaRPr>
          </a:p>
          <a:p>
            <a:pPr marL="730885" lvl="1" indent="-304165"/>
            <a:r>
              <a:rPr lang="en-US" dirty="0" err="1"/>
              <a:t>Quản</a:t>
            </a:r>
            <a:r>
              <a:rPr lang="en-US" dirty="0"/>
              <a:t> </a:t>
            </a:r>
            <a:r>
              <a:rPr lang="en-US" dirty="0" err="1"/>
              <a:t>lý</a:t>
            </a:r>
            <a:r>
              <a:rPr lang="en-US" dirty="0"/>
              <a:t> </a:t>
            </a:r>
            <a:r>
              <a:rPr lang="en-US" dirty="0" err="1"/>
              <a:t>Vệ</a:t>
            </a:r>
            <a:r>
              <a:rPr lang="en-US" dirty="0"/>
              <a:t> Sinh </a:t>
            </a:r>
            <a:r>
              <a:rPr lang="en-US" dirty="0" err="1"/>
              <a:t>và</a:t>
            </a:r>
            <a:r>
              <a:rPr lang="en-US" dirty="0"/>
              <a:t> An </a:t>
            </a:r>
            <a:r>
              <a:rPr lang="en-US" dirty="0" err="1"/>
              <a:t>Toàn</a:t>
            </a:r>
            <a:r>
              <a:rPr lang="en-US" dirty="0"/>
              <a:t> </a:t>
            </a:r>
            <a:r>
              <a:rPr lang="en-US" dirty="0" err="1"/>
              <a:t>Thực</a:t>
            </a:r>
            <a:r>
              <a:rPr lang="en-US" dirty="0"/>
              <a:t> </a:t>
            </a:r>
            <a:r>
              <a:rPr lang="en-US" dirty="0" err="1"/>
              <a:t>Phẩm</a:t>
            </a:r>
            <a:endParaRPr lang="en-US" dirty="0">
              <a:solidFill>
                <a:srgbClr val="0D0D0D"/>
              </a:solidFill>
              <a:latin typeface="Söhne"/>
            </a:endParaRPr>
          </a:p>
          <a:p>
            <a:pPr marL="730885" lvl="1" indent="-304165"/>
            <a:r>
              <a:rPr lang="en-US" dirty="0" err="1"/>
              <a:t>Phản</a:t>
            </a:r>
            <a:r>
              <a:rPr lang="en-US" dirty="0"/>
              <a:t> </a:t>
            </a:r>
            <a:r>
              <a:rPr lang="en-US" dirty="0" err="1"/>
              <a:t>Ứng</a:t>
            </a:r>
            <a:r>
              <a:rPr lang="en-US" dirty="0"/>
              <a:t> </a:t>
            </a:r>
            <a:r>
              <a:rPr lang="en-US" dirty="0" err="1"/>
              <a:t>và</a:t>
            </a:r>
            <a:r>
              <a:rPr lang="en-US" dirty="0"/>
              <a:t> </a:t>
            </a:r>
            <a:r>
              <a:rPr lang="en-US" dirty="0" err="1"/>
              <a:t>Học</a:t>
            </a:r>
            <a:r>
              <a:rPr lang="en-US" dirty="0"/>
              <a:t> </a:t>
            </a:r>
            <a:r>
              <a:rPr lang="en-US" dirty="0" err="1"/>
              <a:t>Từ</a:t>
            </a:r>
            <a:r>
              <a:rPr lang="en-US" dirty="0"/>
              <a:t> Tai </a:t>
            </a:r>
            <a:r>
              <a:rPr lang="en-US" dirty="0" err="1"/>
              <a:t>Nạn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rửa</a:t>
            </a:r>
            <a:r>
              <a:rPr lang="en-US" dirty="0"/>
              <a:t> </a:t>
            </a:r>
            <a:r>
              <a:rPr lang="en-US" dirty="0" err="1"/>
              <a:t>ớt</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xay</a:t>
            </a:r>
            <a:r>
              <a:rPr lang="en-US" dirty="0"/>
              <a:t> </a:t>
            </a:r>
            <a:r>
              <a:rPr lang="en-US" dirty="0" err="1"/>
              <a:t>ớt</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trộn gia vị vào ớt đã được xay</a:t>
            </a:r>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chiết rót hỗn hợp tương ớt vào chai</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ớt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ớt</a:t>
            </a:r>
            <a:endParaRPr lang="en-US" sz="2400" b="1" i="0" dirty="0">
              <a:effectLst/>
              <a:latin typeface="Söhne"/>
            </a:endParaRPr>
          </a:p>
          <a:p>
            <a:r>
              <a:rPr lang="vi-VN" b="0" i="0" dirty="0">
                <a:effectLst/>
                <a:latin typeface="Open Sans" panose="020B0606030504020204" pitchFamily="34" charset="0"/>
              </a:rPr>
              <a:t>Máy rửa ớt, một phần quan trọng trong quy trình chế biến thực phẩm, đòi hỏi người vận hành phải có kiến thức chuyên sâu và kỹ năng cụ thể. </a:t>
            </a:r>
            <a:endParaRPr lang="en-US" b="0" i="0" dirty="0">
              <a:effectLst/>
              <a:latin typeface="Open Sans" panose="020B0606030504020204" pitchFamily="34" charset="0"/>
            </a:endParaRPr>
          </a:p>
          <a:p>
            <a:r>
              <a:rPr lang="vi-VN" b="0" i="0" dirty="0">
                <a:effectLst/>
                <a:latin typeface="Open Sans" panose="020B0606030504020204" pitchFamily="34" charset="0"/>
              </a:rPr>
              <a:t>Quy trình vận hành máy rửa ớt không chỉ đơn thuần là việc đặt ớt vào máy và bật nút, mà còn đòi hỏi sự chú ý đặc biệt đến nhiều khía cạnh.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FDF671A-51E7-AF4E-9A1C-5DD475897458}"/>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ớt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ớt</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Tai nạn cắt cổ tay và ngón tay:</a:t>
            </a:r>
            <a:r>
              <a:rPr lang="vi-VN" b="0" i="0" dirty="0">
                <a:effectLst/>
                <a:latin typeface="Open Sans" panose="020B0606030504020204" pitchFamily="34" charset="0"/>
              </a:rPr>
              <a:t> Do không sử dụng đúng trang thiết bị bảo vệ hoặc không tuân thủ quy tắc an toàn, người vận hành có thể gặp rủi ro bị máy cắt vào các khu vực nhạy cảm của cơ thể.</a:t>
            </a:r>
          </a:p>
          <a:p>
            <a:pPr algn="l">
              <a:buFont typeface="Arial" panose="020B0604020202020204" pitchFamily="34" charset="0"/>
              <a:buChar char="•"/>
            </a:pPr>
            <a:r>
              <a:rPr lang="vi-VN" b="1" i="0" dirty="0">
                <a:effectLst/>
                <a:latin typeface="Open Sans" panose="020B0606030504020204" pitchFamily="34" charset="0"/>
              </a:rPr>
              <a:t>Nguy cơ tổn thương do vật nặng rơi:</a:t>
            </a:r>
            <a:r>
              <a:rPr lang="vi-VN" b="0" i="0" dirty="0">
                <a:effectLst/>
                <a:latin typeface="Open Sans" panose="020B0606030504020204" pitchFamily="34" charset="0"/>
              </a:rPr>
              <a:t> Việc di chuyển ớt và vật liệu xung quanh máy rửa ớt có thể gây tai nạn nếu không thực hiện đúng kỹ thuật nâng và di chuyển, dẫn đến nguy cơ vật nặng rơi vào người.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422F5FE-231C-DA23-8DA8-90CBEB0EC53F}"/>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ớt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ớt</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Thiếu huấn luyện an toàn lao động:</a:t>
            </a:r>
            <a:r>
              <a:rPr lang="vi-VN" b="0" i="0" dirty="0">
                <a:effectLst/>
                <a:latin typeface="Open Sans" panose="020B0606030504020204" pitchFamily="34" charset="0"/>
              </a:rPr>
              <a:t> Người vận hành không được đào tạo đầy đủ về cách sử dụng trang thiết bị bảo vệ cá nhân và quy trình an toàn, làm tăng nguy cơ gặp tai nạn.</a:t>
            </a:r>
          </a:p>
          <a:p>
            <a:pPr algn="l">
              <a:buFont typeface="Arial" panose="020B0604020202020204" pitchFamily="34" charset="0"/>
              <a:buChar char="•"/>
            </a:pPr>
            <a:r>
              <a:rPr lang="vi-VN" b="1" i="0" dirty="0">
                <a:effectLst/>
                <a:latin typeface="Open Sans" panose="020B0606030504020204" pitchFamily="34" charset="0"/>
              </a:rPr>
              <a:t>Không tuân thủ quy trình vận hành:</a:t>
            </a:r>
            <a:r>
              <a:rPr lang="vi-VN" b="0" i="0" dirty="0">
                <a:effectLst/>
                <a:latin typeface="Open Sans" panose="020B0606030504020204" pitchFamily="34" charset="0"/>
              </a:rPr>
              <a:t> Việc không tuân thủ đúng các quy trình vận hành và bảo dưỡng máy có thể dẫn đến sự cố kỹ thuật và tai nạn không mong muốn.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92BFAE3-4961-71DC-6746-8CD37458A5F2}"/>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ớt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ớt</a:t>
            </a:r>
            <a:endParaRPr lang="en-US" sz="2400" b="1" i="0" dirty="0">
              <a:effectLst/>
              <a:latin typeface="Söhne"/>
            </a:endParaRPr>
          </a:p>
          <a:p>
            <a:r>
              <a:rPr lang="vi-VN" b="0" i="0" dirty="0">
                <a:effectLst/>
                <a:latin typeface="Open Sans" panose="020B0606030504020204" pitchFamily="34" charset="0"/>
              </a:rPr>
              <a:t>Đào tạo Huấn luyện an toàn lao động đầy đủ: Mọi người vận hành cần được huấn luyện đầy đủ về an toàn lao động, bao gồm việc sử dụng trang thiết bị bảo vệ cá nhân và nắm vững các quy tắc an toàn trong quá trình vận hành máy.</a:t>
            </a:r>
          </a:p>
          <a:p>
            <a:r>
              <a:rPr lang="vi-VN" b="0" i="0" dirty="0">
                <a:effectLst/>
                <a:latin typeface="Open Sans" panose="020B0606030504020204" pitchFamily="34" charset="0"/>
              </a:rPr>
              <a:t>Kiểm tra máy định kỳ: Thực hiện kiểm tra định kỳ máy rửa ớt để đảm bảo rằng nó đang hoạt động đúng cách và không có sự cố kỹ thuật. Điều này giúp ngăn chặn tai nạn do sự cố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D71C212-5ECD-6814-FA9C-BC91FC29E323}"/>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ớt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ớt</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Đào tạo Huấn luyện an toàn Lao Động:</a:t>
            </a:r>
            <a:r>
              <a:rPr lang="vi-VN" b="0" i="0" dirty="0">
                <a:effectLst/>
                <a:latin typeface="Open Sans" panose="020B0606030504020204" pitchFamily="34" charset="0"/>
              </a:rPr>
              <a:t> Mọi người vận hành phải được đào tạo đầy đủ về an toàn lao động, bao gồm cả việc sử dụng trang thiết bị bảo vệ cá nhân và hiểu rõ về các nguy cơ và biện pháp phòng tránh.</a:t>
            </a:r>
          </a:p>
          <a:p>
            <a:pPr algn="l">
              <a:buFont typeface="Arial" panose="020B0604020202020204" pitchFamily="34" charset="0"/>
              <a:buChar char="•"/>
            </a:pPr>
            <a:r>
              <a:rPr lang="vi-VN" b="1" i="0" dirty="0">
                <a:effectLst/>
                <a:latin typeface="Open Sans" panose="020B0606030504020204" pitchFamily="34" charset="0"/>
              </a:rPr>
              <a:t>Sử dụng trang thiết bị bảo vệ cá nhân:</a:t>
            </a:r>
            <a:r>
              <a:rPr lang="vi-VN" b="0" i="0" dirty="0">
                <a:effectLst/>
                <a:latin typeface="Open Sans" panose="020B0606030504020204" pitchFamily="34" charset="0"/>
              </a:rPr>
              <a:t> Mọi người vận hành và nhân viên liên quan phải đảm bảo rằng họ đang sử dụng đúng trang thiết bị bảo vệ cá nhân để giảm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D04BF55-10E2-6D0B-BA9B-E848D40D39CF}"/>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ớt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ớt</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Bảo vệ bản thân:</a:t>
            </a:r>
            <a:r>
              <a:rPr lang="vi-VN" b="0" i="0" dirty="0">
                <a:effectLst/>
                <a:latin typeface="Open Sans" panose="020B0606030504020204" pitchFamily="34" charset="0"/>
              </a:rPr>
              <a:t> Người vận hành cần ưu tiên bảo vệ bản thân bằng cách sử dụng trang thiết bị bảo vệ cá nhân và di chuyển khỏi nguy cơ nguy hiểm.</a:t>
            </a:r>
          </a:p>
          <a:p>
            <a:pPr algn="l">
              <a:buFont typeface="Arial" panose="020B0604020202020204" pitchFamily="34" charset="0"/>
              <a:buChar char="•"/>
            </a:pPr>
            <a:r>
              <a:rPr lang="vi-VN" b="1" i="0" dirty="0">
                <a:effectLst/>
                <a:latin typeface="Open Sans" panose="020B0606030504020204" pitchFamily="34" charset="0"/>
              </a:rPr>
              <a:t>Ngừng máy ngay lập tức:</a:t>
            </a:r>
            <a:r>
              <a:rPr lang="vi-VN" b="0" i="0" dirty="0">
                <a:effectLst/>
                <a:latin typeface="Open Sans" panose="020B0606030504020204" pitchFamily="34" charset="0"/>
              </a:rPr>
              <a:t> Tắt máy rửa ớt để ngăn chặn sự cố và nguy cơ tai nạn lan rộng.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812FF4C-F4AC-1C1F-2B8A-A63F03C6B569}"/>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ớt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ớt</a:t>
            </a:r>
            <a:r>
              <a:rPr lang="en-US" sz="2000" dirty="0"/>
              <a:t>:</a:t>
            </a:r>
          </a:p>
          <a:p>
            <a:pPr algn="l"/>
            <a:r>
              <a:rPr lang="vi-VN" b="0" i="0" dirty="0">
                <a:effectLst/>
                <a:latin typeface="Open Sans" panose="020B0606030504020204" pitchFamily="34" charset="0"/>
              </a:rPr>
              <a:t>Trong quá trình vận hành máy xay ớt, các công việc cụ thể đòi hỏi sự chú ý và kỹ năng chuyên môn.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chuẩn bị nguyên liệu là bước quan trọng. Người vận hành cần kiểm tra chất lượng của ớt trước khi đưa vào máy, đảm bảo rằng chúng không có tạp chất và đạt chuẩn về độ 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F641AE6-2AD7-2B7D-41F4-F9FB42F6D85F}"/>
              </a:ext>
            </a:extLst>
          </p:cNvPr>
          <p:cNvPicPr>
            <a:picLocks noChangeAspect="1"/>
          </p:cNvPicPr>
          <p:nvPr/>
        </p:nvPicPr>
        <p:blipFill>
          <a:blip r:embed="rId3"/>
          <a:stretch>
            <a:fillRect/>
          </a:stretch>
        </p:blipFill>
        <p:spPr>
          <a:xfrm>
            <a:off x="6449764" y="1112111"/>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ớt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ớt</a:t>
            </a:r>
            <a:r>
              <a:rPr lang="en-US" sz="2000" dirty="0"/>
              <a:t>:</a:t>
            </a:r>
          </a:p>
          <a:p>
            <a:pPr algn="l"/>
            <a:r>
              <a:rPr lang="vi-VN" b="0" i="0" dirty="0">
                <a:effectLst/>
                <a:latin typeface="Open Sans" panose="020B0606030504020204" pitchFamily="34" charset="0"/>
              </a:rPr>
              <a:t>Trong quá trình vận hành máy xay ớt, có những rủi ro tai nạn mà người làm việc cần phải chú ý. Một trong những tai nạn phổ biến là việc mắc nguy hiểm khi thực hiện các bước chuẩn bị nguyên liệu. Sự chủ quan hoặc thiếu cảnh báo có thể dẫn đến chấn thương từ việc xử lý ớt, đặc biệt là khi đối mặt với các loại ớt cay nồng.</a:t>
            </a:r>
          </a:p>
          <a:p>
            <a:pPr algn="l"/>
            <a:r>
              <a:rPr lang="vi-VN" b="0" i="0" dirty="0">
                <a:effectLst/>
                <a:latin typeface="Open Sans" panose="020B0606030504020204" pitchFamily="34" charset="0"/>
              </a:rPr>
              <a:t>Tai nạn liên quan đến máy xay cũng có thể xảy ra khi không tuân thủ đúng các quy tắc an toàn. Sự thiếu hiểu biết về cách sử dụng máy và thiếu quan sát có thể dẫn đến chấn thương từ các bộ phận chuyển động của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92461F6-A111-C2BD-AA49-07DC0935185B}"/>
              </a:ext>
            </a:extLst>
          </p:cNvPr>
          <p:cNvPicPr>
            <a:picLocks noChangeAspect="1"/>
          </p:cNvPicPr>
          <p:nvPr/>
        </p:nvPicPr>
        <p:blipFill>
          <a:blip r:embed="rId3"/>
          <a:stretch>
            <a:fillRect/>
          </a:stretch>
        </p:blipFill>
        <p:spPr>
          <a:xfrm>
            <a:off x="6449764" y="1112111"/>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62882"/>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ớt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ớt</a:t>
            </a:r>
            <a:r>
              <a:rPr lang="en-US" sz="2000" dirty="0"/>
              <a:t>:</a:t>
            </a:r>
          </a:p>
          <a:p>
            <a:pPr algn="l"/>
            <a:r>
              <a:rPr lang="vi-VN" b="0" i="0" dirty="0">
                <a:effectLst/>
                <a:latin typeface="Open Sans" panose="020B0606030504020204" pitchFamily="34" charset="0"/>
              </a:rPr>
              <a:t>Nguyên nhân gây ra tai nạn khi vận hành máy xay ớt có thể bắt nguồn từ nhiều yếu tố khác nhau. </a:t>
            </a:r>
            <a:endParaRPr lang="en-US" dirty="0">
              <a:latin typeface="Open Sans" panose="020B0606030504020204" pitchFamily="34" charset="0"/>
            </a:endParaRPr>
          </a:p>
          <a:p>
            <a:pPr algn="l"/>
            <a:r>
              <a:rPr lang="vi-VN" b="0" i="0" dirty="0">
                <a:effectLst/>
                <a:latin typeface="Open Sans" panose="020B0606030504020204" pitchFamily="34" charset="0"/>
              </a:rPr>
              <a:t>Thường xuyên, sự thiếu hiểu biết và kinh nghiệm trong quá trình vận hành đóng một vai trò quan trọng. Người làm việc không đủ hiểu biết về tính chất của loại ớt được xay hoặc không áp dụng đúng kỹ thuật có thể dẫn đến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F9FB46B-3974-02D6-6A7A-43BBB7355210}"/>
              </a:ext>
            </a:extLst>
          </p:cNvPr>
          <p:cNvPicPr>
            <a:picLocks noChangeAspect="1"/>
          </p:cNvPicPr>
          <p:nvPr/>
        </p:nvPicPr>
        <p:blipFill>
          <a:blip r:embed="rId3"/>
          <a:stretch>
            <a:fillRect/>
          </a:stretch>
        </p:blipFill>
        <p:spPr>
          <a:xfrm>
            <a:off x="6449764" y="1112111"/>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5983" y="476672"/>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ớt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ớt</a:t>
            </a:r>
            <a:r>
              <a:rPr lang="en-US" sz="2000" dirty="0"/>
              <a:t>:</a:t>
            </a:r>
          </a:p>
          <a:p>
            <a:pPr algn="l"/>
            <a:r>
              <a:rPr lang="vi-VN" b="0" i="0" dirty="0">
                <a:effectLst/>
                <a:latin typeface="Open Sans" panose="020B0606030504020204" pitchFamily="34" charset="0"/>
              </a:rPr>
              <a:t>Để giảm nguy cơ tai nạn khi vận hành máy xay ớt, việc thực hiện biện pháp phòng tránh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quan trắc môi trường lao động là yếu tố quan trọng nhằm đánh giá và kiểm soát các điều kiện làm việc. Điều này bao gồm việc đo đạc độ ồn, cân đối ánh sáng, và kiểm tra sự hiện diện của chất bụi trong không khí, những yếu tố có thể ảnh hưởng đến an toàn và sức khỏe của người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7B7CC59-022E-DE56-A084-9D2CA4EBD202}"/>
              </a:ext>
            </a:extLst>
          </p:cNvPr>
          <p:cNvPicPr>
            <a:picLocks noChangeAspect="1"/>
          </p:cNvPicPr>
          <p:nvPr/>
        </p:nvPicPr>
        <p:blipFill>
          <a:blip r:embed="rId3"/>
          <a:stretch>
            <a:fillRect/>
          </a:stretch>
        </p:blipFill>
        <p:spPr>
          <a:xfrm>
            <a:off x="6449764" y="1112111"/>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44701"/>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ớt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ớt</a:t>
            </a:r>
            <a:r>
              <a:rPr lang="en-US" sz="2000" dirty="0"/>
              <a:t>:</a:t>
            </a:r>
          </a:p>
          <a:p>
            <a:pPr algn="l"/>
            <a:r>
              <a:rPr lang="vi-VN" b="0" i="0" dirty="0">
                <a:effectLst/>
                <a:latin typeface="Open Sans" panose="020B0606030504020204" pitchFamily="34" charset="0"/>
              </a:rPr>
              <a:t>Quy định an toàn lao động khi vận hành máy xay ớt đóng vai trò quan trọng trong bảo vệ sức khỏe và an toàn của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đeo đầy đủ trang thiết bị bảo vệ cá nhân là bắt buộc. Kính bảo hộ, khẩu trang, và găng tay giúp bảo vệ chống lại tác động của ớt cay và nguyên liệu xay.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C247677-798D-5ACB-51A3-BC2FD434CB3D}"/>
              </a:ext>
            </a:extLst>
          </p:cNvPr>
          <p:cNvPicPr>
            <a:picLocks noChangeAspect="1"/>
          </p:cNvPicPr>
          <p:nvPr/>
        </p:nvPicPr>
        <p:blipFill>
          <a:blip r:embed="rId3"/>
          <a:stretch>
            <a:fillRect/>
          </a:stretch>
        </p:blipFill>
        <p:spPr>
          <a:xfrm>
            <a:off x="6449764" y="1112111"/>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30193" y="558800"/>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xay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ớt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xay</a:t>
            </a:r>
            <a:r>
              <a:rPr lang="en-US" b="1" i="0" dirty="0">
                <a:effectLst/>
                <a:latin typeface="Open Sans" panose="020B0606030504020204" pitchFamily="34" charset="0"/>
              </a:rPr>
              <a:t> </a:t>
            </a:r>
            <a:r>
              <a:rPr lang="en-US" b="1" i="0" dirty="0" err="1">
                <a:effectLst/>
                <a:latin typeface="Open Sans" panose="020B0606030504020204" pitchFamily="34" charset="0"/>
              </a:rPr>
              <a:t>ớt</a:t>
            </a:r>
            <a:r>
              <a:rPr lang="en-US" sz="2000" dirty="0"/>
              <a:t>:</a:t>
            </a:r>
          </a:p>
          <a:p>
            <a:pPr algn="l"/>
            <a:r>
              <a:rPr lang="vi-VN" b="0" i="0" dirty="0">
                <a:effectLst/>
                <a:latin typeface="Open Sans" panose="020B0606030504020204" pitchFamily="34" charset="0"/>
              </a:rPr>
              <a:t>Trong trường hợp xảy ra tai nạn khi vận hành máy xay ớt, việc xử lý tình huống khẩn cấp đòi hỏi sự nhanh nhạy và hiệu quả từ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quan trọng nhất là bảo đảm an toàn cá nhân. Người làm việc cần ngừng ngay công việc, rời khỏi khu vực nguy hiểm và đeo đầy đủ trang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B2DBD56-ADF4-6997-C9B8-A36944FAF456}"/>
              </a:ext>
            </a:extLst>
          </p:cNvPr>
          <p:cNvPicPr>
            <a:picLocks noChangeAspect="1"/>
          </p:cNvPicPr>
          <p:nvPr/>
        </p:nvPicPr>
        <p:blipFill>
          <a:blip r:embed="rId3"/>
          <a:stretch>
            <a:fillRect/>
          </a:stretch>
        </p:blipFill>
        <p:spPr>
          <a:xfrm>
            <a:off x="6449764" y="1112111"/>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trộn gia vị vào ớt đã được xay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trộn gia vị vào ớt đã được xay</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Đầu tiên, người vận hành máy cần kiểm soát lượng gia vị được thêm vào ớt, đảm bảo sự đồng đều và tỷ lệ phù hợp. Sự hiểu biết vững về loại gia vị và cách chúng tương tác với ớt là yếu tố quyết định để tạo ra sản phẩm cuối cùng có hương vị độc đáo và thú vị.</a:t>
            </a:r>
          </a:p>
          <a:p>
            <a:pPr algn="l"/>
            <a:r>
              <a:rPr lang="vi-VN" b="0" i="0" dirty="0">
                <a:effectLst/>
                <a:latin typeface="Open Sans" panose="020B0606030504020204" pitchFamily="34" charset="0"/>
              </a:rPr>
              <a:t>Thực hiện kiểm soát chất lượng là bước quan trọng khác, đảm bảo rằng chỉ có ớt chất lượng cao được sử dụng, và máy trộn phải hoạt động đúng cách để giữ nguyên đặc tính và mùi vị tự nhiên của ớt.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6E09C4B-D8E7-2F42-8843-6D84CA6E09F5}"/>
              </a:ext>
            </a:extLst>
          </p:cNvPr>
          <p:cNvPicPr>
            <a:picLocks noChangeAspect="1"/>
          </p:cNvPicPr>
          <p:nvPr/>
        </p:nvPicPr>
        <p:blipFill>
          <a:blip r:embed="rId3"/>
          <a:stretch>
            <a:fillRect/>
          </a:stretch>
        </p:blipFill>
        <p:spPr>
          <a:xfrm>
            <a:off x="-818356" y="3640335"/>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trộn gia vị vào ớt đã được xay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trộn gia vị vào ớt đã được xay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vận hành máy trộn gia vị vào ớt đã được xay đôi khi đối mặt với những rủi ro và tai nạn mà người quản lý cần phải lưu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vấn đề phổ biến nhất là mất kiểm soát về lượng gia vị, có thể dẫn đến sản phẩm cuối cùng không đồng đều về hương vị. Để tránh điều này, quản lý cần duy trì sự chú ý đặc biệt đối với máy trộn và hệ thống cung ứng gia vị.</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8B287C1-1496-EB4F-6963-7620A87A95A6}"/>
              </a:ext>
            </a:extLst>
          </p:cNvPr>
          <p:cNvPicPr>
            <a:picLocks noChangeAspect="1"/>
          </p:cNvPicPr>
          <p:nvPr/>
        </p:nvPicPr>
        <p:blipFill>
          <a:blip r:embed="rId3"/>
          <a:stretch>
            <a:fillRect/>
          </a:stretch>
        </p:blipFill>
        <p:spPr>
          <a:xfrm>
            <a:off x="-818356" y="3640335"/>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trộn gia vị vào ớt đã được xay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trộn gia vị vào ớt đã được xay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vận hành máy trộn gia vị vào ớt đã được xay có thể xuất phát từ nhiều nguyên nhân khác nhau. Một trong những yếu tố quan trọng là thiếu kiểm soát chặt chẽ về lượng gia vị được thêm vào quá trình trộn.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Sự đồng đều của hỗn hợp có thể bị ảnh hưởng nếu không duy trì sự chính xác trong việc đo và kiểm soát lượng gia vị.</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FDBD4AA-A884-A613-B634-E53C8D453837}"/>
              </a:ext>
            </a:extLst>
          </p:cNvPr>
          <p:cNvPicPr>
            <a:picLocks noChangeAspect="1"/>
          </p:cNvPicPr>
          <p:nvPr/>
        </p:nvPicPr>
        <p:blipFill>
          <a:blip r:embed="rId3"/>
          <a:stretch>
            <a:fillRect/>
          </a:stretch>
        </p:blipFill>
        <p:spPr>
          <a:xfrm>
            <a:off x="-818356" y="3640335"/>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trộn gia vị vào ớt đã được xay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trộn gia vị vào ớt đã được xay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vận hành máy trộn gia vị vào ớt đã được xay, có một số biện pháp phòng tránh cần được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đảm bảo rằng người làm việc được đào tạo đầy đủ về an toàn và quy trình làm việc với máy trộn. Việc này bao gồm việc sử dụng các biện pháp bảo vệ cá nhân và tuân thủ nghiêm túc các hướng dẫn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F62053-027F-892F-BD68-EFF5E398BFD7}"/>
              </a:ext>
            </a:extLst>
          </p:cNvPr>
          <p:cNvPicPr>
            <a:picLocks noChangeAspect="1"/>
          </p:cNvPicPr>
          <p:nvPr/>
        </p:nvPicPr>
        <p:blipFill>
          <a:blip r:embed="rId3"/>
          <a:stretch>
            <a:fillRect/>
          </a:stretch>
        </p:blipFill>
        <p:spPr>
          <a:xfrm>
            <a:off x="-818356" y="3640335"/>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trộn gia vị vào ớt đã được xay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trộn gia vị vào ớt đã được xay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trộn gia vị vào ớt (chili) đã được xay đóng vai trò quan trọng trong bảo vệ nhân viên và đảm bảo quá trình sản xuất diễn ra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cần được đào tạo đầy đủ về các biện pháp an toàn, bao gồm cách sử dụng đúng các thiết bị bảo vệ cá nhân như mũ bảo hộ, găng tay, và kính bảo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E4F5DCA-343C-E2F9-86D4-2A61FC7220F6}"/>
              </a:ext>
            </a:extLst>
          </p:cNvPr>
          <p:cNvPicPr>
            <a:picLocks noChangeAspect="1"/>
          </p:cNvPicPr>
          <p:nvPr/>
        </p:nvPicPr>
        <p:blipFill>
          <a:blip r:embed="rId3"/>
          <a:stretch>
            <a:fillRect/>
          </a:stretch>
        </p:blipFill>
        <p:spPr>
          <a:xfrm>
            <a:off x="-818356" y="3640335"/>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trộn gia vị vào ớt đã được xay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trộn gia vị vào ớt đã được xay</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Đầu tiên, việc ngừng máy ngay lập tức là quan trọng để ngăn chặn tình huống trở nên tồi tệ hơn. Nhân viên cần được đào tạo về cách an toàn ngừng máy và tắt nguồn nhanh chóng để ngăn chặn nguy cơ lớn hơn.</a:t>
            </a:r>
          </a:p>
          <a:p>
            <a:pPr algn="l"/>
            <a:r>
              <a:rPr lang="vi-VN" b="0" i="0" dirty="0">
                <a:effectLst/>
                <a:latin typeface="Open Sans" panose="020B0606030504020204" pitchFamily="34" charset="0"/>
              </a:rPr>
              <a:t>Tiếp theo, đội ngũ an toàn cần được triển khai ngay lập tức để đảm bảo an toàn cho tất cả nhân viên. Việc đánh giá tình hình và triển khai các biện pháp cứu thương càng nhanh càng tốt là yếu tố quyết định.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2BD89B2-9884-6C07-D2CB-1060DDAA8179}"/>
              </a:ext>
            </a:extLst>
          </p:cNvPr>
          <p:cNvPicPr>
            <a:picLocks noChangeAspect="1"/>
          </p:cNvPicPr>
          <p:nvPr/>
        </p:nvPicPr>
        <p:blipFill>
          <a:blip r:embed="rId3"/>
          <a:stretch>
            <a:fillRect/>
          </a:stretch>
        </p:blipFill>
        <p:spPr>
          <a:xfrm>
            <a:off x="-818356" y="3640335"/>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hỗn hợp tương ớt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chiết rót hỗn hợp tương ớt vào chai</a:t>
            </a:r>
            <a:r>
              <a:rPr lang="en-US" sz="2400" dirty="0"/>
              <a:t>:</a:t>
            </a:r>
          </a:p>
          <a:p>
            <a:pPr algn="l"/>
            <a:r>
              <a:rPr lang="vi-VN" b="0" i="0" dirty="0">
                <a:solidFill>
                  <a:srgbClr val="4C4F5A"/>
                </a:solidFill>
                <a:effectLst/>
                <a:latin typeface="Open Sans" panose="020B0606030504020204" pitchFamily="34" charset="0"/>
              </a:rPr>
              <a:t>Trong quá trình vận hành máy chiết rót hỗn hợp tương ớt vào chai, có một số đặc điểm chính cần được chú ý để đảm bảo quy trình sản xuất diễn ra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quá trình chuẩn bị hỗn hợp tương ớt cần được thực hiện đúng theo công thức đã định sẵn, bao gồm các thành phần như ớt, muối, đường và các chất phụ gia khác.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hỗn hợp tương ớt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chiết rót hỗn hợp tương ớt vào chai</a:t>
            </a:r>
            <a:r>
              <a:rPr lang="en-US" sz="2400" dirty="0"/>
              <a:t>:</a:t>
            </a:r>
          </a:p>
          <a:p>
            <a:pPr algn="l"/>
            <a:r>
              <a:rPr lang="vi-VN" b="0" i="0" dirty="0">
                <a:solidFill>
                  <a:srgbClr val="4C4F5A"/>
                </a:solidFill>
                <a:effectLst/>
                <a:latin typeface="Open Sans" panose="020B0606030504020204" pitchFamily="34" charset="0"/>
              </a:rPr>
              <a:t>Trong quá trình vận hành máy chiết rót hỗn hợp tương ớt vào chai, có thể xảy ra một số dạng tai nạn đáng chú ý. Một trong những vấn đề thường gặp là rò rỉ sản phẩm do các khả năng kín chặt của máy không đảm bảo.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có thể dẫn đến lãng phí nguyên liệu và tăng nguy cơ tai nạn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hỗn hợp tương ớt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chiết rót hỗn hợp tương ớt vào chai</a:t>
            </a:r>
            <a:r>
              <a:rPr lang="en-US" sz="2400" dirty="0"/>
              <a:t>:</a:t>
            </a:r>
          </a:p>
          <a:p>
            <a:pPr algn="l"/>
            <a:r>
              <a:rPr lang="vi-VN" b="0" i="0" dirty="0">
                <a:solidFill>
                  <a:srgbClr val="4C4F5A"/>
                </a:solidFill>
                <a:effectLst/>
                <a:latin typeface="Open Sans" panose="020B0606030504020204" pitchFamily="34" charset="0"/>
              </a:rPr>
              <a:t>Nguyên nhân gây ra tai nạn khi vận hành máy chiết rót hỗn hợp tương ớt vào chai có thể bắt nguồn từ nhiều yếu tố khác nhau. Thường xuyên, một số vấn đề cơ bản liên quan đến việc cài đặt và bảo trì máy có thể dẫn đến sự cố.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có thể bao gồm cấu hình không đúng của máy, thiếu sót trong quá trình kiểm tra và bảo trì định kỳ, hoặc sự mất điều khiển về áp lực và nhiệt độ.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hỗn hợp tương ớt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chiết rót hỗn hợp tương ớt vào chai</a:t>
            </a:r>
            <a:r>
              <a:rPr lang="en-US" sz="2400" dirty="0"/>
              <a:t>:</a:t>
            </a:r>
          </a:p>
          <a:p>
            <a:pPr algn="l"/>
            <a:r>
              <a:rPr lang="vi-VN" b="0" i="0" dirty="0">
                <a:solidFill>
                  <a:srgbClr val="4C4F5A"/>
                </a:solidFill>
                <a:effectLst/>
                <a:latin typeface="Open Sans" panose="020B0606030504020204" pitchFamily="34" charset="0"/>
              </a:rPr>
              <a:t>Để phòng tránh tai nạn khi vận hành máy chiết rót hỗn hợp tương ớt vào chai, việc thực hiện một số biện pháp an toàn là quan trọng. Đầu tiên, đảm bảo rằng nhân viên được đào tạo đầy đủ về vận hành máy và các biện pháp an toàn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Hiểu biết sâu sắc về quy trình sản xuất và khả năng phản ứng nhanh chóng là chìa khóa để giảm nguy cơ tai nạn.</a:t>
            </a:r>
            <a:br>
              <a:rPr lang="vi-VN" dirty="0"/>
            </a:b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hỗn hợp tương ớt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chiết rót hỗn hợp tương ớt vào chai</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chiết rót hỗn hợp tương ớt vào chai đóng vai trò quan trọng trong việc bảo vệ nhân viên và đảm bảo quy trình sản xuất diễn ra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cần tuân thủ các quy tắc an toàn, bao gồm việc đeo đầy đủ trang thiết bị bảo hộ cá nhân như kính bảo hộ, găng tay và áo choàng chống hóa chất để giảm rủi ro tiếp xúc trực tiếp với hỗn hợp tương ớt.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hỗn hợp tương ớt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chiết rót hỗn hợp tương ớt vào chai</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chiết rót hỗn hợp tương ớt vào chai đòi hỏi sự chuẩn bị kỹ lưỡng và phản ứng nhanh chóng.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chai bị vỡ hoặc có rủi ro liên quan đến áp lực, việc ngưng máy ngay lập tức là ưu tiên hàng đầu để đảm bảo an toàn cho nhân viên.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167</TotalTime>
  <Words>2933</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TƯƠNG ỚT</vt:lpstr>
      <vt:lpstr>Một số vụ tai nạn trong nhà máy sản xuất tương ớt</vt:lpstr>
      <vt:lpstr>Tóm tắt bài học</vt:lpstr>
      <vt:lpstr>Vận hành máy rửa ớt</vt:lpstr>
      <vt:lpstr>Vận hành máy rửa ớt</vt:lpstr>
      <vt:lpstr>Vận hành máy rửa ớt</vt:lpstr>
      <vt:lpstr>Vận hành máy rửa ớt</vt:lpstr>
      <vt:lpstr>Vận hành máy rửa ớt</vt:lpstr>
      <vt:lpstr>Vận hành máy rửa ớt</vt:lpstr>
      <vt:lpstr>Vận hành máy xay ớt</vt:lpstr>
      <vt:lpstr>Vận hành máy xay ớt</vt:lpstr>
      <vt:lpstr>Vận hành máy xay ớt</vt:lpstr>
      <vt:lpstr>Vận hành máy xay ớt</vt:lpstr>
      <vt:lpstr>Vận hành máy xay ớt</vt:lpstr>
      <vt:lpstr>Vận hành máy xay ớt</vt:lpstr>
      <vt:lpstr>Vận hành máy trộn gia vị vào ớt đã được xay</vt:lpstr>
      <vt:lpstr>Vận hành máy trộn gia vị vào ớt đã được xay</vt:lpstr>
      <vt:lpstr>Vận hành máy trộn gia vị vào ớt đã được xay</vt:lpstr>
      <vt:lpstr>Vận hành máy trộn gia vị vào ớt đã được xay</vt:lpstr>
      <vt:lpstr>Vận hành máy trộn gia vị vào ớt đã được xay</vt:lpstr>
      <vt:lpstr>Vận hành máy trộn gia vị vào ớt đã được xay</vt:lpstr>
      <vt:lpstr>Vận hành máy chiết rót hỗn hợp tương ớt vào chai</vt:lpstr>
      <vt:lpstr>Vận hành máy chiết rót hỗn hợp tương ớt vào chai</vt:lpstr>
      <vt:lpstr>Vận hành máy chiết rót hỗn hợp tương ớt vào chai</vt:lpstr>
      <vt:lpstr>Vận hành máy chiết rót hỗn hợp tương ớt vào chai</vt:lpstr>
      <vt:lpstr>Vận hành máy chiết rót hỗn hợp tương ớt vào chai</vt:lpstr>
      <vt:lpstr>Vận hành máy chiết rót hỗn hợp tương ớt vào chai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20</cp:revision>
  <dcterms:created xsi:type="dcterms:W3CDTF">2024-03-23T04:43:33Z</dcterms:created>
  <dcterms:modified xsi:type="dcterms:W3CDTF">2024-04-02T04:19:36Z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