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3725" autoAdjust="0"/>
  </p:normalViewPr>
  <p:slideViewPr>
    <p:cSldViewPr showGuides="1">
      <p:cViewPr>
        <p:scale>
          <a:sx n="110" d="100"/>
          <a:sy n="110" d="100"/>
        </p:scale>
        <p:origin x="642" y="2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TƯƠNG CÀ</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9" name="Picture 8">
            <a:extLst>
              <a:ext uri="{FF2B5EF4-FFF2-40B4-BE49-F238E27FC236}">
                <a16:creationId xmlns:a16="http://schemas.microsoft.com/office/drawing/2014/main" id="{3FD16BFA-3CDF-26D5-D7AC-7DB509115EB3}"/>
              </a:ext>
            </a:extLst>
          </p:cNvPr>
          <p:cNvPicPr>
            <a:picLocks noChangeAspect="1"/>
          </p:cNvPicPr>
          <p:nvPr/>
        </p:nvPicPr>
        <p:blipFill>
          <a:blip r:embed="rId4"/>
          <a:stretch>
            <a:fillRect/>
          </a:stretch>
        </p:blipFill>
        <p:spPr>
          <a:xfrm>
            <a:off x="5265525" y="4669904"/>
            <a:ext cx="1656184" cy="16561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tương cà</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tương cà, mặc dù quy trình sản xuất được thiết kế để đảm bảo an toàn lao động, nhưng vẫn xuất hiện một số vụ tai nạn đáng chú ý</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Mài</a:t>
            </a:r>
            <a:r>
              <a:rPr lang="en-US" i="0" dirty="0">
                <a:solidFill>
                  <a:srgbClr val="0D0D0D"/>
                </a:solidFill>
                <a:effectLst/>
                <a:latin typeface="Söhne"/>
              </a:rPr>
              <a:t> </a:t>
            </a:r>
            <a:r>
              <a:rPr lang="en-US" i="0" dirty="0" err="1">
                <a:solidFill>
                  <a:srgbClr val="0D0D0D"/>
                </a:solidFill>
                <a:effectLst/>
                <a:latin typeface="Söhne"/>
              </a:rPr>
              <a:t>Cà</a:t>
            </a:r>
            <a:r>
              <a:rPr lang="en-US" i="0" dirty="0">
                <a:solidFill>
                  <a:srgbClr val="0D0D0D"/>
                </a:solidFill>
                <a:effectLst/>
                <a:latin typeface="Söhne"/>
              </a:rPr>
              <a:t> Chua</a:t>
            </a:r>
          </a:p>
          <a:p>
            <a:pPr marL="730885" lvl="1" indent="-304165"/>
            <a:r>
              <a:rPr lang="en-US" dirty="0" err="1"/>
              <a:t>Hệ</a:t>
            </a:r>
            <a:r>
              <a:rPr lang="en-US" dirty="0"/>
              <a:t> </a:t>
            </a:r>
            <a:r>
              <a:rPr lang="en-US" dirty="0" err="1"/>
              <a:t>Thống</a:t>
            </a:r>
            <a:r>
              <a:rPr lang="en-US" dirty="0"/>
              <a:t> </a:t>
            </a:r>
            <a:r>
              <a:rPr lang="en-US" dirty="0" err="1"/>
              <a:t>Quảng</a:t>
            </a:r>
            <a:r>
              <a:rPr lang="en-US" dirty="0"/>
              <a:t> Bá </a:t>
            </a:r>
            <a:r>
              <a:rPr lang="en-US" dirty="0" err="1"/>
              <a:t>Và</a:t>
            </a:r>
            <a:r>
              <a:rPr lang="en-US" dirty="0"/>
              <a:t> </a:t>
            </a:r>
            <a:r>
              <a:rPr lang="en-US" dirty="0" err="1"/>
              <a:t>Sự</a:t>
            </a:r>
            <a:r>
              <a:rPr lang="en-US" dirty="0"/>
              <a:t> </a:t>
            </a:r>
            <a:r>
              <a:rPr lang="en-US" dirty="0" err="1"/>
              <a:t>Cố</a:t>
            </a:r>
            <a:r>
              <a:rPr lang="en-US" dirty="0"/>
              <a:t> </a:t>
            </a:r>
            <a:r>
              <a:rPr lang="en-US" dirty="0" err="1"/>
              <a:t>Nổ</a:t>
            </a:r>
            <a:endParaRPr lang="en-US" dirty="0">
              <a:solidFill>
                <a:srgbClr val="0D0D0D"/>
              </a:solidFill>
              <a:latin typeface="Söhne"/>
            </a:endParaRPr>
          </a:p>
          <a:p>
            <a:pPr marL="730885" lvl="1" indent="-304165"/>
            <a:r>
              <a:rPr lang="en-US" dirty="0" err="1"/>
              <a:t>Quản</a:t>
            </a:r>
            <a:r>
              <a:rPr lang="en-US" dirty="0"/>
              <a:t> Lý </a:t>
            </a:r>
            <a:r>
              <a:rPr lang="en-US" dirty="0" err="1"/>
              <a:t>Hóa</a:t>
            </a:r>
            <a:r>
              <a:rPr lang="en-US" dirty="0"/>
              <a:t> </a:t>
            </a:r>
            <a:r>
              <a:rPr lang="en-US" dirty="0" err="1"/>
              <a:t>Chất</a:t>
            </a:r>
            <a:r>
              <a:rPr lang="en-US" dirty="0"/>
              <a:t> </a:t>
            </a:r>
            <a:r>
              <a:rPr lang="en-US" dirty="0" err="1"/>
              <a:t>Và</a:t>
            </a:r>
            <a:r>
              <a:rPr lang="en-US" dirty="0"/>
              <a:t> </a:t>
            </a:r>
            <a:r>
              <a:rPr lang="en-US" dirty="0" err="1"/>
              <a:t>Sự</a:t>
            </a:r>
            <a:r>
              <a:rPr lang="en-US" dirty="0"/>
              <a:t> </a:t>
            </a:r>
            <a:r>
              <a:rPr lang="en-US" dirty="0" err="1"/>
              <a:t>Cố</a:t>
            </a:r>
            <a:r>
              <a:rPr lang="en-US" dirty="0"/>
              <a:t> </a:t>
            </a:r>
            <a:r>
              <a:rPr lang="en-US" dirty="0" err="1"/>
              <a:t>Về</a:t>
            </a:r>
            <a:r>
              <a:rPr lang="en-US" dirty="0"/>
              <a:t> Y </a:t>
            </a:r>
            <a:r>
              <a:rPr lang="en-US" dirty="0" err="1"/>
              <a:t>Tế</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cắt nhỏ và nghiền cà chua để chuẩn bị làm tương cà</a:t>
            </a:r>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nấu chín cà chua để chuẩn bị làm tương cà</a:t>
            </a:r>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trộn gia vị vào hỗn hợp cà chua để chuẩn bị sản xuất tương cà</a:t>
            </a:r>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chiết rót tương cà thành phẩm vào chai</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cắt nhỏ và nghiền cà chua để chuẩn bị làm tương cà</a:t>
            </a:r>
            <a:endParaRPr lang="en-US" sz="2400" b="1" i="0" dirty="0">
              <a:effectLst/>
              <a:latin typeface="Söhne"/>
            </a:endParaRPr>
          </a:p>
          <a:p>
            <a:r>
              <a:rPr lang="vi-VN" b="0" i="0" dirty="0">
                <a:effectLst/>
                <a:latin typeface="Open Sans" panose="020B0606030504020204" pitchFamily="34" charset="0"/>
              </a:rPr>
              <a:t>Trước hết, quá trình vận hành máy cắt nhỏ và nghiền cà chua là một bước quan trọng trong quá trình chuẩn bị làm tương cà, hay còn được biết đến với tên gọi phổ biến là ketchup. </a:t>
            </a:r>
            <a:endParaRPr lang="en-US" b="0" i="0" dirty="0">
              <a:effectLst/>
              <a:latin typeface="Open Sans" panose="020B0606030504020204" pitchFamily="34" charset="0"/>
            </a:endParaRPr>
          </a:p>
          <a:p>
            <a:r>
              <a:rPr lang="vi-VN" b="0" i="0" dirty="0">
                <a:effectLst/>
                <a:latin typeface="Open Sans" panose="020B0606030504020204" pitchFamily="34" charset="0"/>
              </a:rPr>
              <a:t>Các máy này đặc biệt được thiết kế để tối ưu hóa việc chế biến cà chua, giúp nâng cao hiệu suất và chất lượng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9F20A83-2CEF-ACF9-005B-9BDA4DC41B97}"/>
              </a:ext>
            </a:extLst>
          </p:cNvPr>
          <p:cNvPicPr>
            <a:picLocks noChangeAspect="1"/>
          </p:cNvPicPr>
          <p:nvPr/>
        </p:nvPicPr>
        <p:blipFill>
          <a:blip r:embed="rId3"/>
          <a:stretch>
            <a:fillRect/>
          </a:stretch>
        </p:blipFill>
        <p:spPr>
          <a:xfrm>
            <a:off x="-1610444" y="2060848"/>
            <a:ext cx="6984776" cy="698477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vận hành máy cắt nhỏ và nghiền cà chua để chuẩn bị làm tương cà</a:t>
            </a:r>
            <a:endParaRPr lang="en-US" sz="2400" b="1" i="0" dirty="0">
              <a:effectLst/>
              <a:latin typeface="Söhne"/>
            </a:endParaRPr>
          </a:p>
          <a:p>
            <a:r>
              <a:rPr lang="vi-VN" b="0" i="0" dirty="0">
                <a:effectLst/>
                <a:latin typeface="Open Sans" panose="020B0606030504020204" pitchFamily="34" charset="0"/>
              </a:rPr>
              <a:t>Trong quá trình vận hành máy cắt nhỏ và nghiền cà chua để chuẩn bị làm tương cà, có một số rủi ro về tai nạn cần được chú ý. </a:t>
            </a:r>
            <a:endParaRPr lang="en-US" b="0" i="0" dirty="0">
              <a:effectLst/>
              <a:latin typeface="Open Sans" panose="020B0606030504020204" pitchFamily="34" charset="0"/>
            </a:endParaRPr>
          </a:p>
          <a:p>
            <a:r>
              <a:rPr lang="vi-VN" b="0" i="0" dirty="0">
                <a:effectLst/>
                <a:latin typeface="Open Sans" panose="020B0606030504020204" pitchFamily="34" charset="0"/>
              </a:rPr>
              <a:t>Các dạng tai nạn thường gặp có thể bao gồm chấn thương do chạm vào các bộ phận chuyển động của máy, như dao cắt hoặc bánh răng nghiền.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0ED84C6-DA23-B686-542B-84B2E3FD7EDC}"/>
              </a:ext>
            </a:extLst>
          </p:cNvPr>
          <p:cNvPicPr>
            <a:picLocks noChangeAspect="1"/>
          </p:cNvPicPr>
          <p:nvPr/>
        </p:nvPicPr>
        <p:blipFill>
          <a:blip r:embed="rId3"/>
          <a:stretch>
            <a:fillRect/>
          </a:stretch>
        </p:blipFill>
        <p:spPr>
          <a:xfrm>
            <a:off x="-1610444" y="2060848"/>
            <a:ext cx="6984776" cy="698477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vận hành máy cắt nhỏ và nghiền cà chua để chuẩn bị làm tương cà</a:t>
            </a:r>
            <a:endParaRPr lang="en-US" sz="2400" b="1" i="0" dirty="0">
              <a:effectLst/>
              <a:latin typeface="Söhne"/>
            </a:endParaRPr>
          </a:p>
          <a:p>
            <a:r>
              <a:rPr lang="vi-VN" b="0" i="0" dirty="0">
                <a:effectLst/>
                <a:latin typeface="Open Sans" panose="020B0606030504020204" pitchFamily="34" charset="0"/>
              </a:rPr>
              <a:t>Nguyên nhân gây ra tai nạn khi vận hành máy cắt nhỏ và nghiền cà chua trong quá trình chuẩn bị làm tương cà có thể bắt nguồn từ nhiều khía cạnh khác nhau. </a:t>
            </a:r>
            <a:endParaRPr lang="en-US" b="0" i="0" dirty="0">
              <a:effectLst/>
              <a:latin typeface="Open Sans" panose="020B0606030504020204" pitchFamily="34" charset="0"/>
            </a:endParaRPr>
          </a:p>
          <a:p>
            <a:r>
              <a:rPr lang="vi-VN" b="0" i="0" dirty="0">
                <a:effectLst/>
                <a:latin typeface="Open Sans" panose="020B0606030504020204" pitchFamily="34" charset="0"/>
              </a:rPr>
              <a:t>Trong môi trường sản xuất này, sự chủ quan hoặc thiếu chuẩn bị cẩn thận có thể dẫn đến hậu quả nghiêm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B4B666B-2673-5810-CA07-1DF67DACC67A}"/>
              </a:ext>
            </a:extLst>
          </p:cNvPr>
          <p:cNvPicPr>
            <a:picLocks noChangeAspect="1"/>
          </p:cNvPicPr>
          <p:nvPr/>
        </p:nvPicPr>
        <p:blipFill>
          <a:blip r:embed="rId3"/>
          <a:stretch>
            <a:fillRect/>
          </a:stretch>
        </p:blipFill>
        <p:spPr>
          <a:xfrm>
            <a:off x="-1610444" y="2060848"/>
            <a:ext cx="6984776" cy="698477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vận hành máy cắt nhỏ và nghiền cà chua để chuẩn bị làm tương cà</a:t>
            </a:r>
            <a:endParaRPr lang="en-US" sz="2400" b="1" i="0" dirty="0">
              <a:effectLst/>
              <a:latin typeface="Söhne"/>
            </a:endParaRPr>
          </a:p>
          <a:p>
            <a:r>
              <a:rPr lang="vi-VN" b="0" i="0" dirty="0">
                <a:effectLst/>
                <a:latin typeface="Open Sans" panose="020B0606030504020204" pitchFamily="34" charset="0"/>
              </a:rPr>
              <a:t>Để đảm bảo an toàn lao động khi vận hành máy cắt nhỏ và nghiền cà chua trong quá trình chuẩn bị làm tương cà, việc thực hiện các biện pháp phòng tránh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là một yếu tố chủ chốt để giảm thiểu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EB37170-E6CA-0E1C-6D7E-876312EA9506}"/>
              </a:ext>
            </a:extLst>
          </p:cNvPr>
          <p:cNvPicPr>
            <a:picLocks noChangeAspect="1"/>
          </p:cNvPicPr>
          <p:nvPr/>
        </p:nvPicPr>
        <p:blipFill>
          <a:blip r:embed="rId3"/>
          <a:stretch>
            <a:fillRect/>
          </a:stretch>
        </p:blipFill>
        <p:spPr>
          <a:xfrm>
            <a:off x="-1610444" y="2060848"/>
            <a:ext cx="6984776" cy="698477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cắt nhỏ và nghiền cà chua để chuẩn bị làm tương cà</a:t>
            </a:r>
            <a:endParaRPr lang="en-US" sz="2400" b="1" i="0" dirty="0">
              <a:effectLst/>
              <a:latin typeface="Söhne"/>
            </a:endParaRPr>
          </a:p>
          <a:p>
            <a:pPr algn="l"/>
            <a:r>
              <a:rPr lang="vi-VN" b="0" i="0" dirty="0">
                <a:effectLst/>
                <a:latin typeface="Open Sans" panose="020B0606030504020204" pitchFamily="34" charset="0"/>
              </a:rPr>
              <a:t>Đầu tiên, tất cả nhân viên phải được đào tạo về an toàn lao động, bao gồm cả quy tắc vận hành máy và các biện pháp phòng tránh tai nạn. Huấn luyện này giúp nâng cao nhận thức về nguy cơ có thể xảy ra và cách xử lý tình huống khẩn cấp.</a:t>
            </a:r>
          </a:p>
          <a:p>
            <a:pPr algn="l"/>
            <a:r>
              <a:rPr lang="vi-VN" b="0" i="0" dirty="0">
                <a:effectLst/>
                <a:latin typeface="Open Sans" panose="020B0606030504020204" pitchFamily="34" charset="0"/>
              </a:rPr>
              <a:t>Quy định cụ thể về việc sử dụng thiết bị bảo vệ cá nhân là bước quan trọng khác.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6107F9A-418B-359D-9D07-CDE0F379DDAF}"/>
              </a:ext>
            </a:extLst>
          </p:cNvPr>
          <p:cNvPicPr>
            <a:picLocks noChangeAspect="1"/>
          </p:cNvPicPr>
          <p:nvPr/>
        </p:nvPicPr>
        <p:blipFill>
          <a:blip r:embed="rId3"/>
          <a:stretch>
            <a:fillRect/>
          </a:stretch>
        </p:blipFill>
        <p:spPr>
          <a:xfrm>
            <a:off x="-1610444" y="2060848"/>
            <a:ext cx="6984776" cy="698477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vận hành máy cắt nhỏ và nghiền cà chua để chuẩn bị làm tương cà</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cắt nhỏ và nghiền cà chua là một phần quan trọng của quy trình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đáp ứng nhanh chóng và hiệu quả là quyết định quyết định giữ an toàn và ngăn chặn tình trạng tồi tệ.</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39D2892-4028-68A2-1E00-FABC492FFF00}"/>
              </a:ext>
            </a:extLst>
          </p:cNvPr>
          <p:cNvPicPr>
            <a:picLocks noChangeAspect="1"/>
          </p:cNvPicPr>
          <p:nvPr/>
        </p:nvPicPr>
        <p:blipFill>
          <a:blip r:embed="rId3"/>
          <a:stretch>
            <a:fillRect/>
          </a:stretch>
        </p:blipFill>
        <p:spPr>
          <a:xfrm>
            <a:off x="-1610444" y="2060848"/>
            <a:ext cx="6984776" cy="698477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nấu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nấu chín cà chua để chuẩn bị làm tương cà</a:t>
            </a:r>
            <a:r>
              <a:rPr lang="en-US" sz="2000" dirty="0"/>
              <a:t>:</a:t>
            </a:r>
          </a:p>
          <a:p>
            <a:pPr algn="l"/>
            <a:r>
              <a:rPr lang="vi-VN" b="0" i="0" dirty="0">
                <a:effectLst/>
                <a:latin typeface="Open Sans" panose="020B0606030504020204" pitchFamily="34" charset="0"/>
              </a:rPr>
              <a:t>Đầu tiên, công nhân cần kiểm tra chất lượng cà chua đầu vào để đảm bảo sản phẩm cuối cùng có hương vị và màu sắc tốt nhất. Sau đó, họ sẽ tiến hành rửa và cắt cà chua thành những phần nhỏ để dễ dàng xử lý trong máy nấu.</a:t>
            </a:r>
          </a:p>
          <a:p>
            <a:pPr algn="l"/>
            <a:r>
              <a:rPr lang="vi-VN" b="0" i="0" dirty="0">
                <a:effectLst/>
                <a:latin typeface="Open Sans" panose="020B0606030504020204" pitchFamily="34" charset="0"/>
              </a:rPr>
              <a:t>Tiếp theo, công nhân sẽ thiết lập máy nấu theo các thông số được đặt trước, đảm bảo rằng nhiệt độ và thời gian nấu chín là chính xác. Quá trình này yêu cầu sự kiểm soát chặt chẽ để đảm bảo cà chua được chế biến đều và giữ lại đặc tính dinh dưỡng.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5962B0C-2ADB-830D-68C2-FDB39238DA02}"/>
              </a:ext>
            </a:extLst>
          </p:cNvPr>
          <p:cNvPicPr>
            <a:picLocks noChangeAspect="1"/>
          </p:cNvPicPr>
          <p:nvPr/>
        </p:nvPicPr>
        <p:blipFill>
          <a:blip r:embed="rId3"/>
          <a:stretch>
            <a:fillRect/>
          </a:stretch>
        </p:blipFill>
        <p:spPr>
          <a:xfrm>
            <a:off x="7137999" y="2132856"/>
            <a:ext cx="3385435" cy="338543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nấu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nấu chín cà chua để chuẩn bị làm tương cà</a:t>
            </a:r>
            <a:r>
              <a:rPr lang="en-US" sz="2000" dirty="0"/>
              <a:t>:</a:t>
            </a:r>
          </a:p>
          <a:p>
            <a:pPr algn="l"/>
            <a:r>
              <a:rPr lang="vi-VN" b="0" i="0" dirty="0">
                <a:effectLst/>
                <a:latin typeface="Open Sans" panose="020B0606030504020204" pitchFamily="34" charset="0"/>
              </a:rPr>
              <a:t>Trong quá trình vận hành máy nấu chín cà chua để chuẩn bị làm tương cà (ketchup), có những rủi ro và tai nạn mà nhân viên cần chú ý để đảm bảo an toàn lao động và hiệu suất sản xuất. Một số dạng tai nạn thường gặp bao gồm:</a:t>
            </a:r>
          </a:p>
          <a:p>
            <a:pPr algn="l"/>
            <a:r>
              <a:rPr lang="vi-VN" b="0" i="0" dirty="0">
                <a:effectLst/>
                <a:latin typeface="Open Sans" panose="020B0606030504020204" pitchFamily="34" charset="0"/>
              </a:rPr>
              <a:t>Trong quá trình cắt và chuẩn bị cà chua, nguy cơ cắt thương là rất cao. Nhân viên cần sử dụng công cụ cắt an toàn và tuân thủ quy tắc an toàn để tránh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24D55ED-5A40-0400-A356-D2043A2CA13E}"/>
              </a:ext>
            </a:extLst>
          </p:cNvPr>
          <p:cNvPicPr>
            <a:picLocks noChangeAspect="1"/>
          </p:cNvPicPr>
          <p:nvPr/>
        </p:nvPicPr>
        <p:blipFill>
          <a:blip r:embed="rId3"/>
          <a:stretch>
            <a:fillRect/>
          </a:stretch>
        </p:blipFill>
        <p:spPr>
          <a:xfrm>
            <a:off x="7137999" y="2132856"/>
            <a:ext cx="3385435" cy="338543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nấu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nấu chín cà chua để chuẩn bị làm tương cà</a:t>
            </a:r>
            <a:r>
              <a:rPr lang="en-US" sz="2000" dirty="0"/>
              <a:t>:</a:t>
            </a:r>
          </a:p>
          <a:p>
            <a:pPr algn="l"/>
            <a:r>
              <a:rPr lang="vi-VN" b="0" i="0" dirty="0">
                <a:effectLst/>
                <a:latin typeface="Open Sans" panose="020B0606030504020204" pitchFamily="34" charset="0"/>
              </a:rPr>
              <a:t>Nguyên nhân gây ra tai nạn khi vận hành máy nấu chín cà chua để chuẩn bị làm tương cà (ketchup) thường đến từ một sự kết hợp của nhiều yếu tố.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quan trọng là thiếu hiểu biết và đào tạo về an toàn lao động của nhân viên. Nếu họ không hiểu rõ về cách sử dụng đúng các công cụ và thiết bị, nguy cơ tai nạn tăng lên.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A83BED8-B0A3-711D-6146-57A1811F7CDB}"/>
              </a:ext>
            </a:extLst>
          </p:cNvPr>
          <p:cNvPicPr>
            <a:picLocks noChangeAspect="1"/>
          </p:cNvPicPr>
          <p:nvPr/>
        </p:nvPicPr>
        <p:blipFill>
          <a:blip r:embed="rId3"/>
          <a:stretch>
            <a:fillRect/>
          </a:stretch>
        </p:blipFill>
        <p:spPr>
          <a:xfrm>
            <a:off x="7137999" y="2132856"/>
            <a:ext cx="3385435" cy="338543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nấu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nấu chín cà chua để chuẩn bị làm tương cà</a:t>
            </a:r>
            <a:r>
              <a:rPr lang="en-US" sz="2000" dirty="0"/>
              <a:t>:</a:t>
            </a:r>
          </a:p>
          <a:p>
            <a:pPr algn="l">
              <a:buFont typeface="Arial" panose="020B0604020202020204" pitchFamily="34" charset="0"/>
              <a:buChar char="•"/>
            </a:pPr>
            <a:r>
              <a:rPr lang="vi-VN" b="1" i="0" dirty="0">
                <a:effectLst/>
                <a:latin typeface="Open Sans" panose="020B0606030504020204" pitchFamily="34" charset="0"/>
              </a:rPr>
              <a:t>Quan trắc Nhiệt độ và Áp lực:</a:t>
            </a:r>
            <a:r>
              <a:rPr lang="vi-VN" b="0" i="0" dirty="0">
                <a:effectLst/>
                <a:latin typeface="Open Sans" panose="020B0606030504020204" pitchFamily="34" charset="0"/>
              </a:rPr>
              <a:t> Thiết lập hệ thống quan trắc để theo dõi nhiệt độ và áp lực trong máy nấu. Nếu có bất kỳ biến động nào vượt quá ngưỡng an toàn, hệ thống cảnh báo sẽ được kích hoạt để ngăn chặn nguy cơ tai nạn.</a:t>
            </a:r>
          </a:p>
          <a:p>
            <a:pPr algn="l">
              <a:buFont typeface="Arial" panose="020B0604020202020204" pitchFamily="34" charset="0"/>
              <a:buChar char="•"/>
            </a:pPr>
            <a:r>
              <a:rPr lang="vi-VN" b="1" i="0" dirty="0">
                <a:effectLst/>
                <a:latin typeface="Open Sans" panose="020B0606030504020204" pitchFamily="34" charset="0"/>
              </a:rPr>
              <a:t>Giám sát Dinh dưỡng:</a:t>
            </a:r>
            <a:r>
              <a:rPr lang="vi-VN" b="0" i="0" dirty="0">
                <a:effectLst/>
                <a:latin typeface="Open Sans" panose="020B0606030504020204" pitchFamily="34" charset="0"/>
              </a:rPr>
              <a:t> Quan trắc chất lượng cà chua đầu vào để đảm bảo rằng nguyên liệu đáp ứng các tiêu chuẩn an toàn và dinh dưỡng. Các thông số như độ chua, độ đường, và hàm lượng vitamin có thể được theo dõi.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D981E65-A1AE-9BE3-8E41-C5533ABFF7A7}"/>
              </a:ext>
            </a:extLst>
          </p:cNvPr>
          <p:cNvPicPr>
            <a:picLocks noChangeAspect="1"/>
          </p:cNvPicPr>
          <p:nvPr/>
        </p:nvPicPr>
        <p:blipFill>
          <a:blip r:embed="rId3"/>
          <a:stretch>
            <a:fillRect/>
          </a:stretch>
        </p:blipFill>
        <p:spPr>
          <a:xfrm>
            <a:off x="7137999" y="2132856"/>
            <a:ext cx="3385435" cy="338543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nấu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nấu chín cà chua để chuẩn bị làm tương cà</a:t>
            </a:r>
            <a:r>
              <a:rPr lang="en-US" sz="2000" dirty="0"/>
              <a:t>:</a:t>
            </a:r>
          </a:p>
          <a:p>
            <a:pPr algn="l"/>
            <a:r>
              <a:rPr lang="vi-VN" b="0" i="0" dirty="0">
                <a:effectLst/>
                <a:latin typeface="Open Sans" panose="020B0606030504020204" pitchFamily="34" charset="0"/>
              </a:rPr>
              <a:t>Trước hết, tất cả nhân viên tham gia vận hành máy nấu phải được đào tạo về an toàn lao động, bao gồm việc sử dụng đúng thiết bị bảo hộ cá nhân và quy tắc ứng xử trong môi trường làm việc nguy hiểm. Đặc biệt, họ cần biết cách sử dụng và kiểm tra thiết bị an toàn định kỳ.</a:t>
            </a:r>
          </a:p>
          <a:p>
            <a:pPr algn="l"/>
            <a:r>
              <a:rPr lang="vi-VN" b="0" i="0" dirty="0">
                <a:effectLst/>
                <a:latin typeface="Open Sans" panose="020B0606030504020204" pitchFamily="34" charset="0"/>
              </a:rPr>
              <a:t>Quy định cũng yêu cầu việc kiểm soát môi trường lao động, đảm bảo nhiệt độ, áp lực và các yếu tố khác đều trong ngưỡng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6D8101C-6D2D-32FC-057D-2C990F1287A2}"/>
              </a:ext>
            </a:extLst>
          </p:cNvPr>
          <p:cNvPicPr>
            <a:picLocks noChangeAspect="1"/>
          </p:cNvPicPr>
          <p:nvPr/>
        </p:nvPicPr>
        <p:blipFill>
          <a:blip r:embed="rId3"/>
          <a:stretch>
            <a:fillRect/>
          </a:stretch>
        </p:blipFill>
        <p:spPr>
          <a:xfrm>
            <a:off x="7137999" y="2132856"/>
            <a:ext cx="3385435" cy="338543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nấu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chua</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nấu chín cà chua để chuẩn bị làm tương cà</a:t>
            </a:r>
            <a:r>
              <a:rPr lang="en-US" sz="2000" dirty="0"/>
              <a:t>:</a:t>
            </a:r>
          </a:p>
          <a:p>
            <a:pPr algn="l"/>
            <a:r>
              <a:rPr lang="vi-VN" b="0" i="0" dirty="0">
                <a:effectLst/>
                <a:latin typeface="Open Sans" panose="020B0606030504020204" pitchFamily="34" charset="0"/>
              </a:rPr>
              <a:t>Ngay khi xảy ra tai nạn, nhân viên phải ngừng công việc ngay lập tức và kích hoạt hệ thống báo động để thông báo về tình huống nguy hiểm. Đồng thời, họ cần thông báo cho nhóm an toàn và quản lý để nhận sự hỗ trợ cần thiết.</a:t>
            </a:r>
          </a:p>
          <a:p>
            <a:pPr algn="l"/>
            <a:r>
              <a:rPr lang="vi-VN" b="0" i="0" dirty="0">
                <a:effectLst/>
                <a:latin typeface="Open Sans" panose="020B0606030504020204" pitchFamily="34" charset="0"/>
              </a:rPr>
              <a:t>Việc đào tạo nhân viên về quy trình xử lý tình huống khẩn cấp là quan trọng. Họ cần biết cách sử dụng thiết bị an toàn, dùng bình chữa cháy, và có kỹ năng cơ bản trong cấp cứu.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34768F8-2C2D-51E6-7EDF-2CDDC56059D4}"/>
              </a:ext>
            </a:extLst>
          </p:cNvPr>
          <p:cNvPicPr>
            <a:picLocks noChangeAspect="1"/>
          </p:cNvPicPr>
          <p:nvPr/>
        </p:nvPicPr>
        <p:blipFill>
          <a:blip r:embed="rId3"/>
          <a:stretch>
            <a:fillRect/>
          </a:stretch>
        </p:blipFill>
        <p:spPr>
          <a:xfrm>
            <a:off x="7137999" y="2132856"/>
            <a:ext cx="3385435" cy="338543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vị</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chua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trộn gia vị vào hỗn hợp cà chua để chuẩn bị sản xuất tương cà</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vận hành máy trộn gia vị trong quá trình chuẩn bị hỗn hợp cà chua để sản xuất tương cà (ketchup) đóng vai trò quan trọng trong việc đảm bảo chất lượng và hương vị của sản phẩm cuối cùng.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của công việc này bao gồm việc đo lường chính xác các thành phần gia vị, như muối, đường, và các loại gia vị khác, theo tỉ lệ được xác định trước. Người vận hành máy cũng cần kiểm soát áp suất và nhiệt độ trong máy trộn để đảm bảo sự pha trộn đồng đều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0A126A4-C5EF-8A33-6084-8C33ABDABD17}"/>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vị</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chua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trộn gia vị vào hỗn hợp cà chua để chuẩn bị sản xuất tương cà</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trộn gia vị để chuẩn bị hỗn hợp cà chua cho sản xuất tương cà, có một số dạng tai nạn mà người quản lý và nhân viên cần chú ý để đảm bảo an toàn và hiệu suất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là tai nạn đổ vị trí khi thêm cà chua vào máy trộn. Điều này có thể dẫn đến sự rơi rụt và gây thương tổn cho nhân viên, đồng thời tăng nguy cơ làm hỏng máy và gây mất mát nguyên liệu.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AE3F35F-E359-C876-8A73-F348533CC2F1}"/>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vị</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chua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trộn gia vị vào hỗn hợp cà chua để chuẩn bị sản xuất tương cà</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khi vận hành máy trộn gia vị trong quá trình chuẩn bị hỗn hợp cà chua để sản xuất tương cà (ketchup).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đào tạo và hiểu biết đầy đủ về quy trình làm việc. Nhân viên không được đào tạo đúng cách về cách sử dụng máy móc và các biện pháp an toàn có thể dẫn đến việc không hiểu rõ về rủi ro và cách phòng ngừa.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5A411A7-7598-816C-D956-60CA70BB1C79}"/>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vị</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chua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trộn gia vị vào hỗn hợp cà chua để chuẩn bị sản xuất tương cà</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trộn gia vị để chuẩn bị hỗn hợp cà chua cho sản xuất tương cà (ketchup), có một số biện pháp phòng tránh tai nạn cần được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đào tạo nhân viên về quy trình an toàn và sử dụng máy móc là quan trọng. Nhân viên cần hiểu rõ về các rủi ro có thể xảy ra và cách áp dụng các biện pháp phòng ngừa.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44478E7-C38E-ADC7-100A-36E8A850CFB9}"/>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vị</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chua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trộn gia vị vào hỗn hợp cà chua để chuẩn bị sản xuất tương cà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vận hành máy trộn gia vị để chuẩn bị hỗn hợp cà chua cho sản xuất tương cà (ketchup) đóng vai trò quan trọng trong việc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Mọi người tham gia vào quá trình này cần tuân thủ một số quy tắc an toàn cụ thể.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5F6E4FE-E1CE-8FDE-31E9-1D2C6E11D3C0}"/>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r>
              <a:rPr lang="en-US" dirty="0" err="1">
                <a:latin typeface="UTM Aptima" panose="02040603050506020204" pitchFamily="18" charset="0"/>
              </a:rPr>
              <a:t>gia</a:t>
            </a:r>
            <a:r>
              <a:rPr lang="en-US" dirty="0">
                <a:latin typeface="UTM Aptima" panose="02040603050506020204" pitchFamily="18" charset="0"/>
              </a:rPr>
              <a:t> </a:t>
            </a:r>
            <a:r>
              <a:rPr lang="en-US" dirty="0" err="1">
                <a:latin typeface="UTM Aptima" panose="02040603050506020204" pitchFamily="18" charset="0"/>
              </a:rPr>
              <a:t>vị</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cà</a:t>
            </a:r>
            <a:r>
              <a:rPr lang="en-US" dirty="0">
                <a:latin typeface="UTM Aptima" panose="02040603050506020204" pitchFamily="18" charset="0"/>
              </a:rPr>
              <a:t> </a:t>
            </a:r>
            <a:r>
              <a:rPr lang="en-US" dirty="0" err="1">
                <a:latin typeface="UTM Aptima" panose="02040603050506020204" pitchFamily="18" charset="0"/>
              </a:rPr>
              <a:t>chua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trộn gia vị vào hỗn hợp cà chua để chuẩn bị sản xuất tương cà</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trộn gia vị để chuẩn bị hỗn hợp cà chua cho sản xuất tương cà (ketchup) đòi hỏi sự nhanh nhẹn và kiến thức chuyên sâu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có tai nạn xảy ra, việc đầu tiên là đảm bảo an toàn cho tất cả mọi người bằng cách ngay lập tức thông báo và kích thích hệ thống báo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D3F1099-435D-07A8-203F-DF7A739EA755}"/>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tương cà thành phẩm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chiết rót tương cà thành phẩm vào chai</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Kiểm soát áp lực và lưu lượng:</a:t>
            </a:r>
            <a:r>
              <a:rPr lang="vi-VN" b="0" i="0" dirty="0">
                <a:solidFill>
                  <a:srgbClr val="4C4F5A"/>
                </a:solidFill>
                <a:effectLst/>
                <a:latin typeface="Open Sans" panose="020B0606030504020204" pitchFamily="34" charset="0"/>
              </a:rPr>
              <a:t> Người vận hành cần theo dõi và điều chỉnh áp lực và lưu lượng của tương cà để đảm bảo rằng chúng được chiết rót vào chai một cách đồng đều và chính xác.</a:t>
            </a:r>
          </a:p>
          <a:p>
            <a:pPr algn="l">
              <a:buFont typeface="Arial" panose="020B0604020202020204" pitchFamily="34" charset="0"/>
              <a:buChar char="•"/>
            </a:pPr>
            <a:r>
              <a:rPr lang="vi-VN" b="1" i="0" dirty="0">
                <a:solidFill>
                  <a:srgbClr val="555555"/>
                </a:solidFill>
                <a:effectLst/>
                <a:latin typeface="Open Sans" panose="020B0606030504020204" pitchFamily="34" charset="0"/>
              </a:rPr>
              <a:t>Đảm bảo vệ sinh và an toàn:</a:t>
            </a:r>
            <a:r>
              <a:rPr lang="vi-VN" b="0" i="0" dirty="0">
                <a:solidFill>
                  <a:srgbClr val="555555"/>
                </a:solidFill>
                <a:effectLst/>
                <a:latin typeface="Open Sans" panose="020B0606030504020204" pitchFamily="34" charset="0"/>
              </a:rPr>
              <a:t> Vệ sinh là yếu tố quan trọng để đảm bảo sản phẩm cuối cùng đạt chuẩn. Người vận hành cần tuân thủ các quy trình vệ sinh và an toàn lao động để tránh ô nhiễm và tai nạn lao động.</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tương cà thành phẩm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chiết rót tương cà thành phẩm vào chai</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Tai nạn hóa chất:</a:t>
            </a:r>
            <a:r>
              <a:rPr lang="vi-VN" b="0" i="0" dirty="0">
                <a:solidFill>
                  <a:srgbClr val="4C4F5A"/>
                </a:solidFill>
                <a:effectLst/>
                <a:latin typeface="Open Sans" panose="020B0606030504020204" pitchFamily="34" charset="0"/>
              </a:rPr>
              <a:t> Sự sử dụng các chất hóa chất để làm sạch hoặc bảo quản máy móc có thể tạo ra rủi ro nếu không tuân thủ đúng các quy tắc an toàn, gây nguy cơ nhiễm độc hoặc re phát các hợp chất có thể làm hại sản phẩm.</a:t>
            </a:r>
          </a:p>
          <a:p>
            <a:pPr algn="l">
              <a:buFont typeface="Arial" panose="020B0604020202020204" pitchFamily="34" charset="0"/>
              <a:buChar char="•"/>
            </a:pPr>
            <a:r>
              <a:rPr lang="vi-VN" b="1" i="0" dirty="0">
                <a:solidFill>
                  <a:srgbClr val="555555"/>
                </a:solidFill>
                <a:effectLst/>
                <a:latin typeface="Open Sans" panose="020B0606030504020204" pitchFamily="34" charset="0"/>
              </a:rPr>
              <a:t>Sự cố máy móc:</a:t>
            </a:r>
            <a:r>
              <a:rPr lang="vi-VN" b="0" i="0" dirty="0">
                <a:solidFill>
                  <a:srgbClr val="555555"/>
                </a:solidFill>
                <a:effectLst/>
                <a:latin typeface="Open Sans" panose="020B0606030504020204" pitchFamily="34" charset="0"/>
              </a:rPr>
              <a:t> Các sự cố kỹ thuật trên máy chiết rót có thể dẫn đến tai nạn, đặc biệt là khi không ngừng máy kịp thời. Điều này có thể gây hư hại máy móc và đe dọa an toàn lao động.</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tương cà thành phẩm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chiết rót tương cà thành phẩm vào chai</a:t>
            </a:r>
            <a:r>
              <a:rPr lang="en-US" sz="2400" dirty="0"/>
              <a:t>:</a:t>
            </a:r>
          </a:p>
          <a:p>
            <a:pPr algn="l">
              <a:buFont typeface="Arial" panose="020B0604020202020204" pitchFamily="34" charset="0"/>
              <a:buChar char="•"/>
            </a:pPr>
            <a:r>
              <a:rPr lang="vi-VN" b="1" i="0" dirty="0">
                <a:solidFill>
                  <a:srgbClr val="4C4F5A"/>
                </a:solidFill>
                <a:effectLst/>
                <a:latin typeface="Open Sans" panose="020B0606030504020204" pitchFamily="34" charset="0"/>
              </a:rPr>
              <a:t>Thiếu kỹ thuật và đào tạo:</a:t>
            </a:r>
            <a:r>
              <a:rPr lang="vi-VN" b="0" i="0" dirty="0">
                <a:solidFill>
                  <a:srgbClr val="4C4F5A"/>
                </a:solidFill>
                <a:effectLst/>
                <a:latin typeface="Open Sans" panose="020B0606030504020204" pitchFamily="34" charset="0"/>
              </a:rPr>
              <a:t> Người vận hành không được đào tạo đầy đủ hoặc không có kiến thức kỹ thuật cần thiết có thể dẫn đến việc không hiểu rõ về quy trình vận hành, từ đó tăng nguy cơ xảy ra sự cố.</a:t>
            </a:r>
          </a:p>
          <a:p>
            <a:pPr algn="l">
              <a:buFont typeface="Arial" panose="020B0604020202020204" pitchFamily="34" charset="0"/>
              <a:buChar char="•"/>
            </a:pPr>
            <a:r>
              <a:rPr lang="vi-VN" b="1" i="0" dirty="0">
                <a:solidFill>
                  <a:srgbClr val="555555"/>
                </a:solidFill>
                <a:effectLst/>
                <a:latin typeface="Open Sans" panose="020B0606030504020204" pitchFamily="34" charset="0"/>
              </a:rPr>
              <a:t>Bảo trì không đúng đắn:</a:t>
            </a:r>
            <a:r>
              <a:rPr lang="vi-VN" b="0" i="0" dirty="0">
                <a:solidFill>
                  <a:srgbClr val="555555"/>
                </a:solidFill>
                <a:effectLst/>
                <a:latin typeface="Open Sans" panose="020B0606030504020204" pitchFamily="34" charset="0"/>
              </a:rPr>
              <a:t> Việc bảo trì máy móc không đúng đắn hoặc thiếu sót có thể dẫn đến sự cố và tai nạn. Sự cố này có thể liên quan đến các bộ phận cơ khí, điện tử, hoặc khả năng vận hành của máy.</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tương cà thành phẩm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chiết rót tương cà thành phẩm vào chai</a:t>
            </a:r>
            <a:r>
              <a:rPr lang="en-US" sz="2400" dirty="0"/>
              <a:t>:</a:t>
            </a:r>
          </a:p>
          <a:p>
            <a:pPr algn="l"/>
            <a:r>
              <a:rPr lang="vi-VN" b="0" i="0" dirty="0">
                <a:solidFill>
                  <a:srgbClr val="4C4F5A"/>
                </a:solidFill>
                <a:effectLst/>
                <a:latin typeface="Open Sans" panose="020B0606030504020204" pitchFamily="34" charset="0"/>
              </a:rPr>
              <a:t>Để giảm thiểu nguy cơ tai nạn khi vận hành máy chiết rót tương cà vào chai, có một số biện pháp phòng tránh quan trọng cần được thực hiện.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đảm bảo rằng tất cả người vận hành được đào tạo đầy đủ về quy trình và an toàn lao động liên quan. Điều này bao gồm cả việc hiểu rõ về các tính năng và chức năng của máy móc.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tương cà thành phẩm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chiết rót tương cà thành phẩm vào chai</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chiết rót tương cà vào chai là yếu tố quan trọng đảm bảo môi trường làm việc an toàn cho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Tất cả nhân viên tham gia quá trình này phải được đào tạo về các biện pháp an toàn cơ bản, bao gồm cách sử dụng thiết bị bảo vệ cá nhân và các quy tắc ứng xử trong khu vực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tương cà thành phẩm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chiết rót tương cà thành phẩm vào chai</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chiết rót tương cà vào chai đòi hỏi sự phối hợp và nhanh chóng từ phía người vận hành.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xảy ra tai nạn, việc ngừng máy ngay lập tức và đảm bảo an toàn cho nhân viên là ưu tiên hàng đầu.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165</TotalTime>
  <Words>3133</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TƯƠNG CÀ</vt:lpstr>
      <vt:lpstr>Một số vụ tai nạn trong nhà máy sản xuất tương cà</vt:lpstr>
      <vt:lpstr>Tóm tắt bài học</vt:lpstr>
      <vt:lpstr>Vận hành máy cắt nhỏ và nghiền cà chua</vt:lpstr>
      <vt:lpstr>Vận hành máy cắt nhỏ và nghiền cà chua</vt:lpstr>
      <vt:lpstr>Vận hành máy cắt nhỏ và nghiền cà chua</vt:lpstr>
      <vt:lpstr>Vận hành máy cắt nhỏ và nghiền cà chua</vt:lpstr>
      <vt:lpstr>Vận hành máy cắt nhỏ và nghiền cà chua</vt:lpstr>
      <vt:lpstr>Vận hành máy cắt nhỏ và nghiền cà chua</vt:lpstr>
      <vt:lpstr>Vận hành máy nấu chín cà chua</vt:lpstr>
      <vt:lpstr>Vận hành máy nấu chín cà chua</vt:lpstr>
      <vt:lpstr>Vận hành máy nấu chín cà chua</vt:lpstr>
      <vt:lpstr>Vận hành máy nấu chín cà chua</vt:lpstr>
      <vt:lpstr>Vận hành máy nấu chín cà chua</vt:lpstr>
      <vt:lpstr>Vận hành máy nấu chín cà chua</vt:lpstr>
      <vt:lpstr>Vận hành máy trộn gia vị vào hỗn hợp cà chua</vt:lpstr>
      <vt:lpstr>Vận hành máy trộn gia vị vào hỗn hợp cà chua</vt:lpstr>
      <vt:lpstr>Vận hành máy trộn gia vị vào hỗn hợp cà chua</vt:lpstr>
      <vt:lpstr>Vận hành máy trộn gia vị vào hỗn hợp cà chua</vt:lpstr>
      <vt:lpstr>Vận hành máy trộn gia vị vào hỗn hợp cà chua</vt:lpstr>
      <vt:lpstr>Vận hành máy trộn gia vị vào hỗn hợp cà chua</vt:lpstr>
      <vt:lpstr>Vận hành máy chiết rót tương cà thành phẩm vào chai</vt:lpstr>
      <vt:lpstr>Vận hành máy chiết rót tương cà thành phẩm vào chai</vt:lpstr>
      <vt:lpstr>Vận hành máy chiết rót tương cà thành phẩm vào chai</vt:lpstr>
      <vt:lpstr>Vận hành máy chiết rót tương cà thành phẩm vào chai</vt:lpstr>
      <vt:lpstr>Vận hành máy chiết rót tương cà thành phẩm vào chai</vt:lpstr>
      <vt:lpstr>Vận hành máy chiết rót tương cà thành phẩm vào chai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20</cp:revision>
  <dcterms:created xsi:type="dcterms:W3CDTF">2024-03-23T04:43:33Z</dcterms:created>
  <dcterms:modified xsi:type="dcterms:W3CDTF">2024-04-02T07:18:02Z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