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THÉP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9D99731-668A-89FF-A088-08E5F28BDE9D}"/>
              </a:ext>
            </a:extLst>
          </p:cNvPr>
          <p:cNvPicPr>
            <a:picLocks noChangeAspect="1"/>
          </p:cNvPicPr>
          <p:nvPr/>
        </p:nvPicPr>
        <p:blipFill>
          <a:blip r:embed="rId4"/>
          <a:stretch>
            <a:fillRect/>
          </a:stretch>
        </p:blipFill>
        <p:spPr>
          <a:xfrm>
            <a:off x="5334387" y="4731328"/>
            <a:ext cx="1518460" cy="151846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thép</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Nhà máy sản xuất thép là một trong những môi trường lao động nguy hiểm nhất do sự hiện diện của máy móc nặng nề và các quy trình sản xuất phức tạp</a:t>
            </a:r>
            <a:r>
              <a:rPr lang="en-US" sz="2000" dirty="0">
                <a:ea typeface="+mn-lt"/>
                <a:cs typeface="+mn-lt"/>
              </a:rPr>
              <a:t>:</a:t>
            </a:r>
            <a:endParaRPr lang="en-US" dirty="0"/>
          </a:p>
          <a:p>
            <a:pPr marL="730885" lvl="1" indent="-304165"/>
            <a:r>
              <a:rPr lang="it-IT" i="0" dirty="0">
                <a:solidFill>
                  <a:srgbClr val="0D0D0D"/>
                </a:solidFill>
                <a:effectLst/>
                <a:latin typeface="Söhne"/>
              </a:rPr>
              <a:t>Va chạm với máy móc</a:t>
            </a:r>
          </a:p>
          <a:p>
            <a:pPr marL="730885" lvl="1" indent="-304165"/>
            <a:r>
              <a:rPr lang="vi-VN" dirty="0">
                <a:solidFill>
                  <a:srgbClr val="0D0D0D"/>
                </a:solidFill>
                <a:latin typeface="Söhne"/>
              </a:rPr>
              <a:t>Nguy cơ cháy nổ</a:t>
            </a:r>
            <a:endParaRPr lang="it-IT" dirty="0">
              <a:solidFill>
                <a:srgbClr val="0D0D0D"/>
              </a:solidFill>
              <a:latin typeface="Söhne"/>
            </a:endParaRPr>
          </a:p>
          <a:p>
            <a:pPr marL="730885" lvl="1" indent="-304165"/>
            <a:r>
              <a:rPr lang="en-US" dirty="0" err="1">
                <a:solidFill>
                  <a:srgbClr val="0D0D0D"/>
                </a:solidFill>
                <a:latin typeface="Söhne"/>
              </a:rPr>
              <a:t>Nguy</a:t>
            </a:r>
            <a:r>
              <a:rPr lang="en-US" dirty="0">
                <a:solidFill>
                  <a:srgbClr val="0D0D0D"/>
                </a:solidFill>
                <a:latin typeface="Söhne"/>
              </a:rPr>
              <a:t> </a:t>
            </a:r>
            <a:r>
              <a:rPr lang="en-US" dirty="0" err="1">
                <a:solidFill>
                  <a:srgbClr val="0D0D0D"/>
                </a:solidFill>
                <a:latin typeface="Söhne"/>
              </a:rPr>
              <a:t>hiểm</a:t>
            </a:r>
            <a:r>
              <a:rPr lang="en-US" dirty="0">
                <a:solidFill>
                  <a:srgbClr val="0D0D0D"/>
                </a:solidFill>
                <a:latin typeface="Söhne"/>
              </a:rPr>
              <a:t> </a:t>
            </a:r>
            <a:r>
              <a:rPr lang="en-US" dirty="0" err="1">
                <a:solidFill>
                  <a:srgbClr val="0D0D0D"/>
                </a:solidFill>
                <a:latin typeface="Söhne"/>
              </a:rPr>
              <a:t>từ</a:t>
            </a:r>
            <a:r>
              <a:rPr lang="en-US" dirty="0">
                <a:solidFill>
                  <a:srgbClr val="0D0D0D"/>
                </a:solidFill>
                <a:latin typeface="Söhne"/>
              </a:rPr>
              <a:t> </a:t>
            </a:r>
            <a:r>
              <a:rPr lang="en-US" dirty="0" err="1">
                <a:solidFill>
                  <a:srgbClr val="0D0D0D"/>
                </a:solidFill>
                <a:latin typeface="Söhne"/>
              </a:rPr>
              <a:t>vật</a:t>
            </a:r>
            <a:r>
              <a:rPr lang="en-US" dirty="0">
                <a:solidFill>
                  <a:srgbClr val="0D0D0D"/>
                </a:solidFill>
                <a:latin typeface="Söhne"/>
              </a:rPr>
              <a:t> </a:t>
            </a:r>
            <a:r>
              <a:rPr lang="en-US" dirty="0" err="1">
                <a:solidFill>
                  <a:srgbClr val="0D0D0D"/>
                </a:solidFill>
                <a:latin typeface="Söhne"/>
              </a:rPr>
              <a:t>liệu</a:t>
            </a:r>
            <a:r>
              <a:rPr lang="en-US" dirty="0">
                <a:solidFill>
                  <a:srgbClr val="0D0D0D"/>
                </a:solidFill>
                <a:latin typeface="Söhne"/>
              </a:rPr>
              <a:t> </a:t>
            </a:r>
            <a:r>
              <a:rPr lang="en-US" dirty="0" err="1">
                <a:solidFill>
                  <a:srgbClr val="0D0D0D"/>
                </a:solidFill>
                <a:latin typeface="Söhne"/>
              </a:rPr>
              <a:t>nóng</a:t>
            </a:r>
            <a:endParaRPr lang="it-IT" dirty="0">
              <a:solidFill>
                <a:srgbClr val="0D0D0D"/>
              </a:solidFill>
              <a:latin typeface="Söhne"/>
            </a:endParaRPr>
          </a:p>
          <a:p>
            <a:pPr marL="730885" lvl="1" indent="-304165"/>
            <a:r>
              <a:rPr lang="en-US" dirty="0" err="1">
                <a:solidFill>
                  <a:srgbClr val="0D0D0D"/>
                </a:solidFill>
                <a:latin typeface="Söhne"/>
              </a:rPr>
              <a:t>Cắt</a:t>
            </a:r>
            <a:r>
              <a:rPr lang="en-US" dirty="0">
                <a:solidFill>
                  <a:srgbClr val="0D0D0D"/>
                </a:solidFill>
                <a:latin typeface="Söhne"/>
              </a:rPr>
              <a:t> </a:t>
            </a:r>
            <a:r>
              <a:rPr lang="en-US" dirty="0" err="1">
                <a:solidFill>
                  <a:srgbClr val="0D0D0D"/>
                </a:solidFill>
                <a:latin typeface="Söhne"/>
              </a:rPr>
              <a:t>cánh</a:t>
            </a:r>
            <a:r>
              <a:rPr lang="en-US" dirty="0">
                <a:solidFill>
                  <a:srgbClr val="0D0D0D"/>
                </a:solidFill>
                <a:latin typeface="Söhne"/>
              </a:rPr>
              <a:t> </a:t>
            </a:r>
            <a:r>
              <a:rPr lang="en-US" dirty="0" err="1">
                <a:solidFill>
                  <a:srgbClr val="0D0D0D"/>
                </a:solidFill>
                <a:latin typeface="Söhne"/>
              </a:rPr>
              <a:t>tay</a:t>
            </a:r>
            <a:endParaRPr lang="it-IT" dirty="0">
              <a:solidFill>
                <a:srgbClr val="0D0D0D"/>
              </a:solidFill>
              <a:latin typeface="Söhne"/>
            </a:endParaRPr>
          </a:p>
          <a:p>
            <a:pPr marL="730885" lvl="1" indent="-304165"/>
            <a:r>
              <a:rPr lang="vi-VN" dirty="0">
                <a:solidFill>
                  <a:srgbClr val="0D0D0D"/>
                </a:solidFill>
                <a:latin typeface="Söhne"/>
              </a:rPr>
              <a:t>Nguy cơ va chạm trong quá trình vận chuyển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nung</a:t>
            </a:r>
            <a:r>
              <a:rPr lang="en-US" dirty="0"/>
              <a:t> </a:t>
            </a:r>
            <a:r>
              <a:rPr lang="en-US" dirty="0" err="1"/>
              <a:t>nguyên</a:t>
            </a:r>
            <a:r>
              <a:rPr lang="en-US" dirty="0"/>
              <a:t> </a:t>
            </a:r>
            <a:r>
              <a:rPr lang="en-US" dirty="0" err="1"/>
              <a:t>liệu</a:t>
            </a:r>
            <a:r>
              <a:rPr lang="en-US" dirty="0"/>
              <a:t> </a:t>
            </a:r>
            <a:r>
              <a:rPr lang="en-US" dirty="0" err="1"/>
              <a:t>thép</a:t>
            </a:r>
            <a:endParaRPr lang="en-US" dirty="0"/>
          </a:p>
          <a:p>
            <a:pPr marL="304165" indent="-304165">
              <a:buClr>
                <a:schemeClr val="tx1"/>
              </a:buClr>
            </a:pPr>
            <a:r>
              <a:rPr lang="en-US" dirty="0"/>
              <a:t>2. </a:t>
            </a:r>
            <a:r>
              <a:rPr lang="vi-VN" dirty="0"/>
              <a:t>An toàn vệ sinh lao động đối với nhân viên đúc thép từ sắt lỏng chảy được nung từ lò nung thép (steel) để tạo ra các sản phẩm cụ thể, chẳng hạn như tấm thép, ống thép, hoặc thanh thép.</a:t>
            </a:r>
            <a:endParaRPr lang="en-US" dirty="0"/>
          </a:p>
          <a:p>
            <a:pPr marL="304165" indent="-304165">
              <a:buClr>
                <a:schemeClr val="tx1"/>
              </a:buClr>
            </a:pPr>
            <a:r>
              <a:rPr lang="en-US" dirty="0"/>
              <a:t>3. </a:t>
            </a:r>
            <a:r>
              <a:rPr lang="vi-VN" dirty="0"/>
              <a:t>An toàn vệ sinh lao động đối với nhân viên tạo hình thép bằng cách cắt, uốn cong hoặc gia công cơ học để đạt được hình dạng và kích thước mong muốn.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thép</a:t>
            </a:r>
            <a:endParaRPr lang="en-US" sz="2400" b="1" i="0" dirty="0">
              <a:effectLst/>
              <a:latin typeface="Söhne"/>
            </a:endParaRPr>
          </a:p>
          <a:p>
            <a:r>
              <a:rPr lang="vi-VN" b="0" i="0" dirty="0">
                <a:effectLst/>
                <a:latin typeface="Open Sans" panose="020B0606030504020204" pitchFamily="34" charset="0"/>
              </a:rPr>
              <a:t>Đặc điểm của công việc vận hành lò nung nguyên liệu thép đòi hỏi sự kiên nhẫn, kỹ năng kỹ thuật và sự quan sát tỉ mỉ.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vận hành phải có khả năng điều chỉnh các tham số quan trọng như nhiệt độ, áp suất và lưu lượng khí, đảm bảo quá trình nung diễn ra ổn định và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E26E8AD-C382-FB61-A0F1-BF5A1CCA603F}"/>
              </a:ext>
            </a:extLst>
          </p:cNvPr>
          <p:cNvPicPr>
            <a:picLocks noChangeAspect="1"/>
          </p:cNvPicPr>
          <p:nvPr/>
        </p:nvPicPr>
        <p:blipFill>
          <a:blip r:embed="rId3"/>
          <a:stretch>
            <a:fillRect/>
          </a:stretch>
        </p:blipFill>
        <p:spPr>
          <a:xfrm>
            <a:off x="-890364" y="3284984"/>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thép</a:t>
            </a:r>
            <a:endParaRPr lang="en-US" sz="2400" b="1" i="0" dirty="0">
              <a:effectLst/>
              <a:latin typeface="Söhne"/>
            </a:endParaRPr>
          </a:p>
          <a:p>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lò</a:t>
            </a:r>
            <a:r>
              <a:rPr lang="en-US" b="0" i="0" dirty="0">
                <a:effectLst/>
                <a:latin typeface="Open Sans" panose="020B0606030504020204" pitchFamily="34" charset="0"/>
              </a:rPr>
              <a:t> </a:t>
            </a:r>
            <a:r>
              <a:rPr lang="en-US" b="0" i="0" dirty="0" err="1">
                <a:effectLst/>
                <a:latin typeface="Open Sans" panose="020B0606030504020204" pitchFamily="34" charset="0"/>
              </a:rPr>
              <a:t>nung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thép</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cảnh</a:t>
            </a:r>
            <a:r>
              <a:rPr lang="en-US" b="0" i="0" dirty="0">
                <a:effectLst/>
                <a:latin typeface="Open Sans" panose="020B0606030504020204" pitchFamily="34" charset="0"/>
              </a:rPr>
              <a:t> </a:t>
            </a:r>
            <a:r>
              <a:rPr lang="en-US" b="0" i="0" dirty="0" err="1">
                <a:effectLst/>
                <a:latin typeface="Open Sans" panose="020B0606030504020204" pitchFamily="34" charset="0"/>
              </a:rPr>
              <a:t>giác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nghiêm</a:t>
            </a:r>
            <a:r>
              <a:rPr lang="en-US" b="0" i="0" dirty="0">
                <a:effectLst/>
                <a:latin typeface="Open Sans" panose="020B0606030504020204" pitchFamily="34" charset="0"/>
              </a:rPr>
              <a:t> </a:t>
            </a:r>
            <a:r>
              <a:rPr lang="en-US" b="0" i="0" dirty="0" err="1">
                <a:effectLst/>
                <a:latin typeface="Open Sans" panose="020B0606030504020204" pitchFamily="34" charset="0"/>
              </a:rPr>
              <a:t>ngặt</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cháy</a:t>
            </a:r>
            <a:r>
              <a:rPr lang="en-US" b="0" i="0" dirty="0">
                <a:effectLst/>
                <a:latin typeface="Open Sans" panose="020B0606030504020204" pitchFamily="34" charset="0"/>
              </a:rPr>
              <a:t> </a:t>
            </a:r>
            <a:r>
              <a:rPr lang="en-US" b="0" i="0" dirty="0" err="1">
                <a:effectLst/>
                <a:latin typeface="Open Sans" panose="020B0606030504020204" pitchFamily="34" charset="0"/>
              </a:rPr>
              <a:t>nổ</a:t>
            </a:r>
            <a:r>
              <a:rPr lang="en-US" b="0" i="0" dirty="0">
                <a:effectLst/>
                <a:latin typeface="Open Sans" panose="020B0606030504020204" pitchFamily="34" charset="0"/>
              </a:rPr>
              <a:t> do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điện</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khí</a:t>
            </a:r>
            <a:r>
              <a:rPr lang="en-US" b="0" i="0" dirty="0">
                <a:effectLst/>
                <a:latin typeface="Open Sans" panose="020B0606030504020204" pitchFamily="34" charset="0"/>
              </a:rPr>
              <a:t> gas.</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2A9CAFE-7757-07CF-1631-36E6566071EC}"/>
              </a:ext>
            </a:extLst>
          </p:cNvPr>
          <p:cNvPicPr>
            <a:picLocks noChangeAspect="1"/>
          </p:cNvPicPr>
          <p:nvPr/>
        </p:nvPicPr>
        <p:blipFill>
          <a:blip r:embed="rId3"/>
          <a:stretch>
            <a:fillRect/>
          </a:stretch>
        </p:blipFill>
        <p:spPr>
          <a:xfrm>
            <a:off x="-890364" y="3284984"/>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thép</a:t>
            </a:r>
            <a:endParaRPr lang="en-US" sz="2400" b="1" i="0" dirty="0">
              <a:effectLst/>
              <a:latin typeface="Söhne"/>
            </a:endParaRPr>
          </a:p>
          <a:p>
            <a:r>
              <a:rPr lang="vi-VN" b="0" i="0" dirty="0">
                <a:effectLst/>
                <a:latin typeface="Open Sans" panose="020B0606030504020204" pitchFamily="34" charset="0"/>
              </a:rPr>
              <a:t>Các tai nạn lao động trong quá trình vận hành lò nung nguyên liệu thép có thể được gây ra bởi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cố trong quá trình vận hành và bảo dưỡng thiết bị. Nếu thiết bị không được kiểm tra định kỳ hoặc bảo dưỡng đúng cách, có thể xảy ra hỏng hóc đột ngột gây ra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1D507F7-9577-BF2F-9A10-ACCB924FCAE9}"/>
              </a:ext>
            </a:extLst>
          </p:cNvPr>
          <p:cNvPicPr>
            <a:picLocks noChangeAspect="1"/>
          </p:cNvPicPr>
          <p:nvPr/>
        </p:nvPicPr>
        <p:blipFill>
          <a:blip r:embed="rId3"/>
          <a:stretch>
            <a:fillRect/>
          </a:stretch>
        </p:blipFill>
        <p:spPr>
          <a:xfrm>
            <a:off x="-890364" y="3284984"/>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thép</a:t>
            </a:r>
            <a:endParaRPr lang="en-US" sz="2400" b="1" i="0" dirty="0">
              <a:effectLst/>
              <a:latin typeface="Söhne"/>
            </a:endParaRPr>
          </a:p>
          <a:p>
            <a:r>
              <a:rPr lang="vi-VN" b="0" i="0" dirty="0">
                <a:effectLst/>
                <a:latin typeface="Open Sans" panose="020B0606030504020204" pitchFamily="34" charset="0"/>
              </a:rPr>
              <a:t>Để phòng tránh tai nạn lao động khi vận hành lò nung nguyên liệu thép, việc thực hiện các biện pháp an toàn lao động là cực kỳ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và quan trọng nhất, cần thực hiện chương trình huấn luyện an toàn lao động đầy đủ và thường xuyên cho tất cả nhân viên liên quan đến quá trình vận hành lò nung. Huấn luyện này nên bao gồm việc giáo dục về nguy cơ và biện pháp phòng tránh, cũng như cách xử lý tình huống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B7B7E1E-C11B-2034-7624-0788009DC53D}"/>
              </a:ext>
            </a:extLst>
          </p:cNvPr>
          <p:cNvPicPr>
            <a:picLocks noChangeAspect="1"/>
          </p:cNvPicPr>
          <p:nvPr/>
        </p:nvPicPr>
        <p:blipFill>
          <a:blip r:embed="rId3"/>
          <a:stretch>
            <a:fillRect/>
          </a:stretch>
        </p:blipFill>
        <p:spPr>
          <a:xfrm>
            <a:off x="-890364" y="3284984"/>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lò nung nguyên liệu thép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thép</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lò nung nguyên liệu thép là một phần quan trọng của quy trình sản xuất. Đầu tiên, mọi nhân viên tham gia vào hoạt động vận hành lò nung cần được đào tạo về các nguy cơ và biện pháp phòng tránh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hướng dẫn về việc sử dụng trang thiết bị bảo hộ cá nhân đúng cách, như mũ bảo hiểm, kính bảo hộ, găng tay và giày chống nhiệt.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0E47E7C-D7C3-F796-15A2-1FD8F7E8475A}"/>
              </a:ext>
            </a:extLst>
          </p:cNvPr>
          <p:cNvPicPr>
            <a:picLocks noChangeAspect="1"/>
          </p:cNvPicPr>
          <p:nvPr/>
        </p:nvPicPr>
        <p:blipFill>
          <a:blip r:embed="rId3"/>
          <a:stretch>
            <a:fillRect/>
          </a:stretch>
        </p:blipFill>
        <p:spPr>
          <a:xfrm>
            <a:off x="-890364" y="3284984"/>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lò nung nguyên liệu thép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thép</a:t>
            </a:r>
            <a:endParaRPr lang="en-US" sz="2400" b="1" i="0" dirty="0">
              <a:effectLst/>
              <a:latin typeface="Söhne"/>
            </a:endParaRPr>
          </a:p>
          <a:p>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khẩn</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lò</a:t>
            </a:r>
            <a:r>
              <a:rPr lang="en-US" b="0" i="0" dirty="0">
                <a:effectLst/>
                <a:latin typeface="Open Sans" panose="020B0606030504020204" pitchFamily="34" charset="0"/>
              </a:rPr>
              <a:t> </a:t>
            </a:r>
            <a:r>
              <a:rPr lang="en-US" b="0" i="0" dirty="0" err="1">
                <a:effectLst/>
                <a:latin typeface="Open Sans" panose="020B0606030504020204" pitchFamily="34" charset="0"/>
              </a:rPr>
              <a:t>nung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thép</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cảnh</a:t>
            </a:r>
            <a:r>
              <a:rPr lang="en-US" b="0" i="0" dirty="0">
                <a:effectLst/>
                <a:latin typeface="Open Sans" panose="020B0606030504020204" pitchFamily="34" charset="0"/>
              </a:rPr>
              <a:t> </a:t>
            </a:r>
            <a:r>
              <a:rPr lang="en-US" b="0" i="0" dirty="0" err="1">
                <a:effectLst/>
                <a:latin typeface="Open Sans" panose="020B0606030504020204" pitchFamily="34" charset="0"/>
              </a:rPr>
              <a:t>giác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a:t>
            </a:r>
            <a:r>
              <a:rPr lang="en-US" b="0" i="0" dirty="0" err="1">
                <a:effectLst/>
                <a:latin typeface="Open Sans" panose="020B0606030504020204" pitchFamily="34" charset="0"/>
              </a:rPr>
              <a:t>phó</a:t>
            </a:r>
            <a:r>
              <a:rPr lang="en-US" b="0" i="0" dirty="0">
                <a:effectLst/>
                <a:latin typeface="Open Sans" panose="020B0606030504020204" pitchFamily="34" charset="0"/>
              </a:rPr>
              <a:t> </a:t>
            </a:r>
            <a:r>
              <a:rPr lang="en-US" b="0" i="0" dirty="0" err="1">
                <a:effectLst/>
                <a:latin typeface="Open Sans" panose="020B0606030504020204" pitchFamily="34" charset="0"/>
              </a:rPr>
              <a:t>nhanh</a:t>
            </a:r>
            <a:r>
              <a:rPr lang="en-US" b="0" i="0" dirty="0">
                <a:effectLst/>
                <a:latin typeface="Open Sans" panose="020B0606030504020204" pitchFamily="34" charset="0"/>
              </a:rPr>
              <a:t> </a:t>
            </a:r>
            <a:r>
              <a:rPr lang="en-US" b="0" i="0" dirty="0" err="1">
                <a:effectLst/>
                <a:latin typeface="Open Sans" panose="020B0606030504020204" pitchFamily="34" charset="0"/>
              </a:rPr>
              <a:t>chóng</a:t>
            </a:r>
            <a:r>
              <a:rPr lang="en-US" b="0" i="0" dirty="0">
                <a:effectLst/>
                <a:latin typeface="Open Sans" panose="020B0606030504020204" pitchFamily="34" charset="0"/>
              </a:rPr>
              <a:t>. </a:t>
            </a:r>
          </a:p>
          <a:p>
            <a:r>
              <a:rPr lang="en-US" b="0" i="0" dirty="0">
                <a:effectLst/>
                <a:latin typeface="Open Sans" panose="020B0606030504020204" pitchFamily="34" charset="0"/>
              </a:rPr>
              <a:t>Khi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thông</a:t>
            </a:r>
            <a:r>
              <a:rPr lang="en-US" b="0" i="0" dirty="0">
                <a:effectLst/>
                <a:latin typeface="Open Sans" panose="020B0606030504020204" pitchFamily="34" charset="0"/>
              </a:rPr>
              <a:t> </a:t>
            </a:r>
            <a:r>
              <a:rPr lang="en-US" b="0" i="0" dirty="0" err="1">
                <a:effectLst/>
                <a:latin typeface="Open Sans" panose="020B0606030504020204" pitchFamily="34" charset="0"/>
              </a:rPr>
              <a:t>báo</a:t>
            </a:r>
            <a:r>
              <a:rPr lang="en-US" b="0" i="0" dirty="0">
                <a:effectLst/>
                <a:latin typeface="Open Sans" panose="020B0606030504020204" pitchFamily="34" charset="0"/>
              </a:rPr>
              <a:t> </a:t>
            </a:r>
            <a:r>
              <a:rPr lang="en-US" b="0" i="0" dirty="0" err="1">
                <a:effectLst/>
                <a:latin typeface="Open Sans" panose="020B0606030504020204" pitchFamily="34" charset="0"/>
              </a:rPr>
              <a:t>ngay</a:t>
            </a:r>
            <a:r>
              <a:rPr lang="en-US" b="0" i="0" dirty="0">
                <a:effectLst/>
                <a:latin typeface="Open Sans" panose="020B0606030504020204" pitchFamily="34" charset="0"/>
              </a:rPr>
              <a:t> </a:t>
            </a:r>
            <a:r>
              <a:rPr lang="en-US" b="0" i="0" dirty="0" err="1">
                <a:effectLst/>
                <a:latin typeface="Open Sans" panose="020B0606030504020204" pitchFamily="34" charset="0"/>
              </a:rPr>
              <a:t>lập</a:t>
            </a:r>
            <a:r>
              <a:rPr lang="en-US" b="0" i="0" dirty="0">
                <a:effectLst/>
                <a:latin typeface="Open Sans" panose="020B0606030504020204" pitchFamily="34" charset="0"/>
              </a:rPr>
              <a:t> </a:t>
            </a:r>
            <a:r>
              <a:rPr lang="en-US" b="0" i="0" dirty="0" err="1">
                <a:effectLst/>
                <a:latin typeface="Open Sans" panose="020B0606030504020204" pitchFamily="34" charset="0"/>
              </a:rPr>
              <a:t>tức</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quản</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đồng</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gần</a:t>
            </a:r>
            <a:r>
              <a:rPr lang="en-US" b="0" i="0" dirty="0">
                <a:effectLst/>
                <a:latin typeface="Open Sans" panose="020B0606030504020204" pitchFamily="34" charset="0"/>
              </a:rPr>
              <a:t> </a:t>
            </a:r>
            <a:r>
              <a:rPr lang="en-US" b="0" i="0" dirty="0" err="1">
                <a:effectLst/>
                <a:latin typeface="Open Sans" panose="020B0606030504020204" pitchFamily="34" charset="0"/>
              </a:rPr>
              <a:t>khu</a:t>
            </a:r>
            <a:r>
              <a:rPr lang="en-US" b="0" i="0" dirty="0">
                <a:effectLst/>
                <a:latin typeface="Open Sans" panose="020B0606030504020204" pitchFamily="34" charset="0"/>
              </a:rPr>
              <a:t> </a:t>
            </a:r>
            <a:r>
              <a:rPr lang="en-US" b="0" i="0" dirty="0" err="1">
                <a:effectLst/>
                <a:latin typeface="Open Sans" panose="020B0606030504020204" pitchFamily="34" charset="0"/>
              </a:rPr>
              <a:t>vực</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Đồng</a:t>
            </a:r>
            <a:r>
              <a:rPr lang="en-US" b="0" i="0" dirty="0">
                <a:effectLst/>
                <a:latin typeface="Open Sans" panose="020B0606030504020204" pitchFamily="34" charset="0"/>
              </a:rPr>
              <a:t> </a:t>
            </a:r>
            <a:r>
              <a:rPr lang="en-US" b="0" i="0" dirty="0" err="1">
                <a:effectLst/>
                <a:latin typeface="Open Sans" panose="020B0606030504020204" pitchFamily="34" charset="0"/>
              </a:rPr>
              <a:t>thời</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kích</a:t>
            </a:r>
            <a:r>
              <a:rPr lang="en-US" b="0" i="0" dirty="0">
                <a:effectLst/>
                <a:latin typeface="Open Sans" panose="020B0606030504020204" pitchFamily="34" charset="0"/>
              </a:rPr>
              <a:t> </a:t>
            </a:r>
            <a:r>
              <a:rPr lang="en-US" b="0" i="0" dirty="0" err="1">
                <a:effectLst/>
                <a:latin typeface="Open Sans" panose="020B0606030504020204" pitchFamily="34" charset="0"/>
              </a:rPr>
              <a:t>hoạt</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cứu</a:t>
            </a:r>
            <a:r>
              <a:rPr lang="en-US" b="0" i="0" dirty="0">
                <a:effectLst/>
                <a:latin typeface="Open Sans" panose="020B0606030504020204" pitchFamily="34" charset="0"/>
              </a:rPr>
              <a:t> </a:t>
            </a:r>
            <a:r>
              <a:rPr lang="en-US" b="0" i="0" dirty="0" err="1">
                <a:effectLst/>
                <a:latin typeface="Open Sans" panose="020B0606030504020204" pitchFamily="34" charset="0"/>
              </a:rPr>
              <a:t>hỏa</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cứu</a:t>
            </a:r>
            <a:r>
              <a:rPr lang="en-US" b="0" i="0" dirty="0">
                <a:effectLst/>
                <a:latin typeface="Open Sans" panose="020B0606030504020204" pitchFamily="34" charset="0"/>
              </a:rPr>
              <a:t> </a:t>
            </a:r>
            <a:r>
              <a:rPr lang="en-US" b="0" i="0" dirty="0" err="1">
                <a:effectLst/>
                <a:latin typeface="Open Sans" panose="020B0606030504020204" pitchFamily="34" charset="0"/>
              </a:rPr>
              <a:t>ngay</a:t>
            </a:r>
            <a:r>
              <a:rPr lang="en-US" b="0" i="0" dirty="0">
                <a:effectLst/>
                <a:latin typeface="Open Sans" panose="020B0606030504020204" pitchFamily="34" charset="0"/>
              </a:rPr>
              <a:t> </a:t>
            </a:r>
            <a:r>
              <a:rPr lang="en-US" b="0" i="0" dirty="0" err="1">
                <a:effectLst/>
                <a:latin typeface="Open Sans" panose="020B0606030504020204" pitchFamily="34" charset="0"/>
              </a:rPr>
              <a:t>lập</a:t>
            </a:r>
            <a:r>
              <a:rPr lang="en-US" b="0" i="0" dirty="0">
                <a:effectLst/>
                <a:latin typeface="Open Sans" panose="020B0606030504020204" pitchFamily="34" charset="0"/>
              </a:rPr>
              <a:t> </a:t>
            </a:r>
            <a:r>
              <a:rPr lang="en-US" b="0" i="0" dirty="0" err="1">
                <a:effectLst/>
                <a:latin typeface="Open Sans" panose="020B0606030504020204" pitchFamily="34" charset="0"/>
              </a:rPr>
              <a:t>tức</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3D121A5-6FF9-B44B-00F8-00B7BE9DAA7B}"/>
              </a:ext>
            </a:extLst>
          </p:cNvPr>
          <p:cNvPicPr>
            <a:picLocks noChangeAspect="1"/>
          </p:cNvPicPr>
          <p:nvPr/>
        </p:nvPicPr>
        <p:blipFill>
          <a:blip r:embed="rId3"/>
          <a:stretch>
            <a:fillRect/>
          </a:stretch>
        </p:blipFill>
        <p:spPr>
          <a:xfrm>
            <a:off x="-890364" y="3284984"/>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Đúc thép từ sắt lỏng chảy được nung từ lò nung thép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đúc thép từ sắt lỏng chảy được nung từ lò nung thép để tạo ra các sản phẩm cụ thể, chẳng hạn như tấm thép, ống thép, hoặc thanh thép.</a:t>
            </a:r>
            <a:r>
              <a:rPr lang="en-US" sz="2000" dirty="0"/>
              <a:t>:</a:t>
            </a:r>
          </a:p>
          <a:p>
            <a:pPr algn="l"/>
            <a:r>
              <a:rPr lang="vi-VN" b="0" i="0" dirty="0">
                <a:effectLst/>
                <a:latin typeface="Open Sans" panose="020B0606030504020204" pitchFamily="34" charset="0"/>
              </a:rPr>
              <a:t>Quá trình đúc thép từ sắt lỏng chảy thông qua lò nung thép là một quá trình công nghệ phức tạp và đa bước. Trong quá trình này, sắt lỏng từ lò luyện chảy được chuyển vào lò nung thép, nơi nhiệt độ cao được duy trì để làm cho sắt chảy trở nên dẻo và dễ uốn, tạo điều kiện cho quá trình đúc.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sản phẩm cuối cùng như tấm thép, ống thép hoặc thanh thép được tạo ra thông qua việc đổ sắt chảy vào khuôn mẫu phù hợp.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F8317A3-E6C6-F6BD-1B32-D3271E5E438A}"/>
              </a:ext>
            </a:extLst>
          </p:cNvPr>
          <p:cNvPicPr>
            <a:picLocks noChangeAspect="1"/>
          </p:cNvPicPr>
          <p:nvPr/>
        </p:nvPicPr>
        <p:blipFill>
          <a:blip r:embed="rId3"/>
          <a:stretch>
            <a:fillRect/>
          </a:stretch>
        </p:blipFill>
        <p:spPr>
          <a:xfrm>
            <a:off x="7174532" y="1701800"/>
            <a:ext cx="3173040" cy="317304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Đúc thép từ sắt lỏng chảy được nung từ lò nung thép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đúc thép từ sắt lỏng chảy được nung từ lò nung thép để tạo ra các sản phẩm cụ thể, chẳng hạn như tấm thép, ống thép, hoặc thanh thép.</a:t>
            </a:r>
            <a:r>
              <a:rPr lang="en-US" sz="2000" dirty="0"/>
              <a:t>:</a:t>
            </a:r>
          </a:p>
          <a:p>
            <a:pPr algn="l"/>
            <a:r>
              <a:rPr lang="vi-VN" b="0" i="0" dirty="0">
                <a:effectLst/>
                <a:latin typeface="Open Sans" panose="020B0606030504020204" pitchFamily="34" charset="0"/>
              </a:rPr>
              <a:t>Trong quá trình đúc thép từ sắt lỏng chảy thông qua lò nung thép, có nhiều nguy cơ và dạng tai nạn lao động tiềm ẩn mà nhân viên cần phải đề phòng.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lớn nhất là tai nạn do tiếp xúc với nhiệt độ cao. Việc làm việc gần các lò nung thép có thể gây ra các vấn đề sức khỏe nghiêm trọng như say nắng, kiệt sức và thậm chí là bỏng nếu không tuân thủ các biện pháp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7ABFBCA-D203-C82E-42D4-EC72771FC417}"/>
              </a:ext>
            </a:extLst>
          </p:cNvPr>
          <p:cNvPicPr>
            <a:picLocks noChangeAspect="1"/>
          </p:cNvPicPr>
          <p:nvPr/>
        </p:nvPicPr>
        <p:blipFill>
          <a:blip r:embed="rId3"/>
          <a:stretch>
            <a:fillRect/>
          </a:stretch>
        </p:blipFill>
        <p:spPr>
          <a:xfrm>
            <a:off x="7174532" y="1701800"/>
            <a:ext cx="3173040" cy="317304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Đúc thép từ sắt lỏng chảy được nung từ lò nung thép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đúc thép từ sắt lỏng chảy được nung từ lò nung thép để tạo ra các sản phẩm cụ thể, chẳng hạn như tấm thép, ống thép, hoặc thanh thép.</a:t>
            </a:r>
          </a:p>
          <a:p>
            <a:r>
              <a:rPr lang="vi-VN" b="0" i="0" dirty="0">
                <a:effectLst/>
                <a:latin typeface="Open Sans" panose="020B0606030504020204" pitchFamily="34" charset="0"/>
              </a:rPr>
              <a:t>Có nhiều nguyên nhân gây ra tai nạn lao động trong quá trình đúc thép từ sắt lỏng chảy thông qua lò nung thép. Một trong những nguyên nhân chính là sự thiếu hiểu biết hoặc tuân thủ không đúng quy trình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Việc làm việc gần các thiết bị nóng và máy móc lớn có thể gây ra tai nạn nếu nhân viên không được đào tạo đầy đủ về cách làm việc an toàn hoặc không tuân thủ quy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A3F5971-429A-0103-BC56-E554C6624668}"/>
              </a:ext>
            </a:extLst>
          </p:cNvPr>
          <p:cNvPicPr>
            <a:picLocks noChangeAspect="1"/>
          </p:cNvPicPr>
          <p:nvPr/>
        </p:nvPicPr>
        <p:blipFill>
          <a:blip r:embed="rId3"/>
          <a:stretch>
            <a:fillRect/>
          </a:stretch>
        </p:blipFill>
        <p:spPr>
          <a:xfrm>
            <a:off x="7174532" y="1701800"/>
            <a:ext cx="3173040" cy="317304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Đúc thép từ sắt lỏng chảy được nung từ lò nung thép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đúc thép từ sắt lỏng chảy được nung từ lò nung thép để tạo ra các sản phẩm cụ thể, chẳng hạn như tấm thép, ống thép, hoặc thanh thép.</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phòng tránh tai nạn lao động trong quá trình đúc thép từ sắt lỏng chảy qua lò nung thép và tạo ra các sản phẩm như tấm thép, ống thép, hoặc thanh thép, cần áp dụng một số biện pháp an toàn và quản lý môi trường lao động.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Đầu tiên, việc đảm bảo rằng tất cả nhân viên được đào tạo đầy đủ về các quy trình an toàn lao động và biện pháp phòng tránh tai nạn là quan trọng.</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B6CB728-7229-4974-B3B4-FFB36FF2E566}"/>
              </a:ext>
            </a:extLst>
          </p:cNvPr>
          <p:cNvPicPr>
            <a:picLocks noChangeAspect="1"/>
          </p:cNvPicPr>
          <p:nvPr/>
        </p:nvPicPr>
        <p:blipFill>
          <a:blip r:embed="rId3"/>
          <a:stretch>
            <a:fillRect/>
          </a:stretch>
        </p:blipFill>
        <p:spPr>
          <a:xfrm>
            <a:off x="7174532" y="1701800"/>
            <a:ext cx="3173040" cy="317304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Đúc thép từ sắt lỏng chảy được nung từ lò nung thép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đúc thép từ sắt lỏng chảy được nung từ lò nung thép để tạo ra các sản phẩm cụ thể, chẳng hạn như tấm thép, ống thép, hoặc thanh thép.</a:t>
            </a:r>
            <a:r>
              <a:rPr lang="en-US" sz="2000" dirty="0"/>
              <a:t>:</a:t>
            </a:r>
          </a:p>
          <a:p>
            <a:pPr algn="l"/>
            <a:r>
              <a:rPr lang="vi-VN" b="0" i="0" dirty="0">
                <a:effectLst/>
                <a:latin typeface="Open Sans" panose="020B0606030504020204" pitchFamily="34" charset="0"/>
              </a:rPr>
              <a:t>Quy định an toàn lao động trong quá trình đúc thép từ sắt lỏng chảy qua lò nung thép là cực kỳ quan trọng để đảm bảo an toàn cho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môi trường làm việc này, cần có các biện pháp bảo vệ cá nhân đầy đủ và phù hợp, bao gồm việc sử dụng kính bảo hộ, mũ bảo hộ, găng tay cách nhiệt, và áo bảo hộ chống nhiệt.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C336CA8-7AC5-6082-E9F4-05484683C984}"/>
              </a:ext>
            </a:extLst>
          </p:cNvPr>
          <p:cNvPicPr>
            <a:picLocks noChangeAspect="1"/>
          </p:cNvPicPr>
          <p:nvPr/>
        </p:nvPicPr>
        <p:blipFill>
          <a:blip r:embed="rId3"/>
          <a:stretch>
            <a:fillRect/>
          </a:stretch>
        </p:blipFill>
        <p:spPr>
          <a:xfrm>
            <a:off x="7174532" y="1701800"/>
            <a:ext cx="3173040" cy="3173040"/>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Đúc thép từ sắt lỏng chảy được nung từ lò nung thép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đúc thép từ sắt lỏng chảy được nung từ lò nung thép để tạo ra các sản phẩm cụ thể, chẳng hạn như tấm thép, ống thép, hoặc thanh thép.</a:t>
            </a:r>
            <a:r>
              <a:rPr lang="en-US" sz="2000" dirty="0"/>
              <a:t>:</a:t>
            </a:r>
          </a:p>
          <a:p>
            <a:pPr algn="l"/>
            <a:r>
              <a:rPr lang="vi-VN" b="0" i="0" dirty="0">
                <a:effectLst/>
                <a:latin typeface="Open Sans" panose="020B0606030504020204" pitchFamily="34" charset="0"/>
              </a:rPr>
              <a:t>Xử lý tình huống tai nạn lao động khẩn cấp trong quá trình đúc thép từ sắt lỏng chảy qua lò nung thép là một phần quan trọng của kế hoạch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đáp ứng nhanh chóng và hiệu quả có thể giảm thiểu tổn thất và đảm bảo an toàn cho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4EC2B41-ABDC-CC27-E817-37CB5DDA52DD}"/>
              </a:ext>
            </a:extLst>
          </p:cNvPr>
          <p:cNvPicPr>
            <a:picLocks noChangeAspect="1"/>
          </p:cNvPicPr>
          <p:nvPr/>
        </p:nvPicPr>
        <p:blipFill>
          <a:blip r:embed="rId3"/>
          <a:stretch>
            <a:fillRect/>
          </a:stretch>
        </p:blipFill>
        <p:spPr>
          <a:xfrm>
            <a:off x="7174532" y="1701800"/>
            <a:ext cx="3173040" cy="3173040"/>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Tạo hình thép bằng cách cắt, uốn cong hoặc gia công cơ học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tạo hình thép bằng cách cắt, uốn cong hoặc gia công cơ học để đạt được hình dạng và kích thước mong muốn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tạo hình thép thông qua cắt, uốn cong hoặc gia công cơ học là một quy trình phức tạp nhưng quan trọng trong ngành công nghiệp kim loại.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Kỹ thuật này đòi hỏi sự kỹ lưỡng và chính xác để đạt được hình dạng và kích thước mong muốn của sản phẩm cuối cùng.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9D8020E-9D41-ABAB-9947-A40082D37926}"/>
              </a:ext>
            </a:extLst>
          </p:cNvPr>
          <p:cNvPicPr>
            <a:picLocks noChangeAspect="1"/>
          </p:cNvPicPr>
          <p:nvPr/>
        </p:nvPicPr>
        <p:blipFill>
          <a:blip r:embed="rId3"/>
          <a:stretch>
            <a:fillRect/>
          </a:stretch>
        </p:blipFill>
        <p:spPr>
          <a:xfrm>
            <a:off x="-1178396" y="2700636"/>
            <a:ext cx="5184576" cy="518457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Tạo hình thép bằng cách cắt, uốn cong hoặc gia công cơ học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tạo hình thép bằng cách cắt, uốn cong hoặc gia công cơ học để đạt được hình dạng và kích thước mong muốn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tạo hình thép thông qua cắt, uốn cong hoặc gia công cơ học, có nhiều nguy cơ tai nạn lao động có thể xảy ra.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nhất là tai nạn cắt và làm đâm thủng, khi các công nhân tiếp xúc trực tiếp với các máy cắt hoặc dụng cụ sắc bén.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905CBAF-2476-3EA0-73CB-9B57A6996B0E}"/>
              </a:ext>
            </a:extLst>
          </p:cNvPr>
          <p:cNvPicPr>
            <a:picLocks noChangeAspect="1"/>
          </p:cNvPicPr>
          <p:nvPr/>
        </p:nvPicPr>
        <p:blipFill>
          <a:blip r:embed="rId3"/>
          <a:stretch>
            <a:fillRect/>
          </a:stretch>
        </p:blipFill>
        <p:spPr>
          <a:xfrm>
            <a:off x="-1178396" y="2700636"/>
            <a:ext cx="5184576" cy="518457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Tạo hình thép bằng cách cắt, uốn cong hoặc gia công cơ học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tạo hình thép bằng cách cắt, uốn cong hoặc gia công cơ học để đạt được hình dạng và kích thước mong muốn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trong quá trình tạo hình thép bằng cách cắt, uốn cong hoặc gia công cơ học.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hiểu biết và kỹ năng của công nhân trong việc sử dụng các máy móc và dụng cụ. Sự thiếu hiểu biết này có thể dẫn đến việc sử dụng thiết bị không đúng cách, gây ra tai nạn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D43899F-A59F-D2E0-7D02-0C0747F90E9A}"/>
              </a:ext>
            </a:extLst>
          </p:cNvPr>
          <p:cNvPicPr>
            <a:picLocks noChangeAspect="1"/>
          </p:cNvPicPr>
          <p:nvPr/>
        </p:nvPicPr>
        <p:blipFill>
          <a:blip r:embed="rId3"/>
          <a:stretch>
            <a:fillRect/>
          </a:stretch>
        </p:blipFill>
        <p:spPr>
          <a:xfrm>
            <a:off x="-1178396" y="2700636"/>
            <a:ext cx="5184576" cy="518457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Tạo hình thép bằng cách cắt, uốn cong hoặc gia công cơ học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tạo hình thép bằng cách cắt, uốn cong hoặc gia công cơ học để đạt được hình dạng và kích thước mong muốn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là đảm bảo rằng tất cả các công nhân được đào tạo đầy đủ về quy trình làm việc an toàn và cách sử dụng thiết bị một cách chính xác.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có thể bao gồm việc cung cấp khóa học an toàn, hướng dẫn thực hành và đảm bảo rằng tất cả mọi người hiểu rõ các nguy cơ tiềm ẩn và biện pháp phòng tránh.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DC4E1BB-F64D-C359-70C9-FD65007779E3}"/>
              </a:ext>
            </a:extLst>
          </p:cNvPr>
          <p:cNvPicPr>
            <a:picLocks noChangeAspect="1"/>
          </p:cNvPicPr>
          <p:nvPr/>
        </p:nvPicPr>
        <p:blipFill>
          <a:blip r:embed="rId3"/>
          <a:stretch>
            <a:fillRect/>
          </a:stretch>
        </p:blipFill>
        <p:spPr>
          <a:xfrm>
            <a:off x="-1178396" y="2700636"/>
            <a:ext cx="5184576" cy="518457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Tạo hình thép bằng cách cắt, uốn cong hoặc gia công cơ học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tạo hình thép bằng cách cắt, uốn cong hoặc gia công cơ học để đạt được hình dạng và kích thước mong muốn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thiết lập các quy trình an toàn rõ ràng và minh bạch, bao gồm hướng dẫn cách sử dụng các thiết bị và máy móc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công nhân cần được đào tạo đầy đủ về các biện pháp an toàn cần thực hiện và biết cách xử lý tình huống khẩn cấp khi cần.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E8C592B-2C29-3C16-7916-3FFE048A0477}"/>
              </a:ext>
            </a:extLst>
          </p:cNvPr>
          <p:cNvPicPr>
            <a:picLocks noChangeAspect="1"/>
          </p:cNvPicPr>
          <p:nvPr/>
        </p:nvPicPr>
        <p:blipFill>
          <a:blip r:embed="rId3"/>
          <a:stretch>
            <a:fillRect/>
          </a:stretch>
        </p:blipFill>
        <p:spPr>
          <a:xfrm>
            <a:off x="-1178396" y="2700636"/>
            <a:ext cx="5184576" cy="518457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Tạo hình thép bằng cách cắt, uốn cong hoặc gia công cơ học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tạo hình thép bằng cách cắt, uốn cong hoặc gia công cơ học để đạt được hình dạng và kích thước mong muốn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người lao động phải được đào tạo về các biện pháp cấp cứu cơ bản và biết cách xử lý tình huống khẩn cấp khi có tai nạn xảy ra.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Họ cần biết cách sử dụng các thiết bị cấp cứu và áp dụng các biện pháp cấp cứu đúng cách để giữ an toàn cho bản thân và đồng nghiệp.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FBD8DD2-05D6-5E77-A3C4-0E8DD9E7633D}"/>
              </a:ext>
            </a:extLst>
          </p:cNvPr>
          <p:cNvPicPr>
            <a:picLocks noChangeAspect="1"/>
          </p:cNvPicPr>
          <p:nvPr/>
        </p:nvPicPr>
        <p:blipFill>
          <a:blip r:embed="rId3"/>
          <a:stretch>
            <a:fillRect/>
          </a:stretch>
        </p:blipFill>
        <p:spPr>
          <a:xfrm>
            <a:off x="-1178396" y="2700636"/>
            <a:ext cx="5184576" cy="518457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194</TotalTime>
  <Words>2482</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THÉP</vt:lpstr>
      <vt:lpstr>Một số vụ tai nạn trong  nhà máy sản xuất thép</vt:lpstr>
      <vt:lpstr>Tóm tắt bài học</vt:lpstr>
      <vt:lpstr>Vận hành lò nung nguyên liệu thép</vt:lpstr>
      <vt:lpstr>Vận hành lò nung nguyên liệu thép</vt:lpstr>
      <vt:lpstr>Vận hành lò nung nguyên liệu thép</vt:lpstr>
      <vt:lpstr>Vận hành lò nung nguyên liệu thép</vt:lpstr>
      <vt:lpstr>Vận hành lò nung nguyên liệu thép</vt:lpstr>
      <vt:lpstr>Vận hành lò nung nguyên liệu thép</vt:lpstr>
      <vt:lpstr>Đúc thép từ sắt lỏng chảy được nung từ lò nung thép</vt:lpstr>
      <vt:lpstr>Đúc thép từ sắt lỏng chảy được nung từ lò nung thép</vt:lpstr>
      <vt:lpstr>Đúc thép từ sắt lỏng chảy được nung từ lò nung thép</vt:lpstr>
      <vt:lpstr>Đúc thép từ sắt lỏng chảy được nung từ lò nung thép</vt:lpstr>
      <vt:lpstr>Đúc thép từ sắt lỏng chảy được nung từ lò nung thép</vt:lpstr>
      <vt:lpstr>Đúc thép từ sắt lỏng chảy được nung từ lò nung thép</vt:lpstr>
      <vt:lpstr>Tạo hình thép bằng cách cắt, uốn cong hoặc gia công cơ học</vt:lpstr>
      <vt:lpstr>Tạo hình thép bằng cách cắt, uốn cong hoặc gia công cơ học</vt:lpstr>
      <vt:lpstr>Tạo hình thép bằng cách cắt, uốn cong hoặc gia công cơ học</vt:lpstr>
      <vt:lpstr>Tạo hình thép bằng cách cắt, uốn cong hoặc gia công cơ học</vt:lpstr>
      <vt:lpstr>Tạo hình thép bằng cách cắt, uốn cong hoặc gia công cơ học</vt:lpstr>
      <vt:lpstr>Tạo hình thép bằng cách cắt, uốn cong hoặc gia công cơ học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2024-04-06T01:56:43Z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