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3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2998068" y="2187963"/>
            <a:ext cx="5976664" cy="2481941"/>
          </a:xfrm>
        </p:spPr>
        <p:txBody>
          <a:bodyPr>
            <a:normAutofit/>
          </a:bodyPr>
          <a:lstStyle/>
          <a:p>
            <a:pPr>
              <a:lnSpc>
                <a:spcPct val="100000"/>
              </a:lnSpc>
            </a:pPr>
            <a:r>
              <a:rPr lang="en-US" sz="4500" dirty="0">
                <a:latin typeface="Arial" panose="020B0604020202020204" pitchFamily="34" charset="0"/>
                <a:cs typeface="Arial" panose="020B0604020202020204" pitchFamily="34" charset="0"/>
              </a:rPr>
              <a:t>SẢN XUẤT THÙNG HỘP CARTON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386639F0-FBE1-224D-5FA4-6D425B06A1FB}"/>
              </a:ext>
            </a:extLst>
          </p:cNvPr>
          <p:cNvPicPr>
            <a:picLocks noChangeAspect="1"/>
          </p:cNvPicPr>
          <p:nvPr/>
        </p:nvPicPr>
        <p:blipFill>
          <a:blip r:embed="rId4"/>
          <a:stretch>
            <a:fillRect/>
          </a:stretch>
        </p:blipFill>
        <p:spPr>
          <a:xfrm>
            <a:off x="4365426" y="3789040"/>
            <a:ext cx="3456384" cy="345638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605935"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thùng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hộp</a:t>
            </a:r>
            <a:r>
              <a:rPr lang="en-US" sz="4000" b="1" dirty="0">
                <a:solidFill>
                  <a:schemeClr val="accent1"/>
                </a:solidFill>
                <a:latin typeface="UTM Aptima" panose="02040603050506020204" pitchFamily="18" charset="0"/>
              </a:rPr>
              <a:t> carton</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a:bodyPr>
          <a:lstStyle/>
          <a:p>
            <a:pPr marL="0" indent="0">
              <a:buNone/>
            </a:pPr>
            <a:r>
              <a:rPr lang="vi-VN" b="0" i="0" dirty="0">
                <a:solidFill>
                  <a:srgbClr val="0D0D0D"/>
                </a:solidFill>
                <a:effectLst/>
                <a:latin typeface="Söhne"/>
              </a:rPr>
              <a:t>Trong ngành sản xuất thùng hộp carton, việc đảm bảo an toàn lao động là một ưu tiên hàng đầu. Tuy nhiên, vẫn có những trường hợp tai nạn không mong muốn xảy ra, đặt ra nhiều thách thức và yêu cầu sự chú ý đặc biệt từ cả nhà quản lý và người lao động</a:t>
            </a:r>
            <a:r>
              <a:rPr lang="en-US" sz="2000" dirty="0">
                <a:ea typeface="+mn-lt"/>
                <a:cs typeface="+mn-lt"/>
              </a:rPr>
              <a:t>:</a:t>
            </a:r>
            <a:endParaRPr lang="en-US" dirty="0"/>
          </a:p>
          <a:p>
            <a:pPr marL="730885" lvl="1" indent="-304165"/>
            <a:r>
              <a:rPr lang="en-US" i="0" dirty="0" err="1">
                <a:solidFill>
                  <a:srgbClr val="0D0D0D"/>
                </a:solidFill>
                <a:effectLst/>
                <a:latin typeface="Söhne"/>
              </a:rPr>
              <a:t>Nguyên</a:t>
            </a:r>
            <a:r>
              <a:rPr lang="en-US" i="0" dirty="0">
                <a:solidFill>
                  <a:srgbClr val="0D0D0D"/>
                </a:solidFill>
                <a:effectLst/>
                <a:latin typeface="Söhne"/>
              </a:rPr>
              <a:t> </a:t>
            </a:r>
            <a:r>
              <a:rPr lang="en-US" i="0" dirty="0" err="1">
                <a:solidFill>
                  <a:srgbClr val="0D0D0D"/>
                </a:solidFill>
                <a:effectLst/>
                <a:latin typeface="Söhne"/>
              </a:rPr>
              <a:t>Nhân</a:t>
            </a:r>
            <a:r>
              <a:rPr lang="en-US" i="0" dirty="0">
                <a:solidFill>
                  <a:srgbClr val="0D0D0D"/>
                </a:solidFill>
                <a:effectLst/>
                <a:latin typeface="Söhne"/>
              </a:rPr>
              <a:t> </a:t>
            </a:r>
            <a:r>
              <a:rPr lang="en-US" i="0" dirty="0" err="1">
                <a:solidFill>
                  <a:srgbClr val="0D0D0D"/>
                </a:solidFill>
                <a:effectLst/>
                <a:latin typeface="Söhne"/>
              </a:rPr>
              <a:t>Cụ</a:t>
            </a:r>
            <a:r>
              <a:rPr lang="en-US" i="0" dirty="0">
                <a:solidFill>
                  <a:srgbClr val="0D0D0D"/>
                </a:solidFill>
                <a:effectLst/>
                <a:latin typeface="Söhne"/>
              </a:rPr>
              <a:t> </a:t>
            </a:r>
            <a:r>
              <a:rPr lang="en-US" i="0" dirty="0" err="1">
                <a:solidFill>
                  <a:srgbClr val="0D0D0D"/>
                </a:solidFill>
                <a:effectLst/>
                <a:latin typeface="Söhne"/>
              </a:rPr>
              <a:t>Thể</a:t>
            </a:r>
            <a:r>
              <a:rPr lang="en-US" i="0" dirty="0">
                <a:solidFill>
                  <a:srgbClr val="0D0D0D"/>
                </a:solidFill>
                <a:effectLst/>
                <a:latin typeface="Söhne"/>
              </a:rPr>
              <a:t> </a:t>
            </a:r>
            <a:r>
              <a:rPr lang="en-US" i="0" dirty="0" err="1">
                <a:solidFill>
                  <a:srgbClr val="0D0D0D"/>
                </a:solidFill>
                <a:effectLst/>
                <a:latin typeface="Söhne"/>
              </a:rPr>
              <a:t>Của</a:t>
            </a:r>
            <a:r>
              <a:rPr lang="en-US" i="0" dirty="0">
                <a:solidFill>
                  <a:srgbClr val="0D0D0D"/>
                </a:solidFill>
                <a:effectLst/>
                <a:latin typeface="Söhne"/>
              </a:rPr>
              <a:t> </a:t>
            </a:r>
            <a:r>
              <a:rPr lang="en-US" i="0" dirty="0" err="1">
                <a:solidFill>
                  <a:srgbClr val="0D0D0D"/>
                </a:solidFill>
                <a:effectLst/>
                <a:latin typeface="Söhne"/>
              </a:rPr>
              <a:t>Các</a:t>
            </a:r>
            <a:r>
              <a:rPr lang="en-US" i="0" dirty="0">
                <a:solidFill>
                  <a:srgbClr val="0D0D0D"/>
                </a:solidFill>
                <a:effectLst/>
                <a:latin typeface="Söhne"/>
              </a:rPr>
              <a:t> Tai </a:t>
            </a:r>
            <a:r>
              <a:rPr lang="en-US" i="0" dirty="0" err="1">
                <a:solidFill>
                  <a:srgbClr val="0D0D0D"/>
                </a:solidFill>
                <a:effectLst/>
                <a:latin typeface="Söhne"/>
              </a:rPr>
              <a:t>Nạn</a:t>
            </a:r>
            <a:endParaRPr lang="en-US" i="0" dirty="0">
              <a:solidFill>
                <a:srgbClr val="0D0D0D"/>
              </a:solidFill>
              <a:effectLst/>
              <a:latin typeface="Söhne"/>
            </a:endParaRPr>
          </a:p>
          <a:p>
            <a:pPr marL="730885" lvl="1" indent="-304165"/>
            <a:r>
              <a:rPr lang="vi-VN" dirty="0"/>
              <a:t>Hậu Quả Đối Với Người Lao Động và Sản Xuất</a:t>
            </a:r>
            <a:endParaRPr lang="en-US" dirty="0">
              <a:solidFill>
                <a:srgbClr val="0D0D0D"/>
              </a:solidFill>
              <a:latin typeface="Söhne"/>
            </a:endParaRPr>
          </a:p>
          <a:p>
            <a:pPr marL="730885" lvl="1" indent="-304165"/>
            <a:r>
              <a:rPr lang="en-US" dirty="0" err="1"/>
              <a:t>Biện</a:t>
            </a:r>
            <a:r>
              <a:rPr lang="en-US" dirty="0"/>
              <a:t> </a:t>
            </a:r>
            <a:r>
              <a:rPr lang="en-US" dirty="0" err="1"/>
              <a:t>Pháp</a:t>
            </a:r>
            <a:r>
              <a:rPr lang="en-US" dirty="0"/>
              <a:t> </a:t>
            </a:r>
            <a:r>
              <a:rPr lang="en-US" dirty="0" err="1"/>
              <a:t>Ngăn</a:t>
            </a:r>
            <a:r>
              <a:rPr lang="en-US" dirty="0"/>
              <a:t> </a:t>
            </a:r>
            <a:r>
              <a:rPr lang="en-US" dirty="0" err="1"/>
              <a:t>Chặn</a:t>
            </a:r>
            <a:r>
              <a:rPr lang="en-US" dirty="0"/>
              <a:t> </a:t>
            </a:r>
            <a:r>
              <a:rPr lang="en-US" dirty="0" err="1"/>
              <a:t>và</a:t>
            </a:r>
            <a:r>
              <a:rPr lang="en-US" dirty="0"/>
              <a:t> </a:t>
            </a:r>
            <a:r>
              <a:rPr lang="en-US" dirty="0" err="1"/>
              <a:t>Cải</a:t>
            </a:r>
            <a:r>
              <a:rPr lang="en-US" dirty="0"/>
              <a:t> </a:t>
            </a:r>
            <a:r>
              <a:rPr lang="en-US" dirty="0" err="1"/>
              <a:t>Thiện</a:t>
            </a:r>
            <a:r>
              <a:rPr lang="en-US" dirty="0"/>
              <a:t> An </a:t>
            </a:r>
            <a:r>
              <a:rPr lang="en-US" dirty="0" err="1"/>
              <a:t>Toàn</a:t>
            </a:r>
            <a:endParaRPr lang="en-US" dirty="0"/>
          </a:p>
          <a:p>
            <a:pPr marL="730885" lvl="1" indent="-304165"/>
            <a:r>
              <a:rPr lang="vi-VN" dirty="0"/>
              <a:t>Học Hỏi Từ Các Trường Hợp Thực Tế</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giấy</a:t>
            </a:r>
            <a:r>
              <a:rPr lang="en-US" dirty="0"/>
              <a:t> carton</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in logo </a:t>
            </a:r>
            <a:r>
              <a:rPr lang="en-US" dirty="0" err="1"/>
              <a:t>thông</a:t>
            </a:r>
            <a:r>
              <a:rPr lang="en-US" dirty="0"/>
              <a:t> tin </a:t>
            </a:r>
            <a:r>
              <a:rPr lang="en-US" dirty="0" err="1"/>
              <a:t>lên</a:t>
            </a:r>
            <a:r>
              <a:rPr lang="en-US" dirty="0"/>
              <a:t> </a:t>
            </a:r>
            <a:r>
              <a:rPr lang="en-US" dirty="0" err="1"/>
              <a:t>giấy</a:t>
            </a:r>
            <a:r>
              <a:rPr lang="en-US" dirty="0"/>
              <a:t> carton</a:t>
            </a:r>
            <a:endParaRPr lang="vi-VN" dirty="0"/>
          </a:p>
          <a:p>
            <a:pPr marL="304165" indent="-304165">
              <a:buClr>
                <a:schemeClr val="tx1"/>
              </a:buClr>
            </a:pPr>
            <a:r>
              <a:rPr lang="en-US" dirty="0">
                <a:latin typeface="UTM Avo" panose="02040603050506020204" pitchFamily="18" charset="0"/>
              </a:rPr>
              <a:t>3</a:t>
            </a:r>
            <a:r>
              <a:rPr lang="vi-VN" dirty="0"/>
              <a:t>. An toàn vệ sinh lao động đối với nhân viên kiểm tra chất lượng giấy hộp carton đã được cắt và in thông tin</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r>
              <a:rPr lang="en-US" dirty="0">
                <a:solidFill>
                  <a:schemeClr val="accent4"/>
                </a:solidFill>
                <a:latin typeface="UTM Aptima" panose="02040603050506020204" pitchFamily="18" charset="0"/>
              </a:rPr>
              <a:t> carton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r>
              <a:rPr lang="en-US" sz="2000" b="1" i="0" dirty="0">
                <a:effectLst/>
                <a:latin typeface="Open Sans" panose="020B0606030504020204" pitchFamily="34" charset="0"/>
              </a:rPr>
              <a:t> carton</a:t>
            </a:r>
            <a:endParaRPr lang="en-US" sz="2400" b="1" i="0" dirty="0">
              <a:effectLst/>
              <a:latin typeface="Söhne"/>
            </a:endParaRPr>
          </a:p>
          <a:p>
            <a:r>
              <a:rPr lang="vi-VN" b="0" i="0" dirty="0">
                <a:effectLst/>
                <a:latin typeface="Open Sans" panose="020B0606030504020204" pitchFamily="34" charset="0"/>
              </a:rPr>
              <a:t>Trong quá trình vận hành máy cắt giấy carton, các nhân viên cần phải làm việc chặt chẽ và chuyên nghiệp để đảm bảo sự hiệu quả và an toàn. </a:t>
            </a:r>
            <a:endParaRPr lang="en-US" b="0" i="0" dirty="0">
              <a:effectLst/>
              <a:latin typeface="Open Sans" panose="020B0606030504020204" pitchFamily="34" charset="0"/>
            </a:endParaRPr>
          </a:p>
          <a:p>
            <a:r>
              <a:rPr lang="vi-VN" b="0" i="0" dirty="0">
                <a:effectLst/>
                <a:latin typeface="Open Sans" panose="020B0606030504020204" pitchFamily="34" charset="0"/>
              </a:rPr>
              <a:t>Một số đặc điểm quan trọng của công việc này bao gồm kiến thức vững về các thành phần của máy, khả năng theo dõi và kiểm soát quá trình cắt, cũng như khả năng xử lý sự cố nhanh chóng.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FDB28116-2647-05F0-BC69-CC1C45908E01}"/>
              </a:ext>
            </a:extLst>
          </p:cNvPr>
          <p:cNvPicPr>
            <a:picLocks noChangeAspect="1"/>
          </p:cNvPicPr>
          <p:nvPr/>
        </p:nvPicPr>
        <p:blipFill>
          <a:blip r:embed="rId3"/>
          <a:stretch>
            <a:fillRect/>
          </a:stretch>
        </p:blipFill>
        <p:spPr>
          <a:xfrm>
            <a:off x="-530324" y="357301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r>
              <a:rPr lang="en-US" dirty="0">
                <a:solidFill>
                  <a:schemeClr val="accent4"/>
                </a:solidFill>
                <a:latin typeface="UTM Aptima" panose="02040603050506020204" pitchFamily="18" charset="0"/>
              </a:rPr>
              <a:t> carton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r>
              <a:rPr lang="en-US" sz="2000" b="1" i="0" dirty="0">
                <a:effectLst/>
                <a:latin typeface="Open Sans" panose="020B0606030504020204" pitchFamily="34" charset="0"/>
              </a:rPr>
              <a:t> carton</a:t>
            </a:r>
            <a:endParaRPr lang="en-US" sz="2400" b="1" i="0" dirty="0">
              <a:effectLst/>
              <a:latin typeface="Söhne"/>
            </a:endParaRPr>
          </a:p>
          <a:p>
            <a:r>
              <a:rPr lang="vi-VN" b="0" i="0" dirty="0">
                <a:effectLst/>
                <a:latin typeface="Open Sans" panose="020B0606030504020204" pitchFamily="34" charset="0"/>
              </a:rPr>
              <a:t>Trong quá trình vận hành máy cắt giấy carton, có một số dạng tai nạn mà nhân viên cần phải lưu ý để đảm bảo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phổ biến là tai nạn cắt và làm tổn thương người làm việc do tiếp xúc với các phần cắt nhọn của máy.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96AA523-1CA4-80A0-E81E-DA7B253424DB}"/>
              </a:ext>
            </a:extLst>
          </p:cNvPr>
          <p:cNvPicPr>
            <a:picLocks noChangeAspect="1"/>
          </p:cNvPicPr>
          <p:nvPr/>
        </p:nvPicPr>
        <p:blipFill>
          <a:blip r:embed="rId3"/>
          <a:stretch>
            <a:fillRect/>
          </a:stretch>
        </p:blipFill>
        <p:spPr>
          <a:xfrm>
            <a:off x="-530324" y="3573016"/>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r>
              <a:rPr lang="en-US" dirty="0">
                <a:solidFill>
                  <a:schemeClr val="accent4"/>
                </a:solidFill>
                <a:latin typeface="UTM Aptima" panose="02040603050506020204" pitchFamily="18" charset="0"/>
              </a:rPr>
              <a:t> carton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r>
              <a:rPr lang="en-US" sz="2000" b="1" i="0" dirty="0">
                <a:effectLst/>
                <a:latin typeface="Open Sans" panose="020B0606030504020204" pitchFamily="34" charset="0"/>
              </a:rPr>
              <a:t> carton</a:t>
            </a:r>
            <a:endParaRPr lang="en-US" sz="2400" b="1" i="0" dirty="0">
              <a:effectLst/>
              <a:latin typeface="Söhne"/>
            </a:endParaRPr>
          </a:p>
          <a:p>
            <a:r>
              <a:rPr lang="vi-VN" b="0" i="0" dirty="0">
                <a:effectLst/>
                <a:latin typeface="Open Sans" panose="020B0606030504020204" pitchFamily="34" charset="0"/>
              </a:rPr>
              <a:t>Tai nạn khi vận hành máy cắt giấy carton thường xuất phát từ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thiếu hiểu biết hoặc vi phạm quy tắc an toàn từ phía người làm việc. Việc không tuân thủ đúng quy trình làm việc, hoặc thiếu kỹ năng cần thiết, có thể dẫn đến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82EABE7-FBE3-4022-4E62-4796F5B3C153}"/>
              </a:ext>
            </a:extLst>
          </p:cNvPr>
          <p:cNvPicPr>
            <a:picLocks noChangeAspect="1"/>
          </p:cNvPicPr>
          <p:nvPr/>
        </p:nvPicPr>
        <p:blipFill>
          <a:blip r:embed="rId3"/>
          <a:stretch>
            <a:fillRect/>
          </a:stretch>
        </p:blipFill>
        <p:spPr>
          <a:xfrm>
            <a:off x="-530324" y="3573016"/>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r>
              <a:rPr lang="en-US" dirty="0">
                <a:solidFill>
                  <a:schemeClr val="accent4"/>
                </a:solidFill>
                <a:latin typeface="UTM Aptima" panose="02040603050506020204" pitchFamily="18" charset="0"/>
              </a:rPr>
              <a:t> carton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r>
              <a:rPr lang="en-US" sz="2000" b="1" i="0" dirty="0">
                <a:effectLst/>
                <a:latin typeface="Open Sans" panose="020B0606030504020204" pitchFamily="34" charset="0"/>
              </a:rPr>
              <a:t> carton</a:t>
            </a:r>
            <a:endParaRPr lang="en-US" sz="2400" b="1" i="0" dirty="0">
              <a:effectLst/>
              <a:latin typeface="Söhne"/>
            </a:endParaRPr>
          </a:p>
          <a:p>
            <a:r>
              <a:rPr lang="vi-VN" b="0" i="0" dirty="0">
                <a:effectLst/>
                <a:latin typeface="Söhne"/>
              </a:rPr>
              <a:t>Để ngăn chặn tai nạn khi vận hành máy cắt giấy carton, việc thực hiện các biện pháp phòng tránh là quan trọng. Huấn luyện an toàn lao động đóng vai trò quan trọng trong việc nâng cao nhận thức và kỹ năng an toàn cho nhân viên. </a:t>
            </a:r>
            <a:endParaRPr lang="en-US" b="0" i="0" dirty="0">
              <a:effectLst/>
              <a:latin typeface="Söhne"/>
            </a:endParaRPr>
          </a:p>
          <a:p>
            <a:r>
              <a:rPr lang="vi-VN" b="0" i="0" dirty="0">
                <a:effectLst/>
                <a:latin typeface="Söhne"/>
              </a:rPr>
              <a:t>Đầu tiên và quan trọng nhất, mọi người làm việc cần được huấn luyện về cách sử dụng máy một cách đúng quy trình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48D6D36-577C-E96B-00C7-69562FCABE83}"/>
              </a:ext>
            </a:extLst>
          </p:cNvPr>
          <p:cNvPicPr>
            <a:picLocks noChangeAspect="1"/>
          </p:cNvPicPr>
          <p:nvPr/>
        </p:nvPicPr>
        <p:blipFill>
          <a:blip r:embed="rId3"/>
          <a:stretch>
            <a:fillRect/>
          </a:stretch>
        </p:blipFill>
        <p:spPr>
          <a:xfrm>
            <a:off x="-530324" y="3573016"/>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r>
              <a:rPr lang="en-US" dirty="0">
                <a:solidFill>
                  <a:schemeClr val="accent4"/>
                </a:solidFill>
                <a:latin typeface="UTM Aptima" panose="02040603050506020204" pitchFamily="18" charset="0"/>
              </a:rPr>
              <a:t> carton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r>
              <a:rPr lang="en-US" sz="2000" b="1" i="0" dirty="0">
                <a:effectLst/>
                <a:latin typeface="Open Sans" panose="020B0606030504020204" pitchFamily="34" charset="0"/>
              </a:rPr>
              <a:t> carton</a:t>
            </a:r>
            <a:endParaRPr lang="en-US" sz="2400" b="1" i="0" dirty="0">
              <a:effectLst/>
              <a:latin typeface="Söhne"/>
            </a:endParaRPr>
          </a:p>
          <a:p>
            <a:r>
              <a:rPr lang="vi-VN" b="0" i="0" dirty="0">
                <a:effectLst/>
                <a:latin typeface="Open Sans" panose="020B0606030504020204" pitchFamily="34" charset="0"/>
              </a:rPr>
              <a:t>Quy định an toàn lao động khi vận hành máy cắt giấy carton đặt ra các nguyên tắc cơ bản để đảm bảo môi trường làm việc an toàn.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phải tuân thủ quy trình an toàn, bao gồm việc đeo đúng bảo hộ cá nhân như mũ bảo hiểm và găng tay.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15EECC2-538E-8F7A-7783-E31B719E1186}"/>
              </a:ext>
            </a:extLst>
          </p:cNvPr>
          <p:cNvPicPr>
            <a:picLocks noChangeAspect="1"/>
          </p:cNvPicPr>
          <p:nvPr/>
        </p:nvPicPr>
        <p:blipFill>
          <a:blip r:embed="rId3"/>
          <a:stretch>
            <a:fillRect/>
          </a:stretch>
        </p:blipFill>
        <p:spPr>
          <a:xfrm>
            <a:off x="-530324" y="3573016"/>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r>
              <a:rPr lang="en-US" dirty="0">
                <a:solidFill>
                  <a:schemeClr val="accent4"/>
                </a:solidFill>
                <a:latin typeface="UTM Aptima" panose="02040603050506020204" pitchFamily="18" charset="0"/>
              </a:rPr>
              <a:t> carton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r>
              <a:rPr lang="en-US" sz="2000" b="1" i="0" dirty="0">
                <a:effectLst/>
                <a:latin typeface="Open Sans" panose="020B0606030504020204" pitchFamily="34" charset="0"/>
              </a:rPr>
              <a:t> carton</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cắt giấy carton đòi hỏi sự nhanh nhẹn và chủ động từ phía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sự cố, việc ngừng máy ngay lập tức và kích động hệ thống báo động là quan trọng để ngăn chặn nguy cơ tai nạn lan rộng.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C3B28A7-699A-6432-250C-609291A387D4}"/>
              </a:ext>
            </a:extLst>
          </p:cNvPr>
          <p:cNvPicPr>
            <a:picLocks noChangeAspect="1"/>
          </p:cNvPicPr>
          <p:nvPr/>
        </p:nvPicPr>
        <p:blipFill>
          <a:blip r:embed="rId3"/>
          <a:stretch>
            <a:fillRect/>
          </a:stretch>
        </p:blipFill>
        <p:spPr>
          <a:xfrm>
            <a:off x="-530324" y="357301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037983"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in logo </a:t>
            </a:r>
            <a:r>
              <a:rPr lang="en-US" sz="3600" b="1" dirty="0" err="1">
                <a:solidFill>
                  <a:schemeClr val="bg1"/>
                </a:solidFill>
                <a:latin typeface="UTM Aptima" panose="02040603050506020204" pitchFamily="18" charset="0"/>
              </a:rPr>
              <a:t>thông</a:t>
            </a:r>
            <a:r>
              <a:rPr lang="en-US" sz="3600" b="1" dirty="0">
                <a:solidFill>
                  <a:schemeClr val="bg1"/>
                </a:solidFill>
                <a:latin typeface="UTM Aptima" panose="02040603050506020204" pitchFamily="18" charset="0"/>
              </a:rPr>
              <a:t> tin </a:t>
            </a:r>
            <a:r>
              <a:rPr lang="en-US" sz="3600" b="1" dirty="0" err="1">
                <a:solidFill>
                  <a:schemeClr val="bg1"/>
                </a:solidFill>
                <a:latin typeface="UTM Aptima" panose="02040603050506020204" pitchFamily="18" charset="0"/>
              </a:rPr>
              <a:t>lên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giấy</a:t>
            </a:r>
            <a:r>
              <a:rPr lang="en-US" sz="3600" b="1" dirty="0">
                <a:solidFill>
                  <a:schemeClr val="bg1"/>
                </a:solidFill>
                <a:latin typeface="UTM Aptima" panose="02040603050506020204" pitchFamily="18" charset="0"/>
              </a:rPr>
              <a:t> carton</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logo </a:t>
            </a:r>
            <a:r>
              <a:rPr lang="en-US" b="1" i="0" dirty="0" err="1">
                <a:effectLst/>
                <a:latin typeface="Open Sans" panose="020B0606030504020204" pitchFamily="34" charset="0"/>
              </a:rPr>
              <a:t>thông</a:t>
            </a:r>
            <a:r>
              <a:rPr lang="en-US" b="1" i="0" dirty="0">
                <a:effectLst/>
                <a:latin typeface="Open Sans" panose="020B0606030504020204" pitchFamily="34" charset="0"/>
              </a:rPr>
              <a:t> tin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carton</a:t>
            </a:r>
            <a:r>
              <a:rPr lang="en-US" sz="2000" dirty="0"/>
              <a:t>:</a:t>
            </a:r>
          </a:p>
          <a:p>
            <a:pPr algn="l"/>
            <a:r>
              <a:rPr lang="vi-VN" b="0" i="0" dirty="0">
                <a:effectLst/>
                <a:latin typeface="Open Sans" panose="020B0606030504020204" pitchFamily="34" charset="0"/>
              </a:rPr>
              <a:t>Trước khi bắt đầu, kỹ thuật viên cần kiểm tra máy in để đảm bảo mọi thiết bị hoạt động đúng cách. Việc này bao gồm kiểm tra mực in, điều chỉnh áp suất và nhiệt độ, cũng như kiểm tra các bộ phận cơ học để đảm bảo tính ổn định của máy.</a:t>
            </a:r>
          </a:p>
          <a:p>
            <a:pPr algn="l"/>
            <a:r>
              <a:rPr lang="vi-VN" b="0" i="0" dirty="0">
                <a:effectLst/>
                <a:latin typeface="Open Sans" panose="020B0606030504020204" pitchFamily="34" charset="0"/>
              </a:rPr>
              <a:t>Khi máy đã sẵn sàng, quá trình in bắt đầu với việc tải giấy carton vào máy theo cách chính xác và an toàn. Kỹ thuật viên cần theo dõi quá trình in để đảm bảo rằng logo và thông tin được in đúng vị trí và không bị lệch lạc.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32398C7-E737-580B-A854-DD052D7DD00F}"/>
              </a:ext>
            </a:extLst>
          </p:cNvPr>
          <p:cNvPicPr>
            <a:picLocks noChangeAspect="1"/>
          </p:cNvPicPr>
          <p:nvPr/>
        </p:nvPicPr>
        <p:blipFill>
          <a:blip r:embed="rId3"/>
          <a:stretch>
            <a:fillRect/>
          </a:stretch>
        </p:blipFill>
        <p:spPr>
          <a:xfrm>
            <a:off x="6382444" y="1300075"/>
            <a:ext cx="4257849" cy="4257849"/>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21959"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in logo </a:t>
            </a:r>
            <a:r>
              <a:rPr lang="en-US" sz="3600" b="1" dirty="0" err="1">
                <a:solidFill>
                  <a:schemeClr val="bg1"/>
                </a:solidFill>
                <a:latin typeface="UTM Aptima" panose="02040603050506020204" pitchFamily="18" charset="0"/>
              </a:rPr>
              <a:t>thông</a:t>
            </a:r>
            <a:r>
              <a:rPr lang="en-US" sz="3600" b="1" dirty="0">
                <a:solidFill>
                  <a:schemeClr val="bg1"/>
                </a:solidFill>
                <a:latin typeface="UTM Aptima" panose="02040603050506020204" pitchFamily="18" charset="0"/>
              </a:rPr>
              <a:t> tin </a:t>
            </a:r>
            <a:r>
              <a:rPr lang="en-US" sz="3600" b="1" dirty="0" err="1">
                <a:solidFill>
                  <a:schemeClr val="bg1"/>
                </a:solidFill>
                <a:latin typeface="UTM Aptima" panose="02040603050506020204" pitchFamily="18" charset="0"/>
              </a:rPr>
              <a:t>lên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giấy</a:t>
            </a:r>
            <a:r>
              <a:rPr lang="en-US" sz="3600" b="1" dirty="0">
                <a:solidFill>
                  <a:schemeClr val="bg1"/>
                </a:solidFill>
                <a:latin typeface="UTM Aptima" panose="02040603050506020204" pitchFamily="18" charset="0"/>
              </a:rPr>
              <a:t> carton</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logo </a:t>
            </a:r>
            <a:r>
              <a:rPr lang="en-US" b="1" i="0" dirty="0" err="1">
                <a:effectLst/>
                <a:latin typeface="Open Sans" panose="020B0606030504020204" pitchFamily="34" charset="0"/>
              </a:rPr>
              <a:t>thông</a:t>
            </a:r>
            <a:r>
              <a:rPr lang="en-US" b="1" i="0" dirty="0">
                <a:effectLst/>
                <a:latin typeface="Open Sans" panose="020B0606030504020204" pitchFamily="34" charset="0"/>
              </a:rPr>
              <a:t> tin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carton</a:t>
            </a:r>
            <a:r>
              <a:rPr lang="en-US" sz="2000" dirty="0"/>
              <a:t>:</a:t>
            </a:r>
          </a:p>
          <a:p>
            <a:pPr algn="l"/>
            <a:r>
              <a:rPr lang="vi-VN" b="0" i="0" dirty="0">
                <a:effectLst/>
                <a:latin typeface="Open Sans" panose="020B0606030504020204" pitchFamily="34" charset="0"/>
              </a:rPr>
              <a:t>Trong quá trình vận hành máy in logo trên giấy carton, có thể xảy ra các tai nạn đa dạng đòi hỏi sự cảnh báo và quản lý an toàn. Một số vấn đề thường gặp bao gồm rủi ro về an toàn lao động và sự cố kỹ thuật.</a:t>
            </a:r>
          </a:p>
          <a:p>
            <a:pPr algn="l"/>
            <a:r>
              <a:rPr lang="vi-VN" b="0" i="0" dirty="0">
                <a:effectLst/>
                <a:latin typeface="Open Sans" panose="020B0606030504020204" pitchFamily="34" charset="0"/>
              </a:rPr>
              <a:t>Đối diện với khối lượng công việc lớn, nguy cơ về tai nạn lao động là điều cần quan tâm.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BF66112-CC2C-616A-0F74-372D48334733}"/>
              </a:ext>
            </a:extLst>
          </p:cNvPr>
          <p:cNvPicPr>
            <a:picLocks noChangeAspect="1"/>
          </p:cNvPicPr>
          <p:nvPr/>
        </p:nvPicPr>
        <p:blipFill>
          <a:blip r:embed="rId3"/>
          <a:stretch>
            <a:fillRect/>
          </a:stretch>
        </p:blipFill>
        <p:spPr>
          <a:xfrm>
            <a:off x="6382444" y="1300075"/>
            <a:ext cx="4257849" cy="4257849"/>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in logo </a:t>
            </a:r>
            <a:r>
              <a:rPr lang="en-US" sz="3600" b="1" dirty="0" err="1">
                <a:solidFill>
                  <a:schemeClr val="bg1"/>
                </a:solidFill>
                <a:latin typeface="UTM Aptima" panose="02040603050506020204" pitchFamily="18" charset="0"/>
              </a:rPr>
              <a:t>thông</a:t>
            </a:r>
            <a:r>
              <a:rPr lang="en-US" sz="3600" b="1" dirty="0">
                <a:solidFill>
                  <a:schemeClr val="bg1"/>
                </a:solidFill>
                <a:latin typeface="UTM Aptima" panose="02040603050506020204" pitchFamily="18" charset="0"/>
              </a:rPr>
              <a:t> tin </a:t>
            </a:r>
            <a:r>
              <a:rPr lang="en-US" sz="3600" b="1" dirty="0" err="1">
                <a:solidFill>
                  <a:schemeClr val="bg1"/>
                </a:solidFill>
                <a:latin typeface="UTM Aptima" panose="02040603050506020204" pitchFamily="18" charset="0"/>
              </a:rPr>
              <a:t>lên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giấy</a:t>
            </a:r>
            <a:r>
              <a:rPr lang="en-US" sz="3600" b="1" dirty="0">
                <a:solidFill>
                  <a:schemeClr val="bg1"/>
                </a:solidFill>
                <a:latin typeface="UTM Aptima" panose="02040603050506020204" pitchFamily="18" charset="0"/>
              </a:rPr>
              <a:t> carton</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logo </a:t>
            </a:r>
            <a:r>
              <a:rPr lang="en-US" b="1" i="0" dirty="0" err="1">
                <a:effectLst/>
                <a:latin typeface="Open Sans" panose="020B0606030504020204" pitchFamily="34" charset="0"/>
              </a:rPr>
              <a:t>thông</a:t>
            </a:r>
            <a:r>
              <a:rPr lang="en-US" b="1" i="0" dirty="0">
                <a:effectLst/>
                <a:latin typeface="Open Sans" panose="020B0606030504020204" pitchFamily="34" charset="0"/>
              </a:rPr>
              <a:t> tin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carton</a:t>
            </a:r>
            <a:r>
              <a:rPr lang="en-US" sz="2000" dirty="0"/>
              <a:t>:</a:t>
            </a:r>
          </a:p>
          <a:p>
            <a:pPr algn="l"/>
            <a:r>
              <a:rPr lang="vi-VN" b="0" i="0" dirty="0">
                <a:effectLst/>
                <a:latin typeface="Open Sans" panose="020B0606030504020204" pitchFamily="34" charset="0"/>
              </a:rPr>
              <a:t>Nguyên nhân gây ra tai nạn khi vận hành máy in logo trên giấy carton có thể bắt nguồn từ nhiều yếu tố khác nhau.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quan trọng là thiếu sự chú ý và cảnh báo từ phía nhân viên. Khi họ không tuân thủ quy tắc an toàn, chẳng hạn như không đeo đầy đủ bảo hộ, có thể dẫn đến tai nạn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D8D9E60-D191-C219-032E-644C3170F5EC}"/>
              </a:ext>
            </a:extLst>
          </p:cNvPr>
          <p:cNvPicPr>
            <a:picLocks noChangeAspect="1"/>
          </p:cNvPicPr>
          <p:nvPr/>
        </p:nvPicPr>
        <p:blipFill>
          <a:blip r:embed="rId3"/>
          <a:stretch>
            <a:fillRect/>
          </a:stretch>
        </p:blipFill>
        <p:spPr>
          <a:xfrm>
            <a:off x="6382444" y="1300075"/>
            <a:ext cx="4257849" cy="4257849"/>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93967"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in logo </a:t>
            </a:r>
            <a:r>
              <a:rPr lang="en-US" sz="3600" b="1" dirty="0" err="1">
                <a:solidFill>
                  <a:schemeClr val="bg1"/>
                </a:solidFill>
                <a:latin typeface="UTM Aptima" panose="02040603050506020204" pitchFamily="18" charset="0"/>
              </a:rPr>
              <a:t>thông</a:t>
            </a:r>
            <a:r>
              <a:rPr lang="en-US" sz="3600" b="1" dirty="0">
                <a:solidFill>
                  <a:schemeClr val="bg1"/>
                </a:solidFill>
                <a:latin typeface="UTM Aptima" panose="02040603050506020204" pitchFamily="18" charset="0"/>
              </a:rPr>
              <a:t> tin </a:t>
            </a:r>
            <a:r>
              <a:rPr lang="en-US" sz="3600" b="1" dirty="0" err="1">
                <a:solidFill>
                  <a:schemeClr val="bg1"/>
                </a:solidFill>
                <a:latin typeface="UTM Aptima" panose="02040603050506020204" pitchFamily="18" charset="0"/>
              </a:rPr>
              <a:t>lên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giấy</a:t>
            </a:r>
            <a:r>
              <a:rPr lang="en-US" sz="3600" b="1" dirty="0">
                <a:solidFill>
                  <a:schemeClr val="bg1"/>
                </a:solidFill>
                <a:latin typeface="UTM Aptima" panose="02040603050506020204" pitchFamily="18" charset="0"/>
              </a:rPr>
              <a:t> carton</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logo </a:t>
            </a:r>
            <a:r>
              <a:rPr lang="en-US" b="1" i="0" dirty="0" err="1">
                <a:effectLst/>
                <a:latin typeface="Open Sans" panose="020B0606030504020204" pitchFamily="34" charset="0"/>
              </a:rPr>
              <a:t>thông</a:t>
            </a:r>
            <a:r>
              <a:rPr lang="en-US" b="1" i="0" dirty="0">
                <a:effectLst/>
                <a:latin typeface="Open Sans" panose="020B0606030504020204" pitchFamily="34" charset="0"/>
              </a:rPr>
              <a:t> tin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carton</a:t>
            </a:r>
            <a:r>
              <a:rPr lang="en-US" sz="2000" dirty="0"/>
              <a:t>:</a:t>
            </a:r>
          </a:p>
          <a:p>
            <a:pPr algn="l"/>
            <a:r>
              <a:rPr lang="vi-VN" b="0" i="0" dirty="0">
                <a:effectLst/>
                <a:latin typeface="Open Sans" panose="020B0606030504020204" pitchFamily="34" charset="0"/>
              </a:rPr>
              <a:t>Trước khi vận hành máy in, đảm bảo rằng tất cả nhân viên tham gia đã được đào tạo về an toàn lao động. Đây bao gồm việc hướng dẫn cách sử dụng máy, biện pháp an toàn, và cách xử lý tình huống khẩn cấp.</a:t>
            </a:r>
          </a:p>
          <a:p>
            <a:pPr algn="l"/>
            <a:r>
              <a:rPr lang="vi-VN" b="0" i="0" dirty="0">
                <a:effectLst/>
                <a:latin typeface="Open Sans" panose="020B0606030504020204" pitchFamily="34" charset="0"/>
              </a:rPr>
              <a:t>Việc đeo kính bảo hộ, găng tay, khẩu trang, và bộ phận bảo hộ khác là bắt buộc khi làm việc gần máy in để bảo vệ mắt, da và đường hô hấp khỏi các nguy cơ tiềm ẩn từ mực in và các chất hóa học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643AC1C-9F50-267F-6041-645A607602CB}"/>
              </a:ext>
            </a:extLst>
          </p:cNvPr>
          <p:cNvPicPr>
            <a:picLocks noChangeAspect="1"/>
          </p:cNvPicPr>
          <p:nvPr/>
        </p:nvPicPr>
        <p:blipFill>
          <a:blip r:embed="rId3"/>
          <a:stretch>
            <a:fillRect/>
          </a:stretch>
        </p:blipFill>
        <p:spPr>
          <a:xfrm>
            <a:off x="6382444" y="1300075"/>
            <a:ext cx="4257849" cy="4257849"/>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in logo </a:t>
            </a:r>
            <a:r>
              <a:rPr lang="en-US" sz="3600" b="1" dirty="0" err="1">
                <a:solidFill>
                  <a:schemeClr val="bg1"/>
                </a:solidFill>
                <a:latin typeface="UTM Aptima" panose="02040603050506020204" pitchFamily="18" charset="0"/>
              </a:rPr>
              <a:t>thông</a:t>
            </a:r>
            <a:r>
              <a:rPr lang="en-US" sz="3600" b="1" dirty="0">
                <a:solidFill>
                  <a:schemeClr val="bg1"/>
                </a:solidFill>
                <a:latin typeface="UTM Aptima" panose="02040603050506020204" pitchFamily="18" charset="0"/>
              </a:rPr>
              <a:t> tin </a:t>
            </a:r>
            <a:r>
              <a:rPr lang="en-US" sz="3600" b="1" dirty="0" err="1">
                <a:solidFill>
                  <a:schemeClr val="bg1"/>
                </a:solidFill>
                <a:latin typeface="UTM Aptima" panose="02040603050506020204" pitchFamily="18" charset="0"/>
              </a:rPr>
              <a:t>lên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giấy</a:t>
            </a:r>
            <a:r>
              <a:rPr lang="en-US" sz="3600" b="1" dirty="0">
                <a:solidFill>
                  <a:schemeClr val="bg1"/>
                </a:solidFill>
                <a:latin typeface="UTM Aptima" panose="02040603050506020204" pitchFamily="18" charset="0"/>
              </a:rPr>
              <a:t> carton</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logo </a:t>
            </a:r>
            <a:r>
              <a:rPr lang="en-US" b="1" i="0" dirty="0" err="1">
                <a:effectLst/>
                <a:latin typeface="Open Sans" panose="020B0606030504020204" pitchFamily="34" charset="0"/>
              </a:rPr>
              <a:t>thông</a:t>
            </a:r>
            <a:r>
              <a:rPr lang="en-US" b="1" i="0" dirty="0">
                <a:effectLst/>
                <a:latin typeface="Open Sans" panose="020B0606030504020204" pitchFamily="34" charset="0"/>
              </a:rPr>
              <a:t> tin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carton</a:t>
            </a:r>
            <a:r>
              <a:rPr lang="en-US" sz="2000" dirty="0"/>
              <a:t>:</a:t>
            </a:r>
          </a:p>
          <a:p>
            <a:pPr algn="l"/>
            <a:r>
              <a:rPr lang="vi-VN" b="0" i="0" dirty="0">
                <a:effectLst/>
                <a:latin typeface="Open Sans" panose="020B0606030504020204" pitchFamily="34" charset="0"/>
              </a:rPr>
              <a:t>Khi vận hành máy in để áp dụng logo và thông tin lên giấy carton, việc tuân thủ quy định an toàn lao động là không thể phủ nhận.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Đối với môi trường làm việc này, các biện pháp cần tuân thủ bao gồm việc đào tạo nhân viên về việc sử dụng máy an toàn, đeo trang thiết bị bảo hộ cá nhân như kính bảo hộ, khẩu trang và găng tay để bảo vệ khỏi hóa chất trong mực in.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1F5FD35-6275-08CA-A26B-7CB614847123}"/>
              </a:ext>
            </a:extLst>
          </p:cNvPr>
          <p:cNvPicPr>
            <a:picLocks noChangeAspect="1"/>
          </p:cNvPicPr>
          <p:nvPr/>
        </p:nvPicPr>
        <p:blipFill>
          <a:blip r:embed="rId3"/>
          <a:stretch>
            <a:fillRect/>
          </a:stretch>
        </p:blipFill>
        <p:spPr>
          <a:xfrm>
            <a:off x="6382444" y="1300075"/>
            <a:ext cx="4257849" cy="4257849"/>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21959"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in logo </a:t>
            </a:r>
            <a:r>
              <a:rPr lang="en-US" sz="3600" b="1" dirty="0" err="1">
                <a:solidFill>
                  <a:schemeClr val="bg1"/>
                </a:solidFill>
                <a:latin typeface="UTM Aptima" panose="02040603050506020204" pitchFamily="18" charset="0"/>
              </a:rPr>
              <a:t>thông</a:t>
            </a:r>
            <a:r>
              <a:rPr lang="en-US" sz="3600" b="1" dirty="0">
                <a:solidFill>
                  <a:schemeClr val="bg1"/>
                </a:solidFill>
                <a:latin typeface="UTM Aptima" panose="02040603050506020204" pitchFamily="18" charset="0"/>
              </a:rPr>
              <a:t> tin </a:t>
            </a:r>
            <a:r>
              <a:rPr lang="en-US" sz="3600" b="1" dirty="0" err="1">
                <a:solidFill>
                  <a:schemeClr val="bg1"/>
                </a:solidFill>
                <a:latin typeface="UTM Aptima" panose="02040603050506020204" pitchFamily="18" charset="0"/>
              </a:rPr>
              <a:t>lên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giấy</a:t>
            </a:r>
            <a:r>
              <a:rPr lang="en-US" sz="3600" b="1" dirty="0">
                <a:solidFill>
                  <a:schemeClr val="bg1"/>
                </a:solidFill>
                <a:latin typeface="UTM Aptima" panose="02040603050506020204" pitchFamily="18" charset="0"/>
              </a:rPr>
              <a:t> carton</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logo </a:t>
            </a:r>
            <a:r>
              <a:rPr lang="en-US" b="1" i="0" dirty="0" err="1">
                <a:effectLst/>
                <a:latin typeface="Open Sans" panose="020B0606030504020204" pitchFamily="34" charset="0"/>
              </a:rPr>
              <a:t>thông</a:t>
            </a:r>
            <a:r>
              <a:rPr lang="en-US" b="1" i="0" dirty="0">
                <a:effectLst/>
                <a:latin typeface="Open Sans" panose="020B0606030504020204" pitchFamily="34" charset="0"/>
              </a:rPr>
              <a:t> tin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carton</a:t>
            </a:r>
            <a:r>
              <a:rPr lang="en-US" sz="2000" dirty="0"/>
              <a:t>:</a:t>
            </a:r>
          </a:p>
          <a:p>
            <a:pPr algn="l"/>
            <a:r>
              <a:rPr lang="vi-VN" b="0" i="0" dirty="0">
                <a:effectLst/>
                <a:latin typeface="Open Sans" panose="020B0606030504020204" pitchFamily="34" charset="0"/>
              </a:rPr>
              <a:t>Trong trường hợp xảy ra tình huống tai nạn khi vận hành máy in để in logo và thông tin lên giấy carton, việc xử lý khẩn cấp đòi hỏi sự tỉnh táo và chuẩn bị cẩn thận. Trước hết, ngay lập tức cần bật cơ chế dừng máy và ngắt nguồn điện để ngăn chặn nguy cơ lan truyền hay xảy ra thêm tai nạn.</a:t>
            </a:r>
          </a:p>
          <a:p>
            <a:pPr algn="l"/>
            <a:r>
              <a:rPr lang="vi-VN" b="0" i="0" dirty="0">
                <a:effectLst/>
                <a:latin typeface="Open Sans" panose="020B0606030504020204" pitchFamily="34" charset="0"/>
              </a:rPr>
              <a:t>Sau đó, đảm bảo an toàn cho mọi người trong khu vực, đặc biệt là những người có thể bị ảnh hưởng trực tiếp bởi tình huống tai nạn. Bảo vệ bản thân bằng cách đeo trang thiết bị bảo hộ cá nhân và rời khỏi khu vực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4497A1A-4665-B54C-761D-077389D2DED6}"/>
              </a:ext>
            </a:extLst>
          </p:cNvPr>
          <p:cNvPicPr>
            <a:picLocks noChangeAspect="1"/>
          </p:cNvPicPr>
          <p:nvPr/>
        </p:nvPicPr>
        <p:blipFill>
          <a:blip r:embed="rId3"/>
          <a:stretch>
            <a:fillRect/>
          </a:stretch>
        </p:blipFill>
        <p:spPr>
          <a:xfrm>
            <a:off x="6382444" y="1300075"/>
            <a:ext cx="4257849" cy="4257849"/>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giấy hộp carton đã được cắt và in thông tin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kiểm tra chất lượng giấy hộp carton đã được cắt và in thông tin</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Việc kiểm tra chất lượng giấy hộp carton sau khi đã được cắt và in thông tin đóng vai trò quan trọng trong quá trình sản xuất. Quy trình này bao gồm việc đảm bảo rằng các chi tiết in và cắt được thực hiện chính xác và đáp ứng các tiêu chuẩn cụ thể.</a:t>
            </a:r>
          </a:p>
          <a:p>
            <a:pPr algn="l"/>
            <a:r>
              <a:rPr lang="vi-VN" b="0" i="0" dirty="0">
                <a:effectLst/>
                <a:latin typeface="Open Sans" panose="020B0606030504020204" pitchFamily="34" charset="0"/>
              </a:rPr>
              <a:t>Công việc kiểm tra này thường bao gồm việc đo kích thước của hộp, kiểm tra độ sắc nét của hình ảnh và văn bản in, cũng như xác minh tính chất vật liệu giấy và độ bền của hộp sau khi đã được cắt và in.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C355448-D2DC-43D8-A8D7-45462229200C}"/>
              </a:ext>
            </a:extLst>
          </p:cNvPr>
          <p:cNvPicPr>
            <a:picLocks noChangeAspect="1"/>
          </p:cNvPicPr>
          <p:nvPr/>
        </p:nvPicPr>
        <p:blipFill>
          <a:blip r:embed="rId3"/>
          <a:stretch>
            <a:fillRect/>
          </a:stretch>
        </p:blipFill>
        <p:spPr>
          <a:xfrm>
            <a:off x="-962372" y="2477741"/>
            <a:ext cx="6264696" cy="626469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giấy hộp carton đã được cắt và in thông tin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0000" lnSpcReduction="2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kiểm tra chất lượng giấy hộp carton đã được cắt và in thông tin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giấy hộp carton đã được cắt và in thông tin, có thể xảy ra một số dạng tai nạn tiềm ẩn. Điều này thường bao gồm việc cắt không chính xác, dẫn đến việc hộp carton không đáp ứng kích thước hoặc hình dạng yêu cầu.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có thể xảy ra khi các máy móc không được vận hành đúng cách, gây ra việc in bị mờ hoặc bị lệch, làm giảm chất lượng hình ảnh và văn bản trên sản phẩm cuối cùng. Ngoài ra, có thể xuất hiện các lỗi trong quá trình kiểm tra chất lượng, dẫn đến việc sản phẩm không đáp ứng được các tiêu chuẩn cụ thể về độ bền, độ dày của giấy, hoặc độ chính xác của thông tin in.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B9E3D75-AD8E-3BEB-1C59-CAAB6A8EBF42}"/>
              </a:ext>
            </a:extLst>
          </p:cNvPr>
          <p:cNvPicPr>
            <a:picLocks noChangeAspect="1"/>
          </p:cNvPicPr>
          <p:nvPr/>
        </p:nvPicPr>
        <p:blipFill>
          <a:blip r:embed="rId3"/>
          <a:stretch>
            <a:fillRect/>
          </a:stretch>
        </p:blipFill>
        <p:spPr>
          <a:xfrm>
            <a:off x="-962372" y="2477741"/>
            <a:ext cx="6264696" cy="626469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giấy hộp carton đã được cắt và in thông tin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kiểm tra chất lượng giấy hộp carton đã được cắt và in thông tin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kiểm tra chất lượng giấy hộp carton sau khi đã cắt và in thông tin có thể bắt nguồn từ một số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quan trọng nhất là thiếu sót trong quản lý quy trình sản xuất. Khi không có sự giám sát cẩn thận, các máy móc và thiết bị có thể không hoạt động đúng cách, dẫn đến lỗi trong quá trình cắt hoặc in, làm suy giảm chất lượng cuối cùng của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7A5AA46-8B45-C89C-A0CA-8BA954F2CF88}"/>
              </a:ext>
            </a:extLst>
          </p:cNvPr>
          <p:cNvPicPr>
            <a:picLocks noChangeAspect="1"/>
          </p:cNvPicPr>
          <p:nvPr/>
        </p:nvPicPr>
        <p:blipFill>
          <a:blip r:embed="rId3"/>
          <a:stretch>
            <a:fillRect/>
          </a:stretch>
        </p:blipFill>
        <p:spPr>
          <a:xfrm>
            <a:off x="-962372" y="2477741"/>
            <a:ext cx="6264696" cy="6264696"/>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giấy hộp carton đã được cắt và in thông tin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kiểm tra chất lượng giấy hộp carton đã được cắt và in thông tin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ngừa tai nạn khi kiểm tra chất lượng giấy hộp carton đã được cắt và in thông tin, các biện pháp đề phòng cần được áp dụng một cách kỷ luật và toàn diện.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đầu tiên là đảm bảo rằng tất cả nhân viên tham gia vào quá trình kiểm tra được đào tạo đầy đủ về an toàn lao động và cách thức vận hành các thiết bị một cách an toàn. Họ cần biết cách sử dụng máy móc một cách chính xác và đúng quy trình để tránh tai nạn do vận hành không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03B71ED-60ED-F130-97F7-DD5E535318E8}"/>
              </a:ext>
            </a:extLst>
          </p:cNvPr>
          <p:cNvPicPr>
            <a:picLocks noChangeAspect="1"/>
          </p:cNvPicPr>
          <p:nvPr/>
        </p:nvPicPr>
        <p:blipFill>
          <a:blip r:embed="rId3"/>
          <a:stretch>
            <a:fillRect/>
          </a:stretch>
        </p:blipFill>
        <p:spPr>
          <a:xfrm>
            <a:off x="-962372" y="2477741"/>
            <a:ext cx="6264696" cy="6264696"/>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giấy hộp carton đã được cắt và in thông tin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kiểm tra chất lượng giấy hộp carton đã được cắt và in thông tin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kiểm tra chất lượng giấy hộp carton sau khi đã cắt và in thông tin đóng vai trò quan trọng để đảm bảo môi trường làm việc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này bao gồm việc đảm bảo rằng tất cả nhân viên tham gia được đào tạo về các nguy cơ có thể xảy ra và các biện pháp an toàn cần áp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57FC2EE-17C4-F0D9-0CE9-12D1F9386EFE}"/>
              </a:ext>
            </a:extLst>
          </p:cNvPr>
          <p:cNvPicPr>
            <a:picLocks noChangeAspect="1"/>
          </p:cNvPicPr>
          <p:nvPr/>
        </p:nvPicPr>
        <p:blipFill>
          <a:blip r:embed="rId3"/>
          <a:stretch>
            <a:fillRect/>
          </a:stretch>
        </p:blipFill>
        <p:spPr>
          <a:xfrm>
            <a:off x="-962372" y="2477741"/>
            <a:ext cx="6264696" cy="6264696"/>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giấy hộp carton đã được cắt và in thông tin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tra chất lượng giấy hộp carton đã được cắt và in thông tin</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môi trường làm việc, việc xử lý tình huống tai nạn khẩn cấp trong quá trình kiểm tra chất lượng giấy hộp carton sau khi đã cắt và in thông tin là điều quan trọng. Để đối phó với tình huống này, sự chuẩn bị và reagir dứt khoát rất quan trọng.</a:t>
            </a:r>
          </a:p>
          <a:p>
            <a:pPr algn="l"/>
            <a:r>
              <a:rPr lang="vi-VN" b="0" i="0" dirty="0">
                <a:effectLst/>
                <a:latin typeface="Open Sans" panose="020B0606030504020204" pitchFamily="34" charset="0"/>
              </a:rPr>
              <a:t>Khi xảy ra tai nạn, việc đầu tiên và quan trọng nhất là đảm bảo an toàn cho tất cả nhân viên. Việc ngừng ngay công việc và thông báo về tai nạn cho người quản lý và nhân viên an toàn là điều cần làm đầu tiên.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7D4A917-61B0-4976-EF99-534C5E8BB287}"/>
              </a:ext>
            </a:extLst>
          </p:cNvPr>
          <p:cNvPicPr>
            <a:picLocks noChangeAspect="1"/>
          </p:cNvPicPr>
          <p:nvPr/>
        </p:nvPicPr>
        <p:blipFill>
          <a:blip r:embed="rId3"/>
          <a:stretch>
            <a:fillRect/>
          </a:stretch>
        </p:blipFill>
        <p:spPr>
          <a:xfrm>
            <a:off x="-962372" y="2477741"/>
            <a:ext cx="6264696" cy="6264696"/>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155</TotalTime>
  <Words>2445</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THÙNG HỘP CARTON</vt:lpstr>
      <vt:lpstr>Một số vụ tai nạn trong nhà máy sản xuất thùng hộp carton</vt:lpstr>
      <vt:lpstr>Tóm tắt bài học</vt:lpstr>
      <vt:lpstr>Vận hành máy cắt giấy carton</vt:lpstr>
      <vt:lpstr>Vận hành máy cắt giấy carton</vt:lpstr>
      <vt:lpstr>Vận hành máy cắt giấy carton</vt:lpstr>
      <vt:lpstr>Vận hành máy cắt giấy carton</vt:lpstr>
      <vt:lpstr>Vận hành máy cắt giấy carton</vt:lpstr>
      <vt:lpstr>Vận hành máy cắt giấy carton</vt:lpstr>
      <vt:lpstr>Vận hành máy in logo thông tin lên giấy carton</vt:lpstr>
      <vt:lpstr>Vận hành máy in logo thông tin lên giấy carton</vt:lpstr>
      <vt:lpstr>Vận hành máy in logo thông tin lên giấy carton</vt:lpstr>
      <vt:lpstr>Vận hành máy in logo thông tin lên giấy carton</vt:lpstr>
      <vt:lpstr>Vận hành máy in logo thông tin lên giấy carton</vt:lpstr>
      <vt:lpstr>Vận hành máy in logo thông tin lên giấy carton</vt:lpstr>
      <vt:lpstr>Kiểm tra chất lượng giấy hộp carton đã được cắt và in thông tin</vt:lpstr>
      <vt:lpstr>Kiểm tra chất lượng giấy hộp carton đã được cắt và in thông tin</vt:lpstr>
      <vt:lpstr>Kiểm tra chất lượng giấy hộp carton đã được cắt và in thông tin</vt:lpstr>
      <vt:lpstr>Kiểm tra chất lượng giấy hộp carton đã được cắt và in thông tin</vt:lpstr>
      <vt:lpstr>Kiểm tra chất lượng giấy hộp carton đã được cắt và in thông tin</vt:lpstr>
      <vt:lpstr>Kiểm tra chất lượng giấy hộp carton đã được cắt và in thông tin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2024-04-01T06:59:09Z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