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810" y="-111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8029"/>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THẠCH CAO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3" name="Picture 12">
            <a:extLst>
              <a:ext uri="{FF2B5EF4-FFF2-40B4-BE49-F238E27FC236}">
                <a16:creationId xmlns:a16="http://schemas.microsoft.com/office/drawing/2014/main" id="{E472AEB1-3135-6FD2-1CC4-9DD402EE3A3C}"/>
              </a:ext>
            </a:extLst>
          </p:cNvPr>
          <p:cNvPicPr>
            <a:picLocks noChangeAspect="1"/>
          </p:cNvPicPr>
          <p:nvPr/>
        </p:nvPicPr>
        <p:blipFill>
          <a:blip r:embed="rId4"/>
          <a:stretch>
            <a:fillRect/>
          </a:stretch>
        </p:blipFill>
        <p:spPr>
          <a:xfrm>
            <a:off x="4365425" y="3717032"/>
            <a:ext cx="3456384" cy="34563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thạch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cao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thạch</a:t>
            </a:r>
            <a:r>
              <a:rPr lang="en-US" b="0" i="0" dirty="0">
                <a:solidFill>
                  <a:srgbClr val="0D0D0D"/>
                </a:solidFill>
                <a:effectLst/>
                <a:latin typeface="Söhne"/>
              </a:rPr>
              <a:t> </a:t>
            </a:r>
            <a:r>
              <a:rPr lang="en-US" b="0" i="0" dirty="0" err="1">
                <a:solidFill>
                  <a:srgbClr val="0D0D0D"/>
                </a:solidFill>
                <a:effectLst/>
                <a:latin typeface="Söhne"/>
              </a:rPr>
              <a:t>cao</a:t>
            </a:r>
            <a:r>
              <a:rPr lang="en-US" b="0" i="0" dirty="0">
                <a:solidFill>
                  <a:srgbClr val="0D0D0D"/>
                </a:solidFill>
                <a:effectLst/>
                <a:latin typeface="Söhne"/>
              </a:rPr>
              <a:t>, </a:t>
            </a:r>
            <a:r>
              <a:rPr lang="en-US" b="0" i="0" dirty="0" err="1">
                <a:solidFill>
                  <a:srgbClr val="0D0D0D"/>
                </a:solidFill>
                <a:effectLst/>
                <a:latin typeface="Söhne"/>
              </a:rPr>
              <a:t>mặc</a:t>
            </a:r>
            <a:r>
              <a:rPr lang="en-US" b="0" i="0" dirty="0">
                <a:solidFill>
                  <a:srgbClr val="0D0D0D"/>
                </a:solidFill>
                <a:effectLst/>
                <a:latin typeface="Söhne"/>
              </a:rPr>
              <a:t> </a:t>
            </a:r>
            <a:r>
              <a:rPr lang="en-US" b="0" i="0" dirty="0" err="1">
                <a:solidFill>
                  <a:srgbClr val="0D0D0D"/>
                </a:solidFill>
                <a:effectLst/>
                <a:latin typeface="Söhne"/>
              </a:rPr>
              <a:t>dù</a:t>
            </a:r>
            <a:r>
              <a:rPr lang="en-US" b="0" i="0" dirty="0">
                <a:solidFill>
                  <a:srgbClr val="0D0D0D"/>
                </a:solidFill>
                <a:effectLst/>
                <a:latin typeface="Söhne"/>
              </a:rPr>
              <a:t> </a:t>
            </a:r>
            <a:r>
              <a:rPr lang="en-US" b="0" i="0" dirty="0" err="1">
                <a:solidFill>
                  <a:srgbClr val="0D0D0D"/>
                </a:solidFill>
                <a:effectLst/>
                <a:latin typeface="Söhne"/>
              </a:rPr>
              <a:t>đã</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nỗ</a:t>
            </a:r>
            <a:r>
              <a:rPr lang="en-US" b="0" i="0" dirty="0">
                <a:solidFill>
                  <a:srgbClr val="0D0D0D"/>
                </a:solidFill>
                <a:effectLst/>
                <a:latin typeface="Söhne"/>
              </a:rPr>
              <a:t> </a:t>
            </a:r>
            <a:r>
              <a:rPr lang="en-US" b="0" i="0" dirty="0" err="1">
                <a:solidFill>
                  <a:srgbClr val="0D0D0D"/>
                </a:solidFill>
                <a:effectLst/>
                <a:latin typeface="Söhne"/>
              </a:rPr>
              <a:t>lực</a:t>
            </a:r>
            <a:r>
              <a:rPr lang="en-US" b="0" i="0" dirty="0">
                <a:solidFill>
                  <a:srgbClr val="0D0D0D"/>
                </a:solidFill>
                <a:effectLst/>
                <a:latin typeface="Söhne"/>
              </a:rPr>
              <a:t> </a:t>
            </a:r>
            <a:r>
              <a:rPr lang="en-US" b="0" i="0" dirty="0" err="1">
                <a:solidFill>
                  <a:srgbClr val="0D0D0D"/>
                </a:solidFill>
                <a:effectLst/>
                <a:latin typeface="Söhne"/>
              </a:rPr>
              <a:t>để</a:t>
            </a:r>
            <a:r>
              <a:rPr lang="en-US" b="0" i="0" dirty="0">
                <a:solidFill>
                  <a:srgbClr val="0D0D0D"/>
                </a:solidFill>
                <a:effectLst/>
                <a:latin typeface="Söhne"/>
              </a:rPr>
              <a:t> </a:t>
            </a:r>
            <a:r>
              <a:rPr lang="en-US" b="0" i="0" dirty="0" err="1">
                <a:solidFill>
                  <a:srgbClr val="0D0D0D"/>
                </a:solidFill>
                <a:effectLst/>
                <a:latin typeface="Söhne"/>
              </a:rPr>
              <a:t>cải</a:t>
            </a:r>
            <a:r>
              <a:rPr lang="en-US" b="0" i="0" dirty="0">
                <a:solidFill>
                  <a:srgbClr val="0D0D0D"/>
                </a:solidFill>
                <a:effectLst/>
                <a:latin typeface="Söhne"/>
              </a:rPr>
              <a:t> </a:t>
            </a:r>
            <a:r>
              <a:rPr lang="en-US" b="0" i="0" dirty="0" err="1">
                <a:solidFill>
                  <a:srgbClr val="0D0D0D"/>
                </a:solidFill>
                <a:effectLst/>
                <a:latin typeface="Söhne"/>
              </a:rPr>
              <a:t>thiện</a:t>
            </a:r>
            <a:r>
              <a:rPr lang="en-US" b="0" i="0" dirty="0">
                <a:solidFill>
                  <a:srgbClr val="0D0D0D"/>
                </a:solidFill>
                <a:effectLst/>
                <a:latin typeface="Söhne"/>
              </a:rPr>
              <a:t> </a:t>
            </a:r>
            <a:r>
              <a:rPr lang="en-US" b="0" i="0" dirty="0" err="1">
                <a:solidFill>
                  <a:srgbClr val="0D0D0D"/>
                </a:solidFill>
                <a:effectLst/>
                <a:latin typeface="Söhne"/>
              </a:rPr>
              <a:t>điều</a:t>
            </a:r>
            <a:r>
              <a:rPr lang="en-US" b="0" i="0" dirty="0">
                <a:solidFill>
                  <a:srgbClr val="0D0D0D"/>
                </a:solidFill>
                <a:effectLst/>
                <a:latin typeface="Söhne"/>
              </a:rPr>
              <a:t> </a:t>
            </a:r>
            <a:r>
              <a:rPr lang="en-US" b="0" i="0" dirty="0" err="1">
                <a:solidFill>
                  <a:srgbClr val="0D0D0D"/>
                </a:solidFill>
                <a:effectLst/>
                <a:latin typeface="Söhne"/>
              </a:rPr>
              <a:t>kiện</a:t>
            </a:r>
            <a:r>
              <a:rPr lang="en-US" b="0" i="0" dirty="0">
                <a:solidFill>
                  <a:srgbClr val="0D0D0D"/>
                </a:solidFill>
                <a:effectLst/>
                <a:latin typeface="Söhne"/>
              </a:rPr>
              <a:t> </a:t>
            </a:r>
            <a:r>
              <a:rPr lang="en-US" b="0" i="0" dirty="0" err="1">
                <a:solidFill>
                  <a:srgbClr val="0D0D0D"/>
                </a:solidFill>
                <a:effectLst/>
                <a:latin typeface="Söhne"/>
              </a:rPr>
              <a:t>làm</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vẫn</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a:t>
            </a:r>
            <a:r>
              <a:rPr lang="en-US" b="0" i="0" dirty="0" err="1">
                <a:solidFill>
                  <a:srgbClr val="0D0D0D"/>
                </a:solidFill>
                <a:effectLst/>
                <a:latin typeface="Söhne"/>
              </a:rPr>
              <a:t>tiếc</a:t>
            </a:r>
            <a:r>
              <a:rPr lang="en-US" sz="2000" dirty="0">
                <a:ea typeface="+mn-lt"/>
                <a:cs typeface="+mn-lt"/>
              </a:rPr>
              <a:t>:</a:t>
            </a:r>
            <a:endParaRPr lang="en-US" dirty="0"/>
          </a:p>
          <a:p>
            <a:pPr marL="730885" lvl="1" indent="-304165"/>
            <a:r>
              <a:rPr lang="vi-VN" i="0" dirty="0">
                <a:solidFill>
                  <a:srgbClr val="0D0D0D"/>
                </a:solidFill>
                <a:effectLst/>
                <a:latin typeface="Söhne"/>
              </a:rPr>
              <a:t>Nguy cơ về sức khỏe do bụi thạch cao</a:t>
            </a:r>
            <a:endParaRPr lang="en-US" i="0" dirty="0">
              <a:solidFill>
                <a:srgbClr val="0D0D0D"/>
              </a:solidFill>
              <a:effectLst/>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en-US" dirty="0">
              <a:solidFill>
                <a:srgbClr val="0D0D0D"/>
              </a:solidFill>
              <a:latin typeface="Söhne"/>
            </a:endParaRPr>
          </a:p>
          <a:p>
            <a:pPr marL="730885" lvl="1" indent="-304165"/>
            <a:r>
              <a:rPr lang="vi-VN" dirty="0">
                <a:solidFill>
                  <a:srgbClr val="0D0D0D"/>
                </a:solidFill>
                <a:latin typeface="Söhne"/>
              </a:rPr>
              <a:t>Nguy cơ về vật liệu rơi và ngã</a:t>
            </a:r>
            <a:endParaRPr lang="en-US" dirty="0">
              <a:solidFill>
                <a:srgbClr val="0D0D0D"/>
              </a:solidFill>
              <a:latin typeface="Söhne"/>
            </a:endParaRPr>
          </a:p>
          <a:p>
            <a:pPr marL="730885" lvl="1" indent="-304165"/>
            <a:r>
              <a:rPr lang="vi-VN" dirty="0">
                <a:solidFill>
                  <a:srgbClr val="0D0D0D"/>
                </a:solidFill>
                <a:latin typeface="Söhne"/>
              </a:rPr>
              <a:t>Nguy cơ về hóa chất và chất độc hại</a:t>
            </a:r>
            <a:endParaRPr lang="en-US" dirty="0">
              <a:solidFill>
                <a:srgbClr val="0D0D0D"/>
              </a:solidFill>
              <a:latin typeface="Söhne"/>
            </a:endParaRPr>
          </a:p>
          <a:p>
            <a:pPr marL="730885" lvl="1" indent="-304165"/>
            <a:r>
              <a:rPr lang="vi-VN" dirty="0">
                <a:solidFill>
                  <a:srgbClr val="0D0D0D"/>
                </a:solidFill>
                <a:latin typeface="Söhne"/>
              </a:rPr>
              <a:t>Tai nạn vận chuyển và lưu kho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nghiền thạch cao thành bột nhỏ và sau đó được xử lý để loại bỏ các tạp chất không mong muốn như đất sét và các khoáng chất khác</a:t>
            </a:r>
            <a:endParaRPr lang="en-US" dirty="0"/>
          </a:p>
          <a:p>
            <a:pPr marL="304165" indent="-304165">
              <a:buClr>
                <a:schemeClr val="tx1"/>
              </a:buClr>
            </a:pPr>
            <a:r>
              <a:rPr lang="en-US" dirty="0"/>
              <a:t>2. </a:t>
            </a:r>
            <a:r>
              <a:rPr lang="vi-VN" dirty="0"/>
              <a:t>An toàn vệ sinh lao động đối với nhân viên pha trộn bột thạch cao với nước để tạo thành hỗn hợp và sau đó được nấu nung trong lò nung ở nhiệt độ cao</a:t>
            </a:r>
            <a:endParaRPr lang="en-US" dirty="0"/>
          </a:p>
          <a:p>
            <a:pPr marL="304165" indent="-304165">
              <a:buClr>
                <a:schemeClr val="tx1"/>
              </a:buClr>
            </a:pPr>
            <a:r>
              <a:rPr lang="en-US" dirty="0"/>
              <a:t>3. </a:t>
            </a:r>
            <a:r>
              <a:rPr lang="vi-VN" dirty="0"/>
              <a:t>An toàn vệ sinh lao động đối với nhân viên đúc hỗn hợp thạch cao vào các khuôn để tạo ra các sản phẩm có hình dạng và kích thước khác nhau, như tấm thạch cao hoặc các sản phẩm trang trí</a:t>
            </a:r>
            <a:endParaRPr lang="en-US" dirty="0"/>
          </a:p>
          <a:p>
            <a:pPr marL="304165" indent="-304165">
              <a:buClr>
                <a:schemeClr val="tx1"/>
              </a:buClr>
            </a:pPr>
            <a:r>
              <a:rPr lang="en-US" dirty="0"/>
              <a:t>4. </a:t>
            </a:r>
            <a:r>
              <a:rPr lang="vi-VN" dirty="0"/>
              <a:t>An toàn vệ sinh lao động đối với nhân viên sơn và hoàn thiện sản phẩm thạch cao để tạo ra bề mặt mịn và bóng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332656"/>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nghiền</a:t>
            </a:r>
            <a:r>
              <a:rPr lang="en-US" b="0" i="0" dirty="0">
                <a:effectLst/>
                <a:latin typeface="Open Sans" panose="020B0606030504020204" pitchFamily="34" charset="0"/>
              </a:rPr>
              <a:t> </a:t>
            </a:r>
            <a:r>
              <a:rPr lang="en-US" b="0" i="0" dirty="0" err="1">
                <a:effectLst/>
                <a:latin typeface="Open Sans" panose="020B0606030504020204" pitchFamily="34" charset="0"/>
              </a:rPr>
              <a:t>thạch</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(gypsum)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đổi</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nhỏ</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thạch</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nghiền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3A40E11-98B4-A98C-E8F8-06AA079BCBA2}"/>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r>
              <a:rPr lang="vi-VN" b="0" i="0" dirty="0">
                <a:effectLst/>
                <a:latin typeface="Open Sans" panose="020B0606030504020204" pitchFamily="34" charset="0"/>
              </a:rPr>
              <a:t>Trong quá trình vận hành máy nghiền thạch cao và xử lý bột để loại bỏ tạp chất, có một số dạng tai nạn lao động phổ biến mà nhân viên cần phải đề phòng.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nhất là tai nạn liên quan đến máy móc, bao gồm va đập, kẹt và cắt. Điều này có thể xảy ra khi vận hành hoặc bảo dưỡng máy nghiền mà không tuân thủ các quy trình an toàn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A45E0D-7BD8-55D6-2D94-3C12906DEEEA}"/>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332656"/>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vận hành máy nghiền thạch cao và xử lý bột. Một trong những nguyên nhân phổ biến là thiếu đào tạo và hiểu biết về cách vận hành máy móc một cách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đúng cách về cách sử dụng các thiết bị bảo vệ cá nhân hoặc không tuân thủ các quy trình an toàn khi làm việc có thể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BC093B2-D24F-F2EE-53CC-EB2352075C4D}"/>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r>
              <a:rPr lang="vi-VN" b="0" i="0" dirty="0">
                <a:effectLst/>
                <a:latin typeface="Open Sans" panose="020B0606030504020204" pitchFamily="34" charset="0"/>
              </a:rPr>
              <a:t>Cài đặt và duy trì các biện pháp bảo vệ cá nhân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cần được trang bị đầy đủ và đúng cách với khẩu trang, kính bảo hộ, và áo bảo hộ để bảo vệ khỏi các tác động có hại của bụi thạch cao và các hóa chất trong quá trình xử lý.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D61561-3F0D-78D3-08A0-B013092D8908}"/>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nghiền thạch cao và xử lý bột là rất quan trọng để đảm bảo sự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đào tạo về quy trình an toàn lao động và các biện pháp phòng ngừa tai nạn. Điều này bao gồm việc giáo dục về việc sử dụng đúng các thiết bị bảo hộ cá nhân, như mặt nạ phòng độc, kính bảo hộ, và áo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419876B-A1E3-9E17-1ACF-534D49F01AA6}"/>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thạch cao thành bột nhỏ và sau đó được xử lý để loại bỏ các tạp chất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nghiền thạch cao thành bột nhỏ và sau đó được xử lý để loại bỏ các tạp chất không mong muốn như đất sét và các khoáng chất khác</a:t>
            </a:r>
            <a:endParaRPr lang="en-US" sz="2400" b="1" i="0" dirty="0">
              <a:effectLst/>
              <a:latin typeface="Söhne"/>
            </a:endParaRPr>
          </a:p>
          <a:p>
            <a:r>
              <a:rPr lang="vi-VN" b="0" i="0" dirty="0">
                <a:effectLst/>
                <a:latin typeface="Open Sans" panose="020B0606030504020204" pitchFamily="34" charset="0"/>
              </a:rPr>
              <a:t>Đầu tiên và quan trọng nhất, ngay lập tức gọi điện thoại cho đội cứu hộ hoặc dịch vụ cấp cứu và cung cấp thông tin chi tiết về tình hình.</a:t>
            </a:r>
          </a:p>
          <a:p>
            <a:r>
              <a:rPr lang="vi-VN" b="0" i="0" dirty="0">
                <a:effectLst/>
                <a:latin typeface="Open Sans" panose="020B0606030504020204" pitchFamily="34" charset="0"/>
              </a:rPr>
              <a:t>Trong khi chờ đợi sự giúp đỡ đến, nhân viên cần tiến hành các biện pháp cứu thương cơ bản nếu có thể. Điều này có thể bao gồm việc cung cấp sơ cứu cơ bản như kiểm tra hô hấp, kiểm tra vết thương và ngừng chảy máu nếu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8C1C5D-D3D7-0DD3-9200-F52D04D25B55}"/>
              </a:ext>
            </a:extLst>
          </p:cNvPr>
          <p:cNvPicPr>
            <a:picLocks noChangeAspect="1"/>
          </p:cNvPicPr>
          <p:nvPr/>
        </p:nvPicPr>
        <p:blipFill>
          <a:blip r:embed="rId3"/>
          <a:stretch>
            <a:fillRect/>
          </a:stretch>
        </p:blipFill>
        <p:spPr>
          <a:xfrm>
            <a:off x="-1178396" y="2996952"/>
            <a:ext cx="5904656" cy="590465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pha trộn bột thạch cao với nước để tạo thành hỗn hợp và sau đó được nấu nung trong lò nung ở nhiệt độ cao</a:t>
            </a:r>
            <a:r>
              <a:rPr lang="en-US" sz="2000" dirty="0"/>
              <a:t>:</a:t>
            </a:r>
          </a:p>
          <a:p>
            <a:pPr algn="l"/>
            <a:r>
              <a:rPr lang="vi-VN" b="0" i="0" dirty="0">
                <a:effectLst/>
                <a:latin typeface="Open Sans" panose="020B0606030504020204" pitchFamily="34" charset="0"/>
              </a:rPr>
              <a:t>Quy trình bắt đầu bằng việc đo lường bột thạch cao và nước theo tỷ lệ chính xác để đảm bảo hỗn hợp cuối cùng đạt được độ nhớt và đặc tính kỹ thuật mong muốn.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khi bột và nước được kết hợp, quá trình pha trộn bắt đầu, yêu cầu sự kỹ lưỡng để đảm bảo không có cặn bột và đảm bảo hỗn hợp đồng nhất.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9E89257-E0CC-E74D-C795-78BE9CFFE5EA}"/>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pha trộn bột thạch cao với nước để tạo thành hỗn hợp và sau đó được nấu nung trong lò nung ở nhiệt độ cao</a:t>
            </a:r>
            <a:r>
              <a:rPr lang="en-US" sz="2000" dirty="0"/>
              <a:t>:</a:t>
            </a:r>
          </a:p>
          <a:p>
            <a:pPr algn="l"/>
            <a:r>
              <a:rPr lang="vi-VN" b="0" i="0" dirty="0">
                <a:effectLst/>
                <a:latin typeface="Open Sans" panose="020B0606030504020204" pitchFamily="34" charset="0"/>
              </a:rPr>
              <a:t>Trong quá trình pha trộn bột thạch cao (gypsum) với nước và sau đó nấu nung trong lò nung ở nhiệt độ cao, có một số nguy cơ về tai nạn lao động cần được quan tâm.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là nguy cơ cháy nổ do sự tương tác giữa bột thạch cao và nước, tạo ra khí hydrogen sulfide có thể gây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CDFAD65-1FA9-7BB3-0950-52809BFDB939}"/>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pha trộn bột thạch cao với nước để tạo thành hỗn hợp và sau đó được nấu nung trong lò nung ở nhiệt độ cao</a:t>
            </a:r>
            <a:endParaRPr lang="en-US" b="1" i="0" dirty="0">
              <a:effectLst/>
              <a:latin typeface="Open Sans" panose="020B0606030504020204" pitchFamily="34" charset="0"/>
            </a:endParaRPr>
          </a:p>
          <a:p>
            <a:r>
              <a:rPr lang="vi-VN" i="0" dirty="0">
                <a:effectLst/>
                <a:latin typeface="Open Sans" panose="020B0606030504020204" pitchFamily="34" charset="0"/>
              </a:rPr>
              <a:t>Có một số nguyên nhân chính gây ra tai nạn lao động trong quá trình pha trộn bột thạch cao (gypsum) với nước và sau đó nấu nung trong lò nung ở nhiệt độ cao.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tương tác giữa bột thạch cao và nước, tạo ra khí hydrogen sulfide (H2S).</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F6B296C-AF09-DA85-EB0F-5D3DDD7C9366}"/>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pha trộn bột thạch cao với nước để tạo thành hỗn hợp và sau đó được nấu nung trong lò nung ở nhiệt độ cao</a:t>
            </a:r>
            <a:r>
              <a:rPr lang="en-US" sz="2000" dirty="0"/>
              <a:t>:</a:t>
            </a:r>
          </a:p>
          <a:p>
            <a:pPr algn="l">
              <a:buFont typeface="Arial" panose="020B0604020202020204" pitchFamily="34" charset="0"/>
              <a:buChar char="•"/>
            </a:pPr>
            <a:r>
              <a:rPr lang="vi-VN" i="0" dirty="0">
                <a:effectLst/>
                <a:latin typeface="Open Sans" panose="020B0606030504020204" pitchFamily="34" charset="0"/>
              </a:rPr>
              <a:t>Đối với quan trắc môi trường lao động, việc sử dụng thiết bị đo đạc và ghi nhận các thông số như nồng độ khí H2S và nhiệt độ trong không gian làm việc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Điều này giúp nhận biết và ngăn chặn các nguy cơ nguy hiểm như cháy nổ và ngạt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6D0A19D-8771-7901-B857-E442FF90C4BC}"/>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pha trộn bột thạch cao với nước để tạo thành hỗn hợp và sau đó được nấu nung trong lò nung ở nhiệt độ cao</a:t>
            </a:r>
            <a:r>
              <a:rPr lang="en-US" sz="2000" dirty="0"/>
              <a:t>:</a:t>
            </a:r>
          </a:p>
          <a:p>
            <a:pPr algn="l"/>
            <a:r>
              <a:rPr lang="vi-VN" b="0" i="0" dirty="0">
                <a:effectLst/>
                <a:latin typeface="Open Sans" panose="020B0606030504020204" pitchFamily="34" charset="0"/>
              </a:rPr>
              <a:t>Quy định an toàn lao động khi pha trộn bột thạch cao (gypsum) với nước và sau đó được nấu nung trong lò nung ở nhiệt độ cao là một phần quan trọng trong việc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việc đảm bảo rằng tất cả nhân viên được đào tạo đầy đủ về các nguy cơ tiềm ẩn và biện pháp an toàn khi làm việc với bột thạch cao và nhiệt độ cao là điều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7D36C10-B9FE-625F-5FC3-7BE010C22B02}"/>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Pha trộn bột thạch cao với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pha trộn bột thạch cao với nước để tạo thành hỗn hợp và sau đó được nấu nung trong lò nung ở nhiệt độ cao</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trong quá trình pha trộn bột thạch cao (gypsum) và nấu nung trong lò nung ở nhiệt độ cao đòi hỏi sự nhanh nhẹn và kiến thức về các biện pháp cứu hộ.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gửi ngay thông điệp cấp cứu và yêu cầu sự hỗ trợ tới đội cứu hỏa và cứu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EED4D0-FE4B-89CD-F9D2-83F6ACDFAB50}"/>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Đúc hỗn hợp thạch cao vào các khuôn là một quy trình công việc cần sự tỉ mỉ và kỹ thuật. Đầu tiên, các khuôn được chuẩn bị cẩn thận để đảm bảo bề mặt mịn và không có vết nứt.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thạch cao được pha trộn với nước để tạo thành hỗn hợp đồng nhất và dễ dàng để đổ vào khuôn.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3B690FD-7503-C3AD-3ADE-A99C590AF033}"/>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Quá trình đúc hỗn hợp thạch cao vào các khuôn có thể tiềm ẩn một số nguy cơ tai nạn lao động. Một trong những nguy hiểm phổ biến nhất là rủi ro liên quan đến vật liệu thạch cao đang được xử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Thạch cao trong trạng thái lỏng có thể gây chảy tràn và gây nguy hiểm cho người lao động nếu không được xử lý cẩn thận. Sự tiếp xúc với thạch cao cũng có thể gây kích ứng da hoặc vấn đề hô hấp.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C9056D3-E495-F86A-1F4C-BC8D8FC23802}"/>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Có một số nguyên nhân chính gây ra tai nạn lao động trong quá trình đúc hỗn hợp thạch cao vào các khuôn. Một trong những nguyên nhân quan trọng nhất là thiếu hiểu biết và kỹ năng về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có thể không nhận ra các nguy cơ tiềm ẩn hoặc không tuân thủ đúng các quy trình an toàn khi làm việc với thạch cao và các thiết bị đúc.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338E66-9B36-AB63-AF3B-A3F4065A7C10}"/>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Để phòng tránh tai nạn lao động khi đúc hỗn hợp thạch cao vào các khuôn, các biện pháp an toàn cần được thực hiện một cách cẩn thận và có hệ thống.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được đào tạo về các quy trình an toàn và sử dụng thiết bị bảo hộ là rất quan trọng. Điều này bao gồm việc đeo mặt nạ phòng độc và găng tay bảo hộ để bảo vệ da và hô hấp khi tiếp xúc với thạch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C9083C-89B1-EC0A-9A80-5FB6F97FC346}"/>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Quy định an toàn lao động khi đúc hỗn hợp thạch cao vào các khuôn là cực kỳ quan trọng để đảm bảo sự bảo vệ cho người lao động và tránh nguy cơ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cần được đào tạo về các quy trình an toàn và sử dụng thiết bị bảo hộ cá nhân. Điều này bao gồm việc đeo mặt nạ phòng độc để bảo vệ hô hấp khi tiếp xúc với bụi thạch cao và sử dụng găng tay bảo hộ để bảo vệ da.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CD92BC-656B-F553-46F8-089ECB41C495}"/>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Đúc</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thạch</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khuôn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đúc hỗn hợp thạch cao vào các khuôn để tạo ra các sản phẩm có hình dạng và kích thước khác nhau, như tấm thạch cao hoặc các sản phẩm trang trí</a:t>
            </a:r>
          </a:p>
          <a:p>
            <a:pPr algn="l">
              <a:lnSpc>
                <a:spcPct val="120000"/>
              </a:lnSpc>
            </a:pPr>
            <a:r>
              <a:rPr lang="vi-VN" b="0" i="0" dirty="0">
                <a:effectLst/>
                <a:latin typeface="Open Sans" panose="020B0606030504020204" pitchFamily="34" charset="0"/>
              </a:rPr>
              <a:t>Xử lý tình huống tai nạn lao động khẩn cấp trong quá trình đúc hỗn hợp thạch cao là một phần quan trọng của việc duy trì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ứng phó nhanh chóng và hiệu quả có thể là chìa khóa để giảm thiểu tổn thất và bảo vệ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12435B-A95D-AECB-E12B-7724A3F35315}"/>
              </a:ext>
            </a:extLst>
          </p:cNvPr>
          <p:cNvPicPr>
            <a:picLocks noChangeAspect="1"/>
          </p:cNvPicPr>
          <p:nvPr/>
        </p:nvPicPr>
        <p:blipFill>
          <a:blip r:embed="rId3"/>
          <a:stretch>
            <a:fillRect/>
          </a:stretch>
        </p:blipFill>
        <p:spPr>
          <a:xfrm>
            <a:off x="-1034380" y="386104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sơn và hoàn thiện sản phẩm thạch cao để tạo ra bề mặt mịn và bóng</a:t>
            </a:r>
            <a:r>
              <a:rPr lang="en-US" sz="2400" dirty="0"/>
              <a:t>:</a:t>
            </a:r>
          </a:p>
          <a:p>
            <a:pPr algn="l"/>
            <a:r>
              <a:rPr lang="vi-VN" b="0" i="0" dirty="0">
                <a:solidFill>
                  <a:srgbClr val="4C4F5A"/>
                </a:solidFill>
                <a:effectLst/>
                <a:highlight>
                  <a:srgbClr val="FFFFFF"/>
                </a:highlight>
                <a:latin typeface="Open Sans" panose="020B0606030504020204" pitchFamily="34" charset="0"/>
              </a:rPr>
              <a:t>Đặc điểm quan trọng trong công việc sơn và hoàn thiện sản phẩm thạch cao là tạo ra bề mặt mịn và bóng, mang lại sự hoàn hảo và thẩm mỹ cho công trình. Quá trình này đòi hỏi sự cẩn thận và kỹ năng chuyên môn để đạt được kết quả tốt nhất.</a:t>
            </a:r>
          </a:p>
          <a:p>
            <a:pPr algn="l"/>
            <a:r>
              <a:rPr lang="vi-VN" b="0" i="0" dirty="0">
                <a:solidFill>
                  <a:srgbClr val="4C4F5A"/>
                </a:solidFill>
                <a:effectLst/>
                <a:highlight>
                  <a:srgbClr val="FFFFFF"/>
                </a:highlight>
                <a:latin typeface="Open Sans" panose="020B0606030504020204" pitchFamily="34" charset="0"/>
              </a:rPr>
              <a:t>Trước khi bắt đầu công việc sơn, việc chuẩn bị bề mặt rất quan trọng. Cần loại bỏ mọi vết bẩn, bụi bẩn và vết nứt trên bề mặt thạch cao để đảm bảo lớp sơn được thực hiện trên một bề mặt sạch sẽ và đồng nhất. Sau đó, áp dụng lớp lót để tăng độ bám dính và đồng đều cho lớp sơn phủ.</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highlight>
                  <a:srgbClr val="FFFFFF"/>
                </a:highlight>
                <a:latin typeface="Open Sans" panose="020B0606030504020204" pitchFamily="34" charset="0"/>
              </a:rPr>
              <a:t>Các dạng tai nạn lao động trong quá trình sơn và hoàn thiện sản phẩm thạch cao để tạo ra bề mặt mịn và bóng</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sơn và hoàn thiện sản phẩm thạch cao để tạo ra bề mặt mịn và bóng, có một số loại tai nạn lao động có thể xảy ra, đặc biệt khi không tuân thủ các quy tắc an toàn lao động.</a:t>
            </a:r>
          </a:p>
          <a:p>
            <a:pPr algn="l"/>
            <a:r>
              <a:rPr lang="vi-VN" b="0" i="0" dirty="0">
                <a:solidFill>
                  <a:srgbClr val="4C4F5A"/>
                </a:solidFill>
                <a:effectLst/>
                <a:highlight>
                  <a:srgbClr val="FFFFFF"/>
                </a:highlight>
                <a:latin typeface="Open Sans" panose="020B0606030504020204" pitchFamily="34" charset="0"/>
              </a:rPr>
              <a:t>Một trong những nguy hiểm phổ biến nhất là tai nạn về hít phải hơi sơn. Việc sử dụng sơn có thể gây ra các hậu quả nghiêm trọng cho sức khỏe nếu không có hệ thống thông gió hoặc không đeo khẩu trang phù hợp. Hít phải hơi sơn có thể gây ra các vấn đề về hô hấp, dẫn đến các vấn đề sức khỏe lâu dài.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highlight>
                  <a:srgbClr val="FFFFFF"/>
                </a:highlight>
                <a:latin typeface="Open Sans" panose="020B0606030504020204" pitchFamily="34" charset="0"/>
              </a:rPr>
              <a:t>Nguyên nhân gây ra tai nạn lao động khi sơn và hoàn thiện sản phẩm thạch cao để tạo ra bề mặt mịn và bóng</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lao động trong quá trình sơn và hoàn thiện sản phẩm thạch cao để tạo ra bề mặt mịn và bóng. Một trong những nguyên nhân quan trọng nhất là thiếu hiểu biết và tuân thủ các quy tắc an toàn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người lao động không được đào tạo đầy đủ về cách sử dụng đúng các thiết bị bảo hộ cá nhân hoặc không hiểu rõ về các nguy cơ tiềm ẩn, nguy cơ tai nạn sẽ tăng lên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sơn và hoàn thiện sản phẩm thạch cao để tạo ra bề mặt mịn và bóng</a:t>
            </a:r>
            <a:r>
              <a:rPr lang="en-US" sz="2400" dirty="0"/>
              <a:t>:</a:t>
            </a:r>
          </a:p>
          <a:p>
            <a:pPr algn="l"/>
            <a:r>
              <a:rPr lang="vi-VN" b="0" i="0" dirty="0">
                <a:solidFill>
                  <a:srgbClr val="4C4F5A"/>
                </a:solidFill>
                <a:effectLst/>
                <a:latin typeface="Open Sans" panose="020B0606030504020204" pitchFamily="34" charset="0"/>
              </a:rPr>
              <a:t>Để phòng tránh tai nạn lao động khi sơn và hoàn thiện sản phẩm thạch cao để tạo ra bề mặt mịn và bóng, việc thực hiện các biện pháp an toàn là rất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cần thiết lập một môi trường làm việc an toàn bằng cách đảm bảo sự thông gió đủ và sử dụng hệ thống hút khói hiệu quả để loại bỏ hơi sơn và các chất độc hại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sơn và hoàn thiện sản phẩm thạch cao để tạo ra bề mặt mịn và bóng</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sơn và hoàn thiện sản phẩm thạch cao là cực kỳ quan trọng để đảm bảo môi trường làm việc an toàn và giảm thiểu nguy cơ tai nạn.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Các quy định này thường bao gồm một loạt các biện pháp nhằm bảo vệ sức khỏe và an toàn của người lao động.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và hoàn thiện sản phẩm thạch cao</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sơn và hoàn thiện sản phẩm thạch cao để tạo ra bề mặt mịn và bóng</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trong quá trình sơn và hoàn thiện sản phẩm thạch cao là một phần quan trọng của việc đảm bảo an toàn lao động.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Khi xảy ra tai nạn, việc đáp ứng một cách nhanh chóng và chính xác có thể là yếu tố quyết định giữa cuộc sống và cái chết.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203</TotalTime>
  <Words>3514</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THẠCH CAO</vt:lpstr>
      <vt:lpstr>Một số vụ tai nạn trong  nhà máy sản xuất thạch cao</vt:lpstr>
      <vt:lpstr>Tóm tắt bài học</vt:lpstr>
      <vt:lpstr>Vận hành máy nghiền thạch cao thành bột nhỏ và sau đó được xử lý để loại bỏ các tạp chất</vt:lpstr>
      <vt:lpstr>Vận hành máy nghiền thạch cao thành bột nhỏ và sau đó được xử lý để loại bỏ các tạp chất</vt:lpstr>
      <vt:lpstr>Vận hành máy nghiền thạch cao thành bột nhỏ và sau đó được xử lý để loại bỏ các tạp chất</vt:lpstr>
      <vt:lpstr>Vận hành máy nghiền thạch cao thành bột nhỏ và sau đó được xử lý để loại bỏ các tạp chất</vt:lpstr>
      <vt:lpstr>Vận hành máy nghiền thạch cao thành bột nhỏ và sau đó được xử lý để loại bỏ các tạp chất</vt:lpstr>
      <vt:lpstr>Vận hành máy nghiền thạch cao thành bột nhỏ và sau đó được xử lý để loại bỏ các tạp chất</vt:lpstr>
      <vt:lpstr>Pha trộn bột thạch cao với nước</vt:lpstr>
      <vt:lpstr>Pha trộn bột thạch cao với nước</vt:lpstr>
      <vt:lpstr>Pha trộn bột thạch cao với nước</vt:lpstr>
      <vt:lpstr>Pha trộn bột thạch cao với nước</vt:lpstr>
      <vt:lpstr>Pha trộn bột thạch cao với nước</vt:lpstr>
      <vt:lpstr>Pha trộn bột thạch cao với nước</vt:lpstr>
      <vt:lpstr>Đúc hỗn hợp thạch cao vào các khuôn</vt:lpstr>
      <vt:lpstr>Đúc hỗn hợp thạch cao vào các khuôn</vt:lpstr>
      <vt:lpstr>Đúc hỗn hợp thạch cao vào các khuôn</vt:lpstr>
      <vt:lpstr>Đúc hỗn hợp thạch cao vào các khuôn</vt:lpstr>
      <vt:lpstr>Đúc hỗn hợp thạch cao vào các khuôn</vt:lpstr>
      <vt:lpstr>Đúc hỗn hợp thạch cao vào các khuôn</vt:lpstr>
      <vt:lpstr>Sơn và hoàn thiện sản phẩm thạch cao</vt:lpstr>
      <vt:lpstr>Sơn và hoàn thiện sản phẩm thạch cao</vt:lpstr>
      <vt:lpstr>Sơn và hoàn thiện sản phẩm thạch cao</vt:lpstr>
      <vt:lpstr>Sơn và hoàn thiện sản phẩm thạch cao</vt:lpstr>
      <vt:lpstr>Sơn và hoàn thiện sản phẩm thạch cao</vt:lpstr>
      <vt:lpstr>Sơn và hoàn thiện sản phẩm thạch cao</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2024-04-09T04:43:13Z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