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27"/>
  </p:notesMasterIdLst>
  <p:handoutMasterIdLst>
    <p:handoutMasterId r:id="rId28"/>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285" r:id="rId26"/>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468" y="11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4/10/2024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4/10/2024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4/10/2024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785665" y="2187963"/>
            <a:ext cx="4615905"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THIẾT BỊ ĐIỆN</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DF872189-8FC1-B572-7533-9A3C2660085B}"/>
              </a:ext>
            </a:extLst>
          </p:cNvPr>
          <p:cNvPicPr>
            <a:picLocks noChangeAspect="1"/>
          </p:cNvPicPr>
          <p:nvPr/>
        </p:nvPicPr>
        <p:blipFill>
          <a:blip r:embed="rId4"/>
          <a:stretch>
            <a:fillRect/>
          </a:stretch>
        </p:blipFill>
        <p:spPr>
          <a:xfrm>
            <a:off x="4833701" y="4293096"/>
            <a:ext cx="2236936" cy="2236936"/>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thiết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bị</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điện</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en-US" b="0" i="0" dirty="0">
                <a:solidFill>
                  <a:srgbClr val="0D0D0D"/>
                </a:solidFill>
                <a:effectLst/>
                <a:latin typeface="Söhne"/>
              </a:rPr>
              <a:t>Trong </a:t>
            </a:r>
            <a:r>
              <a:rPr lang="en-US" b="0" i="0" dirty="0" err="1">
                <a:solidFill>
                  <a:srgbClr val="0D0D0D"/>
                </a:solidFill>
                <a:effectLst/>
                <a:latin typeface="Söhne"/>
              </a:rPr>
              <a:t>ngành</a:t>
            </a:r>
            <a:r>
              <a:rPr lang="en-US" b="0" i="0" dirty="0">
                <a:solidFill>
                  <a:srgbClr val="0D0D0D"/>
                </a:solidFill>
                <a:effectLst/>
                <a:latin typeface="Söhne"/>
              </a:rPr>
              <a:t> </a:t>
            </a:r>
            <a:r>
              <a:rPr lang="en-US" b="0" i="0" dirty="0" err="1">
                <a:solidFill>
                  <a:srgbClr val="0D0D0D"/>
                </a:solidFill>
                <a:effectLst/>
                <a:latin typeface="Söhne"/>
              </a:rPr>
              <a:t>công</a:t>
            </a:r>
            <a:r>
              <a:rPr lang="en-US" b="0" i="0" dirty="0">
                <a:solidFill>
                  <a:srgbClr val="0D0D0D"/>
                </a:solidFill>
                <a:effectLst/>
                <a:latin typeface="Söhne"/>
              </a:rPr>
              <a:t> </a:t>
            </a:r>
            <a:r>
              <a:rPr lang="en-US" b="0" i="0" dirty="0" err="1">
                <a:solidFill>
                  <a:srgbClr val="0D0D0D"/>
                </a:solidFill>
                <a:effectLst/>
                <a:latin typeface="Söhne"/>
              </a:rPr>
              <a:t>nghiệp</a:t>
            </a:r>
            <a:r>
              <a:rPr lang="en-US" b="0" i="0" dirty="0">
                <a:solidFill>
                  <a:srgbClr val="0D0D0D"/>
                </a:solidFill>
                <a:effectLst/>
                <a:latin typeface="Söhne"/>
              </a:rPr>
              <a:t> </a:t>
            </a:r>
            <a:r>
              <a:rPr lang="en-US" b="0" i="0" dirty="0" err="1">
                <a:solidFill>
                  <a:srgbClr val="0D0D0D"/>
                </a:solidFill>
                <a:effectLst/>
                <a:latin typeface="Söhne"/>
              </a:rPr>
              <a:t>sản</a:t>
            </a:r>
            <a:r>
              <a:rPr lang="en-US" b="0" i="0" dirty="0">
                <a:solidFill>
                  <a:srgbClr val="0D0D0D"/>
                </a:solidFill>
                <a:effectLst/>
                <a:latin typeface="Söhne"/>
              </a:rPr>
              <a:t> </a:t>
            </a:r>
            <a:r>
              <a:rPr lang="en-US" b="0" i="0" dirty="0" err="1">
                <a:solidFill>
                  <a:srgbClr val="0D0D0D"/>
                </a:solidFill>
                <a:effectLst/>
                <a:latin typeface="Söhne"/>
              </a:rPr>
              <a:t>xuất</a:t>
            </a:r>
            <a:r>
              <a:rPr lang="en-US" b="0" i="0" dirty="0">
                <a:solidFill>
                  <a:srgbClr val="0D0D0D"/>
                </a:solidFill>
                <a:effectLst/>
                <a:latin typeface="Söhne"/>
              </a:rPr>
              <a:t> </a:t>
            </a:r>
            <a:r>
              <a:rPr lang="en-US" b="0" i="0" dirty="0" err="1">
                <a:solidFill>
                  <a:srgbClr val="0D0D0D"/>
                </a:solidFill>
                <a:effectLst/>
                <a:latin typeface="Söhne"/>
              </a:rPr>
              <a:t>thiết</a:t>
            </a:r>
            <a:r>
              <a:rPr lang="en-US" b="0" i="0" dirty="0">
                <a:solidFill>
                  <a:srgbClr val="0D0D0D"/>
                </a:solidFill>
                <a:effectLst/>
                <a:latin typeface="Söhne"/>
              </a:rPr>
              <a:t> </a:t>
            </a:r>
            <a:r>
              <a:rPr lang="en-US" b="0" i="0" dirty="0" err="1">
                <a:solidFill>
                  <a:srgbClr val="0D0D0D"/>
                </a:solidFill>
                <a:effectLst/>
                <a:latin typeface="Söhne"/>
              </a:rPr>
              <a:t>bị</a:t>
            </a:r>
            <a:r>
              <a:rPr lang="en-US" b="0" i="0" dirty="0">
                <a:solidFill>
                  <a:srgbClr val="0D0D0D"/>
                </a:solidFill>
                <a:effectLst/>
                <a:latin typeface="Söhne"/>
              </a:rPr>
              <a:t> </a:t>
            </a:r>
            <a:r>
              <a:rPr lang="en-US" b="0" i="0" dirty="0" err="1">
                <a:solidFill>
                  <a:srgbClr val="0D0D0D"/>
                </a:solidFill>
                <a:effectLst/>
                <a:latin typeface="Söhne"/>
              </a:rPr>
              <a:t>điện</a:t>
            </a:r>
            <a:r>
              <a:rPr lang="en-US" b="0" i="0" dirty="0">
                <a:solidFill>
                  <a:srgbClr val="0D0D0D"/>
                </a:solidFill>
                <a:effectLst/>
                <a:latin typeface="Söhne"/>
              </a:rPr>
              <a:t>, tai </a:t>
            </a:r>
            <a:r>
              <a:rPr lang="en-US" b="0" i="0" dirty="0" err="1">
                <a:solidFill>
                  <a:srgbClr val="0D0D0D"/>
                </a:solidFill>
                <a:effectLst/>
                <a:latin typeface="Söhne"/>
              </a:rPr>
              <a:t>nạn</a:t>
            </a:r>
            <a:r>
              <a:rPr lang="en-US" b="0" i="0" dirty="0">
                <a:solidFill>
                  <a:srgbClr val="0D0D0D"/>
                </a:solidFill>
                <a:effectLst/>
                <a:latin typeface="Söhne"/>
              </a:rPr>
              <a:t> </a:t>
            </a:r>
            <a:r>
              <a:rPr lang="en-US" b="0" i="0" dirty="0" err="1">
                <a:solidFill>
                  <a:srgbClr val="0D0D0D"/>
                </a:solidFill>
                <a:effectLst/>
                <a:latin typeface="Söhne"/>
              </a:rPr>
              <a:t>lao</a:t>
            </a:r>
            <a:r>
              <a:rPr lang="en-US" b="0" i="0" dirty="0">
                <a:solidFill>
                  <a:srgbClr val="0D0D0D"/>
                </a:solidFill>
                <a:effectLst/>
                <a:latin typeface="Söhne"/>
              </a:rPr>
              <a:t> </a:t>
            </a:r>
            <a:r>
              <a:rPr lang="en-US" b="0" i="0" dirty="0" err="1">
                <a:solidFill>
                  <a:srgbClr val="0D0D0D"/>
                </a:solidFill>
                <a:effectLst/>
                <a:latin typeface="Söhne"/>
              </a:rPr>
              <a:t>động</a:t>
            </a:r>
            <a:r>
              <a:rPr lang="en-US" b="0" i="0" dirty="0">
                <a:solidFill>
                  <a:srgbClr val="0D0D0D"/>
                </a:solidFill>
                <a:effectLst/>
                <a:latin typeface="Söhne"/>
              </a:rPr>
              <a:t> </a:t>
            </a:r>
            <a:r>
              <a:rPr lang="en-US" b="0" i="0" dirty="0" err="1">
                <a:solidFill>
                  <a:srgbClr val="0D0D0D"/>
                </a:solidFill>
                <a:effectLst/>
                <a:latin typeface="Söhne"/>
              </a:rPr>
              <a:t>có</a:t>
            </a:r>
            <a:r>
              <a:rPr lang="en-US" b="0" i="0" dirty="0">
                <a:solidFill>
                  <a:srgbClr val="0D0D0D"/>
                </a:solidFill>
                <a:effectLst/>
                <a:latin typeface="Söhne"/>
              </a:rPr>
              <a:t> </a:t>
            </a:r>
            <a:r>
              <a:rPr lang="en-US" b="0" i="0" dirty="0" err="1">
                <a:solidFill>
                  <a:srgbClr val="0D0D0D"/>
                </a:solidFill>
                <a:effectLst/>
                <a:latin typeface="Söhne"/>
              </a:rPr>
              <a:t>thể</a:t>
            </a:r>
            <a:r>
              <a:rPr lang="en-US" b="0" i="0" dirty="0">
                <a:solidFill>
                  <a:srgbClr val="0D0D0D"/>
                </a:solidFill>
                <a:effectLst/>
                <a:latin typeface="Söhne"/>
              </a:rPr>
              <a:t> </a:t>
            </a:r>
            <a:r>
              <a:rPr lang="en-US" b="0" i="0" dirty="0" err="1">
                <a:solidFill>
                  <a:srgbClr val="0D0D0D"/>
                </a:solidFill>
                <a:effectLst/>
                <a:latin typeface="Söhne"/>
              </a:rPr>
              <a:t>gây</a:t>
            </a:r>
            <a:r>
              <a:rPr lang="en-US" b="0" i="0" dirty="0">
                <a:solidFill>
                  <a:srgbClr val="0D0D0D"/>
                </a:solidFill>
                <a:effectLst/>
                <a:latin typeface="Söhne"/>
              </a:rPr>
              <a:t> </a:t>
            </a:r>
            <a:r>
              <a:rPr lang="en-US" b="0" i="0" dirty="0" err="1">
                <a:solidFill>
                  <a:srgbClr val="0D0D0D"/>
                </a:solidFill>
                <a:effectLst/>
                <a:latin typeface="Söhne"/>
              </a:rPr>
              <a:t>ra</a:t>
            </a:r>
            <a:r>
              <a:rPr lang="en-US" b="0" i="0" dirty="0">
                <a:solidFill>
                  <a:srgbClr val="0D0D0D"/>
                </a:solidFill>
                <a:effectLst/>
                <a:latin typeface="Söhne"/>
              </a:rPr>
              <a:t> </a:t>
            </a:r>
            <a:r>
              <a:rPr lang="en-US" b="0" i="0" dirty="0" err="1">
                <a:solidFill>
                  <a:srgbClr val="0D0D0D"/>
                </a:solidFill>
                <a:effectLst/>
                <a:latin typeface="Söhne"/>
              </a:rPr>
              <a:t>những</a:t>
            </a:r>
            <a:r>
              <a:rPr lang="en-US" b="0" i="0" dirty="0">
                <a:solidFill>
                  <a:srgbClr val="0D0D0D"/>
                </a:solidFill>
                <a:effectLst/>
                <a:latin typeface="Söhne"/>
              </a:rPr>
              <a:t> </a:t>
            </a:r>
            <a:r>
              <a:rPr lang="en-US" b="0" i="0" dirty="0" err="1">
                <a:solidFill>
                  <a:srgbClr val="0D0D0D"/>
                </a:solidFill>
                <a:effectLst/>
                <a:latin typeface="Söhne"/>
              </a:rPr>
              <a:t>hậu</a:t>
            </a:r>
            <a:r>
              <a:rPr lang="en-US" b="0" i="0" dirty="0">
                <a:solidFill>
                  <a:srgbClr val="0D0D0D"/>
                </a:solidFill>
                <a:effectLst/>
                <a:latin typeface="Söhne"/>
              </a:rPr>
              <a:t> </a:t>
            </a:r>
            <a:r>
              <a:rPr lang="en-US" b="0" i="0" dirty="0" err="1">
                <a:solidFill>
                  <a:srgbClr val="0D0D0D"/>
                </a:solidFill>
                <a:effectLst/>
                <a:latin typeface="Söhne"/>
              </a:rPr>
              <a:t>quả</a:t>
            </a:r>
            <a:r>
              <a:rPr lang="en-US" b="0" i="0" dirty="0">
                <a:solidFill>
                  <a:srgbClr val="0D0D0D"/>
                </a:solidFill>
                <a:effectLst/>
                <a:latin typeface="Söhne"/>
              </a:rPr>
              <a:t> </a:t>
            </a:r>
            <a:r>
              <a:rPr lang="en-US" b="0" i="0" dirty="0" err="1">
                <a:solidFill>
                  <a:srgbClr val="0D0D0D"/>
                </a:solidFill>
                <a:effectLst/>
                <a:latin typeface="Söhne"/>
              </a:rPr>
              <a:t>nghiêm</a:t>
            </a:r>
            <a:r>
              <a:rPr lang="en-US" b="0" i="0" dirty="0">
                <a:solidFill>
                  <a:srgbClr val="0D0D0D"/>
                </a:solidFill>
                <a:effectLst/>
                <a:latin typeface="Söhne"/>
              </a:rPr>
              <a:t> </a:t>
            </a:r>
            <a:r>
              <a:rPr lang="en-US" b="0" i="0" dirty="0" err="1">
                <a:solidFill>
                  <a:srgbClr val="0D0D0D"/>
                </a:solidFill>
                <a:effectLst/>
                <a:latin typeface="Söhne"/>
              </a:rPr>
              <a:t>trọng</a:t>
            </a:r>
            <a:r>
              <a:rPr lang="en-US" b="0" i="0" dirty="0">
                <a:solidFill>
                  <a:srgbClr val="0D0D0D"/>
                </a:solidFill>
                <a:effectLst/>
                <a:latin typeface="Söhne"/>
              </a:rPr>
              <a:t> </a:t>
            </a:r>
            <a:r>
              <a:rPr lang="en-US" b="0" i="0" dirty="0" err="1">
                <a:solidFill>
                  <a:srgbClr val="0D0D0D"/>
                </a:solidFill>
                <a:effectLst/>
                <a:latin typeface="Söhne"/>
              </a:rPr>
              <a:t>cho</a:t>
            </a:r>
            <a:r>
              <a:rPr lang="en-US" b="0" i="0" dirty="0">
                <a:solidFill>
                  <a:srgbClr val="0D0D0D"/>
                </a:solidFill>
                <a:effectLst/>
                <a:latin typeface="Söhne"/>
              </a:rPr>
              <a:t> </a:t>
            </a:r>
            <a:r>
              <a:rPr lang="en-US" b="0" i="0" dirty="0" err="1">
                <a:solidFill>
                  <a:srgbClr val="0D0D0D"/>
                </a:solidFill>
                <a:effectLst/>
                <a:latin typeface="Söhne"/>
              </a:rPr>
              <a:t>công</a:t>
            </a:r>
            <a:r>
              <a:rPr lang="en-US" b="0" i="0" dirty="0">
                <a:solidFill>
                  <a:srgbClr val="0D0D0D"/>
                </a:solidFill>
                <a:effectLst/>
                <a:latin typeface="Söhne"/>
              </a:rPr>
              <a:t> </a:t>
            </a:r>
            <a:r>
              <a:rPr lang="en-US" b="0" i="0" dirty="0" err="1">
                <a:solidFill>
                  <a:srgbClr val="0D0D0D"/>
                </a:solidFill>
                <a:effectLst/>
                <a:latin typeface="Söhne"/>
              </a:rPr>
              <a:t>nhân</a:t>
            </a:r>
            <a:r>
              <a:rPr lang="en-US" b="0" i="0" dirty="0">
                <a:solidFill>
                  <a:srgbClr val="0D0D0D"/>
                </a:solidFill>
                <a:effectLst/>
                <a:latin typeface="Söhne"/>
              </a:rPr>
              <a:t> </a:t>
            </a:r>
            <a:r>
              <a:rPr lang="en-US" b="0" i="0" dirty="0" err="1">
                <a:solidFill>
                  <a:srgbClr val="0D0D0D"/>
                </a:solidFill>
                <a:effectLst/>
                <a:latin typeface="Söhne"/>
              </a:rPr>
              <a:t>và</a:t>
            </a:r>
            <a:r>
              <a:rPr lang="en-US" b="0" i="0" dirty="0">
                <a:solidFill>
                  <a:srgbClr val="0D0D0D"/>
                </a:solidFill>
                <a:effectLst/>
                <a:latin typeface="Söhne"/>
              </a:rPr>
              <a:t> </a:t>
            </a:r>
            <a:r>
              <a:rPr lang="en-US" b="0" i="0" dirty="0" err="1">
                <a:solidFill>
                  <a:srgbClr val="0D0D0D"/>
                </a:solidFill>
                <a:effectLst/>
                <a:latin typeface="Söhne"/>
              </a:rPr>
              <a:t>sản</a:t>
            </a:r>
            <a:r>
              <a:rPr lang="en-US" b="0" i="0" dirty="0">
                <a:solidFill>
                  <a:srgbClr val="0D0D0D"/>
                </a:solidFill>
                <a:effectLst/>
                <a:latin typeface="Söhne"/>
              </a:rPr>
              <a:t> </a:t>
            </a:r>
            <a:r>
              <a:rPr lang="en-US" b="0" i="0" dirty="0" err="1">
                <a:solidFill>
                  <a:srgbClr val="0D0D0D"/>
                </a:solidFill>
                <a:effectLst/>
                <a:latin typeface="Söhne"/>
              </a:rPr>
              <a:t>xuất</a:t>
            </a:r>
            <a:r>
              <a:rPr lang="en-US" sz="2000" dirty="0">
                <a:ea typeface="+mn-lt"/>
                <a:cs typeface="+mn-lt"/>
              </a:rPr>
              <a:t>:</a:t>
            </a:r>
            <a:endParaRPr lang="en-US" dirty="0"/>
          </a:p>
          <a:p>
            <a:pPr marL="730885" lvl="1" indent="-304165"/>
            <a:r>
              <a:rPr lang="pt-BR" i="0" dirty="0">
                <a:solidFill>
                  <a:srgbClr val="0D0D0D"/>
                </a:solidFill>
                <a:effectLst/>
                <a:latin typeface="Söhne"/>
              </a:rPr>
              <a:t>Vụ nổ hóa chất tại nhà máy</a:t>
            </a:r>
          </a:p>
          <a:p>
            <a:pPr marL="730885" lvl="1" indent="-304165"/>
            <a:r>
              <a:rPr lang="en-US" dirty="0">
                <a:solidFill>
                  <a:srgbClr val="0D0D0D"/>
                </a:solidFill>
                <a:latin typeface="Söhne"/>
              </a:rPr>
              <a:t>Va </a:t>
            </a:r>
            <a:r>
              <a:rPr lang="en-US" dirty="0" err="1">
                <a:solidFill>
                  <a:srgbClr val="0D0D0D"/>
                </a:solidFill>
                <a:latin typeface="Söhne"/>
              </a:rPr>
              <a:t>chạm</a:t>
            </a:r>
            <a:r>
              <a:rPr lang="en-US" dirty="0">
                <a:solidFill>
                  <a:srgbClr val="0D0D0D"/>
                </a:solidFill>
                <a:latin typeface="Söhne"/>
              </a:rPr>
              <a:t> </a:t>
            </a:r>
            <a:r>
              <a:rPr lang="en-US" dirty="0" err="1">
                <a:solidFill>
                  <a:srgbClr val="0D0D0D"/>
                </a:solidFill>
                <a:latin typeface="Söhne"/>
              </a:rPr>
              <a:t>với</a:t>
            </a:r>
            <a:r>
              <a:rPr lang="en-US" dirty="0">
                <a:solidFill>
                  <a:srgbClr val="0D0D0D"/>
                </a:solidFill>
                <a:latin typeface="Söhne"/>
              </a:rPr>
              <a:t> </a:t>
            </a:r>
            <a:r>
              <a:rPr lang="en-US" dirty="0" err="1">
                <a:solidFill>
                  <a:srgbClr val="0D0D0D"/>
                </a:solidFill>
                <a:latin typeface="Söhne"/>
              </a:rPr>
              <a:t>máy</a:t>
            </a:r>
            <a:r>
              <a:rPr lang="en-US" dirty="0">
                <a:solidFill>
                  <a:srgbClr val="0D0D0D"/>
                </a:solidFill>
                <a:latin typeface="Söhne"/>
              </a:rPr>
              <a:t> </a:t>
            </a:r>
            <a:r>
              <a:rPr lang="en-US" dirty="0" err="1">
                <a:solidFill>
                  <a:srgbClr val="0D0D0D"/>
                </a:solidFill>
                <a:latin typeface="Söhne"/>
              </a:rPr>
              <a:t>móc</a:t>
            </a:r>
            <a:r>
              <a:rPr lang="en-US" dirty="0">
                <a:solidFill>
                  <a:srgbClr val="0D0D0D"/>
                </a:solidFill>
                <a:latin typeface="Söhne"/>
              </a:rPr>
              <a:t> </a:t>
            </a:r>
            <a:r>
              <a:rPr lang="en-US" dirty="0" err="1">
                <a:solidFill>
                  <a:srgbClr val="0D0D0D"/>
                </a:solidFill>
                <a:latin typeface="Söhne"/>
              </a:rPr>
              <a:t>và</a:t>
            </a:r>
            <a:r>
              <a:rPr lang="en-US" dirty="0">
                <a:solidFill>
                  <a:srgbClr val="0D0D0D"/>
                </a:solidFill>
                <a:latin typeface="Söhne"/>
              </a:rPr>
              <a:t> </a:t>
            </a:r>
            <a:r>
              <a:rPr lang="en-US" dirty="0" err="1">
                <a:solidFill>
                  <a:srgbClr val="0D0D0D"/>
                </a:solidFill>
                <a:latin typeface="Söhne"/>
              </a:rPr>
              <a:t>thiết</a:t>
            </a:r>
            <a:r>
              <a:rPr lang="en-US" dirty="0">
                <a:solidFill>
                  <a:srgbClr val="0D0D0D"/>
                </a:solidFill>
                <a:latin typeface="Söhne"/>
              </a:rPr>
              <a:t> </a:t>
            </a:r>
            <a:r>
              <a:rPr lang="en-US" dirty="0" err="1">
                <a:solidFill>
                  <a:srgbClr val="0D0D0D"/>
                </a:solidFill>
                <a:latin typeface="Söhne"/>
              </a:rPr>
              <a:t>bị</a:t>
            </a:r>
            <a:r>
              <a:rPr lang="en-US" dirty="0">
                <a:solidFill>
                  <a:srgbClr val="0D0D0D"/>
                </a:solidFill>
                <a:latin typeface="Söhne"/>
              </a:rPr>
              <a:t> </a:t>
            </a:r>
            <a:r>
              <a:rPr lang="en-US" dirty="0" err="1">
                <a:solidFill>
                  <a:srgbClr val="0D0D0D"/>
                </a:solidFill>
                <a:latin typeface="Söhne"/>
              </a:rPr>
              <a:t>điện</a:t>
            </a:r>
            <a:endParaRPr lang="pt-BR" dirty="0">
              <a:solidFill>
                <a:srgbClr val="0D0D0D"/>
              </a:solidFill>
              <a:latin typeface="Söhne"/>
            </a:endParaRPr>
          </a:p>
          <a:p>
            <a:pPr marL="730885" lvl="1" indent="-304165"/>
            <a:r>
              <a:rPr lang="en-US" dirty="0" err="1">
                <a:solidFill>
                  <a:srgbClr val="0D0D0D"/>
                </a:solidFill>
                <a:latin typeface="Söhne"/>
              </a:rPr>
              <a:t>Điện</a:t>
            </a:r>
            <a:r>
              <a:rPr lang="en-US" dirty="0">
                <a:solidFill>
                  <a:srgbClr val="0D0D0D"/>
                </a:solidFill>
                <a:latin typeface="Söhne"/>
              </a:rPr>
              <a:t> </a:t>
            </a:r>
            <a:r>
              <a:rPr lang="en-US" dirty="0" err="1">
                <a:solidFill>
                  <a:srgbClr val="0D0D0D"/>
                </a:solidFill>
                <a:latin typeface="Söhne"/>
              </a:rPr>
              <a:t>giật</a:t>
            </a:r>
            <a:endParaRPr lang="pt-BR" dirty="0">
              <a:solidFill>
                <a:srgbClr val="0D0D0D"/>
              </a:solidFill>
              <a:latin typeface="Söhne"/>
            </a:endParaRPr>
          </a:p>
          <a:p>
            <a:pPr marL="730885" lvl="1" indent="-304165"/>
            <a:r>
              <a:rPr lang="vi-VN" dirty="0">
                <a:solidFill>
                  <a:srgbClr val="0D0D0D"/>
                </a:solidFill>
                <a:latin typeface="Söhne"/>
              </a:rPr>
              <a:t>Nguy cơ cháy nổ</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lnSpcReduction="10000"/>
          </a:bodyPr>
          <a:lstStyle/>
          <a:p>
            <a:pPr marL="304165" indent="-304165">
              <a:buClr>
                <a:schemeClr val="tx1"/>
              </a:buClr>
            </a:pPr>
            <a:r>
              <a:rPr lang="en-US" dirty="0">
                <a:latin typeface="UTM Avo" panose="02040603050506020204" pitchFamily="18" charset="0"/>
              </a:rPr>
              <a:t>1</a:t>
            </a:r>
            <a:r>
              <a:rPr lang="vi-VN" dirty="0"/>
              <a:t>. An toàn vệ sinh lao động đối với nhân viên vận hành máy ép nhựa để sản xuất vỏ của các thiết bị điện (electrical equipment) như ổ cắm, công tắt, cầu giao, CB…</a:t>
            </a:r>
            <a:endParaRPr lang="en-US" dirty="0"/>
          </a:p>
          <a:p>
            <a:pPr marL="304165" indent="-304165">
              <a:buClr>
                <a:schemeClr val="tx1"/>
              </a:buClr>
            </a:pPr>
            <a:r>
              <a:rPr lang="en-US" dirty="0"/>
              <a:t>2. </a:t>
            </a:r>
            <a:r>
              <a:rPr lang="vi-VN" dirty="0"/>
              <a:t>An toàn vệ sinh lao động đối với nhân viên vận hành máy gia công các linh kiện dẫn điện bằng đồng trong các thiết bị điện (electrical equipment) như ổ cắm, công tắt, cầu giao, CB…</a:t>
            </a:r>
            <a:endParaRPr lang="en-US" dirty="0"/>
          </a:p>
          <a:p>
            <a:pPr marL="304165" indent="-304165">
              <a:buClr>
                <a:schemeClr val="tx1"/>
              </a:buClr>
            </a:pPr>
            <a:r>
              <a:rPr lang="en-US" dirty="0"/>
              <a:t>3.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lắp</a:t>
            </a:r>
            <a:r>
              <a:rPr lang="en-US" dirty="0"/>
              <a:t> </a:t>
            </a:r>
            <a:r>
              <a:rPr lang="en-US" dirty="0" err="1"/>
              <a:t>ráp</a:t>
            </a:r>
            <a:r>
              <a:rPr lang="en-US" dirty="0"/>
              <a:t> </a:t>
            </a:r>
            <a:r>
              <a:rPr lang="en-US" dirty="0" err="1"/>
              <a:t>các</a:t>
            </a:r>
            <a:r>
              <a:rPr lang="en-US" dirty="0"/>
              <a:t> </a:t>
            </a:r>
            <a:r>
              <a:rPr lang="en-US" dirty="0" err="1"/>
              <a:t>linh</a:t>
            </a:r>
            <a:r>
              <a:rPr lang="en-US" dirty="0"/>
              <a:t> </a:t>
            </a:r>
            <a:r>
              <a:rPr lang="en-US" dirty="0" err="1"/>
              <a:t>kiện</a:t>
            </a:r>
            <a:r>
              <a:rPr lang="en-US" dirty="0"/>
              <a:t> </a:t>
            </a:r>
            <a:r>
              <a:rPr lang="en-US" dirty="0" err="1"/>
              <a:t>của</a:t>
            </a:r>
            <a:r>
              <a:rPr lang="en-US" dirty="0"/>
              <a:t> </a:t>
            </a:r>
            <a:r>
              <a:rPr lang="en-US" dirty="0" err="1"/>
              <a:t>các</a:t>
            </a:r>
            <a:r>
              <a:rPr lang="en-US" dirty="0"/>
              <a:t> </a:t>
            </a:r>
            <a:r>
              <a:rPr lang="en-US" dirty="0" err="1"/>
              <a:t>thiết</a:t>
            </a:r>
            <a:r>
              <a:rPr lang="en-US" dirty="0"/>
              <a:t> </a:t>
            </a:r>
            <a:r>
              <a:rPr lang="en-US" dirty="0" err="1"/>
              <a:t>bị</a:t>
            </a:r>
            <a:r>
              <a:rPr lang="en-US" dirty="0"/>
              <a:t> </a:t>
            </a:r>
            <a:r>
              <a:rPr lang="en-US" dirty="0" err="1"/>
              <a:t>điện</a:t>
            </a:r>
            <a:r>
              <a:rPr lang="en-US" dirty="0"/>
              <a:t> (electrical equipment) </a:t>
            </a:r>
            <a:r>
              <a:rPr lang="en-US" dirty="0" err="1"/>
              <a:t>để</a:t>
            </a:r>
            <a:r>
              <a:rPr lang="en-US" dirty="0"/>
              <a:t> </a:t>
            </a:r>
            <a:r>
              <a:rPr lang="en-US" dirty="0" err="1"/>
              <a:t>tạo</a:t>
            </a:r>
            <a:r>
              <a:rPr lang="en-US" dirty="0"/>
              <a:t> </a:t>
            </a:r>
            <a:r>
              <a:rPr lang="en-US" dirty="0" err="1"/>
              <a:t>thành</a:t>
            </a:r>
            <a:r>
              <a:rPr lang="en-US" dirty="0"/>
              <a:t> ổ </a:t>
            </a:r>
            <a:r>
              <a:rPr lang="en-US" dirty="0" err="1"/>
              <a:t>cắm</a:t>
            </a:r>
            <a:r>
              <a:rPr lang="en-US" dirty="0"/>
              <a:t>, </a:t>
            </a:r>
            <a:r>
              <a:rPr lang="en-US" dirty="0" err="1"/>
              <a:t>công</a:t>
            </a:r>
            <a:r>
              <a:rPr lang="en-US" dirty="0"/>
              <a:t> </a:t>
            </a:r>
            <a:r>
              <a:rPr lang="en-US" dirty="0" err="1"/>
              <a:t>tắt</a:t>
            </a:r>
            <a:r>
              <a:rPr lang="en-US" dirty="0"/>
              <a:t>, </a:t>
            </a:r>
            <a:r>
              <a:rPr lang="en-US" dirty="0" err="1"/>
              <a:t>cầu</a:t>
            </a:r>
            <a:r>
              <a:rPr lang="en-US" dirty="0"/>
              <a:t> </a:t>
            </a:r>
            <a:r>
              <a:rPr lang="en-US" dirty="0" err="1"/>
              <a:t>giao</a:t>
            </a:r>
            <a:r>
              <a:rPr lang="en-US" dirty="0"/>
              <a:t>, CB… </a:t>
            </a:r>
            <a:r>
              <a:rPr lang="en-US" dirty="0" err="1"/>
              <a:t>thành</a:t>
            </a:r>
            <a:r>
              <a:rPr lang="en-US" dirty="0"/>
              <a:t> </a:t>
            </a:r>
            <a:r>
              <a:rPr lang="en-US" dirty="0" err="1"/>
              <a:t>phẩm</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ép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nhựa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của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thiết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điện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vi-VN" b="1" i="0" dirty="0">
                <a:effectLst/>
                <a:latin typeface="Open Sans" panose="020B0606030504020204" pitchFamily="34" charset="0"/>
              </a:rPr>
              <a:t>Đặc điểm công việc vận hành máy ép nhựa để sản xuất vỏ của các thiết bị điện (electrical equipment) như ổ cắm, công tắt, cầu giao, CB…</a:t>
            </a:r>
            <a:endParaRPr lang="en-US" sz="2400" b="1" i="0" dirty="0">
              <a:effectLst/>
              <a:latin typeface="Söhne"/>
            </a:endParaRPr>
          </a:p>
          <a:p>
            <a:r>
              <a:rPr lang="vi-VN" b="0" i="0" dirty="0">
                <a:effectLst/>
                <a:latin typeface="Open Sans" panose="020B0606030504020204" pitchFamily="34" charset="0"/>
              </a:rPr>
              <a:t>Trước hết, nhân viên cần có kiến thức vững về cách vận hành và bảo dưỡng máy ép nhựa để đảm bảo hiệu suất cao và tránh sự cố. </a:t>
            </a:r>
            <a:endParaRPr lang="en-US" b="0" i="0" dirty="0">
              <a:effectLst/>
              <a:latin typeface="Open Sans" panose="020B0606030504020204" pitchFamily="34" charset="0"/>
            </a:endParaRPr>
          </a:p>
          <a:p>
            <a:r>
              <a:rPr lang="vi-VN" b="0" i="0" dirty="0">
                <a:effectLst/>
                <a:latin typeface="Open Sans" panose="020B0606030504020204" pitchFamily="34" charset="0"/>
              </a:rPr>
              <a:t>Họ cũng cần phải hiểu rõ về các thiết bị điện cụ thể mà họ đang sản xuất vỏ, bao gồm các yếu tố kỹ thuật như kích thước, vật liệu và các yêu cầu kỹ thuật đặc biệt.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5D6E0764-E833-B4A2-83A0-25EFD0FFBB73}"/>
              </a:ext>
            </a:extLst>
          </p:cNvPr>
          <p:cNvPicPr>
            <a:picLocks noChangeAspect="1"/>
          </p:cNvPicPr>
          <p:nvPr/>
        </p:nvPicPr>
        <p:blipFill>
          <a:blip r:embed="rId3"/>
          <a:stretch>
            <a:fillRect/>
          </a:stretch>
        </p:blipFill>
        <p:spPr>
          <a:xfrm>
            <a:off x="-890364" y="3429000"/>
            <a:ext cx="4689897" cy="4689897"/>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ép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nhựa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của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thiết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điện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2. </a:t>
            </a:r>
            <a:r>
              <a:rPr lang="vi-VN" b="1" i="0" dirty="0">
                <a:effectLst/>
                <a:latin typeface="Open Sans" panose="020B0606030504020204" pitchFamily="34" charset="0"/>
              </a:rPr>
              <a:t>Các dạng tai nạn lao động trong quá trình vận hành máy ép nhựa để sản xuất vỏ của các thiết bị điện (electrical equipment) như ổ cắm, công tắt, cầu giao, CB…</a:t>
            </a:r>
            <a:endParaRPr lang="en-US" sz="2400" b="1" i="0" dirty="0">
              <a:effectLst/>
              <a:latin typeface="Söhne"/>
            </a:endParaRPr>
          </a:p>
          <a:p>
            <a:r>
              <a:rPr lang="vi-VN" b="0" i="0" dirty="0">
                <a:effectLst/>
                <a:latin typeface="Open Sans" panose="020B0606030504020204" pitchFamily="34" charset="0"/>
              </a:rPr>
              <a:t>Một trong những tai nạn phổ biến nhất là bị kẹt đầu, tay hoặc chân vào các phần chuyển động của máy, đặc biệt là trong quá trình thay đổi khuôn hoặc làm sạch máy. </a:t>
            </a:r>
            <a:endParaRPr lang="en-US" b="0" i="0" dirty="0">
              <a:effectLst/>
              <a:latin typeface="Open Sans" panose="020B0606030504020204" pitchFamily="34" charset="0"/>
            </a:endParaRPr>
          </a:p>
          <a:p>
            <a:r>
              <a:rPr lang="vi-VN" b="0" i="0" dirty="0">
                <a:effectLst/>
                <a:latin typeface="Open Sans" panose="020B0606030504020204" pitchFamily="34" charset="0"/>
              </a:rPr>
              <a:t>Điều này có thể dẫn đến chấn thương nặng hoặc thậm chí tử vong.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CCA374C0-D903-5DE2-A885-86BB41FC3380}"/>
              </a:ext>
            </a:extLst>
          </p:cNvPr>
          <p:cNvPicPr>
            <a:picLocks noChangeAspect="1"/>
          </p:cNvPicPr>
          <p:nvPr/>
        </p:nvPicPr>
        <p:blipFill>
          <a:blip r:embed="rId3"/>
          <a:stretch>
            <a:fillRect/>
          </a:stretch>
        </p:blipFill>
        <p:spPr>
          <a:xfrm>
            <a:off x="-890364" y="3429000"/>
            <a:ext cx="4689897" cy="4689897"/>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ép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nhựa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của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thiết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điện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3. </a:t>
            </a:r>
            <a:r>
              <a:rPr lang="vi-VN" b="1" i="0" dirty="0">
                <a:effectLst/>
                <a:latin typeface="Open Sans" panose="020B0606030504020204" pitchFamily="34" charset="0"/>
              </a:rPr>
              <a:t>Nguyên nhân gây ra tai nạn lao động khi vận hành máy ép nhựa để sản xuất vỏ của các thiết bị điện (electrical equipment) như ổ cắm, công tắt, cầu giao, CB…</a:t>
            </a:r>
            <a:endParaRPr lang="en-US" sz="2400" b="1" i="0" dirty="0">
              <a:effectLst/>
              <a:latin typeface="Söhne"/>
            </a:endParaRPr>
          </a:p>
          <a:p>
            <a:r>
              <a:rPr lang="vi-VN" b="0" i="0" dirty="0">
                <a:effectLst/>
                <a:latin typeface="Open Sans" panose="020B0606030504020204" pitchFamily="34" charset="0"/>
              </a:rPr>
              <a:t>Có nhiều nguyên nhân gây ra tai nạn lao động khi vận hành máy ép nhựa để sản xuất vỏ của các thiết bị điện. Một trong những nguyên nhân chính là việc thiếu hiểu biết hoặc huấn luyện không đầy đủ về cách vận hành máy. </a:t>
            </a:r>
            <a:endParaRPr lang="en-US" b="0" i="0" dirty="0">
              <a:effectLst/>
              <a:latin typeface="Open Sans" panose="020B0606030504020204" pitchFamily="34" charset="0"/>
            </a:endParaRPr>
          </a:p>
          <a:p>
            <a:r>
              <a:rPr lang="vi-VN" b="0" i="0" dirty="0">
                <a:effectLst/>
                <a:latin typeface="Open Sans" panose="020B0606030504020204" pitchFamily="34" charset="0"/>
              </a:rPr>
              <a:t>Nhân viên không được đào tạo đúng cách có thể không nhận ra các nguy cơ tiềm ẩn hoặc không biết cách xử lý các tình huống nguy hiểm.</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94E6EAD2-6914-366D-8912-E9DBCE28A3CC}"/>
              </a:ext>
            </a:extLst>
          </p:cNvPr>
          <p:cNvPicPr>
            <a:picLocks noChangeAspect="1"/>
          </p:cNvPicPr>
          <p:nvPr/>
        </p:nvPicPr>
        <p:blipFill>
          <a:blip r:embed="rId3"/>
          <a:stretch>
            <a:fillRect/>
          </a:stretch>
        </p:blipFill>
        <p:spPr>
          <a:xfrm>
            <a:off x="-890364" y="3429000"/>
            <a:ext cx="4689897" cy="4689897"/>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ép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nhựa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của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thiết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điện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4. </a:t>
            </a:r>
            <a:r>
              <a:rPr lang="vi-VN" b="1" i="0" dirty="0">
                <a:effectLst/>
                <a:latin typeface="Open Sans" panose="020B0606030504020204" pitchFamily="34" charset="0"/>
              </a:rPr>
              <a:t>Biện pháp phòng tránh tai nạn lao động khi vận hành máy ép nhựa để sản xuất vỏ của các thiết bị điện (electrical equipment) như ổ cắm, công tắt, cầu giao, CB…</a:t>
            </a:r>
            <a:endParaRPr lang="en-US" sz="2400" b="1" i="0" dirty="0">
              <a:effectLst/>
              <a:latin typeface="Söhne"/>
            </a:endParaRPr>
          </a:p>
          <a:p>
            <a:r>
              <a:rPr lang="vi-VN" b="0" i="0" dirty="0">
                <a:effectLst/>
                <a:latin typeface="Open Sans" panose="020B0606030504020204" pitchFamily="34" charset="0"/>
              </a:rPr>
              <a:t>Trước hết, đảm bảo rằng tất cả nhân viên tham gia vào quá trình vận hành máy đã được huấn luyện đầy đủ về các quy trình an toàn lao động. </a:t>
            </a:r>
            <a:endParaRPr lang="en-US" b="0" i="0" dirty="0">
              <a:effectLst/>
              <a:latin typeface="Open Sans" panose="020B0606030504020204" pitchFamily="34" charset="0"/>
            </a:endParaRPr>
          </a:p>
          <a:p>
            <a:r>
              <a:rPr lang="vi-VN" b="0" i="0" dirty="0">
                <a:effectLst/>
                <a:latin typeface="Open Sans" panose="020B0606030504020204" pitchFamily="34" charset="0"/>
              </a:rPr>
              <a:t>Huấn luyện này không chỉ giúp họ hiểu rõ về nguy cơ tiềm ẩn mà còn cung cấp cho họ các kỹ năng cần thiết để phòng tránh tai nạn và ứng phó khi có sự cố xảy ra.</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CB58169E-25FD-AE40-2C15-46003E31A475}"/>
              </a:ext>
            </a:extLst>
          </p:cNvPr>
          <p:cNvPicPr>
            <a:picLocks noChangeAspect="1"/>
          </p:cNvPicPr>
          <p:nvPr/>
        </p:nvPicPr>
        <p:blipFill>
          <a:blip r:embed="rId3"/>
          <a:stretch>
            <a:fillRect/>
          </a:stretch>
        </p:blipFill>
        <p:spPr>
          <a:xfrm>
            <a:off x="-890364" y="3429000"/>
            <a:ext cx="4689897" cy="4689897"/>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ép nhựa để sản xuất vỏ của các thiết bị điện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5. </a:t>
            </a:r>
            <a:r>
              <a:rPr lang="vi-VN" b="1" i="0" dirty="0">
                <a:effectLst/>
                <a:latin typeface="Open Sans" panose="020B0606030504020204" pitchFamily="34" charset="0"/>
              </a:rPr>
              <a:t>Quy định an toàn lao động khi vận hành máy ép nhựa để sản xuất vỏ của các thiết bị điện (electrical equipment) như ổ cắm, công tắt, cầu giao, CB…</a:t>
            </a:r>
            <a:endParaRPr lang="en-US" sz="2400" b="1" i="0" dirty="0">
              <a:effectLst/>
              <a:latin typeface="Söhne"/>
            </a:endParaRPr>
          </a:p>
          <a:p>
            <a:pPr algn="l"/>
            <a:r>
              <a:rPr lang="vi-VN" b="0" i="0" dirty="0">
                <a:effectLst/>
                <a:latin typeface="Open Sans" panose="020B0606030504020204" pitchFamily="34" charset="0"/>
              </a:rPr>
              <a:t>Quy định an toàn lao động khi vận hành máy ép nhựa để sản xuất vỏ của các thiết bị điện đóng vai trò quan trọng trong việc đảm bảo sự an toàn và bảo vệ sức khỏe của nhân viên.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Trước hết, tất cả nhân viên tham gia vào quá trình vận hành máy cần được đào tạo về các biện pháp an toàn lao động cơ bản, bao gồm việc sử dụng thiết bị bảo hộ cá nhân và nhận biết các nguy cơ tiềm ẩn.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5CACE56E-8FDA-F1B3-8F86-13361469FF4A}"/>
              </a:ext>
            </a:extLst>
          </p:cNvPr>
          <p:cNvPicPr>
            <a:picLocks noChangeAspect="1"/>
          </p:cNvPicPr>
          <p:nvPr/>
        </p:nvPicPr>
        <p:blipFill>
          <a:blip r:embed="rId3"/>
          <a:stretch>
            <a:fillRect/>
          </a:stretch>
        </p:blipFill>
        <p:spPr>
          <a:xfrm>
            <a:off x="-890364" y="3429000"/>
            <a:ext cx="4689897" cy="4689897"/>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ép nhựa để sản xuất vỏ của các thiết bị điện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6. </a:t>
            </a:r>
            <a:r>
              <a:rPr lang="vi-VN" b="1" i="0" dirty="0">
                <a:effectLst/>
                <a:latin typeface="Open Sans" panose="020B0606030504020204" pitchFamily="34" charset="0"/>
              </a:rPr>
              <a:t>Xử lý tình huống tai nạn lao động khẩn cấp khi vận hành máy ép nhựa để sản xuất vỏ của các thiết bị điện (electrical equipment) như ổ cắm, công tắt, cầu giao, CB…</a:t>
            </a:r>
            <a:endParaRPr lang="en-US" sz="2400" b="1" i="0" dirty="0">
              <a:effectLst/>
              <a:latin typeface="Söhne"/>
            </a:endParaRPr>
          </a:p>
          <a:p>
            <a:r>
              <a:rPr lang="vi-VN" b="0" i="0" dirty="0">
                <a:effectLst/>
                <a:latin typeface="Open Sans" panose="020B0606030504020204" pitchFamily="34" charset="0"/>
              </a:rPr>
              <a:t>Xử lý tình huống tai nạn lao động khẩn cấp khi vận hành máy ép nhựa đòi hỏi sự nhanh nhạy và quyết đoán từ phía nhân viên và quản lý. </a:t>
            </a:r>
            <a:endParaRPr lang="en-US" b="0" i="0" dirty="0">
              <a:effectLst/>
              <a:latin typeface="Open Sans" panose="020B0606030504020204" pitchFamily="34" charset="0"/>
            </a:endParaRPr>
          </a:p>
          <a:p>
            <a:r>
              <a:rPr lang="vi-VN" b="0" i="0" dirty="0">
                <a:effectLst/>
                <a:latin typeface="Open Sans" panose="020B0606030504020204" pitchFamily="34" charset="0"/>
              </a:rPr>
              <a:t>Trong trường hợp xảy ra tai nạn, việc đáp ứng đúng và kịp thời có thể giảm thiểu tổn thất và bảo vệ sức khỏe của nhân viên.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E2A7C733-BF94-4DE1-1F99-AAF0C9186E43}"/>
              </a:ext>
            </a:extLst>
          </p:cNvPr>
          <p:cNvPicPr>
            <a:picLocks noChangeAspect="1"/>
          </p:cNvPicPr>
          <p:nvPr/>
        </p:nvPicPr>
        <p:blipFill>
          <a:blip r:embed="rId3"/>
          <a:stretch>
            <a:fillRect/>
          </a:stretch>
        </p:blipFill>
        <p:spPr>
          <a:xfrm>
            <a:off x="-890364" y="3429000"/>
            <a:ext cx="4689897" cy="4689897"/>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gia công các linh kiện dẫn điện bằng đồng trong các thiết bị điện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1. </a:t>
            </a:r>
            <a:r>
              <a:rPr lang="vi-VN" b="1" i="0" dirty="0">
                <a:effectLst/>
                <a:latin typeface="Open Sans" panose="020B0606030504020204" pitchFamily="34" charset="0"/>
              </a:rPr>
              <a:t>Đặc điểm công việc vận hành máy gia công các linh kiện dẫn điện bằng đồng trong các thiết bị điện (electrical equipment) như ổ cắm, công tắt, cầu giao, CB…</a:t>
            </a:r>
            <a:r>
              <a:rPr lang="en-US" sz="2000" dirty="0"/>
              <a:t>:</a:t>
            </a:r>
          </a:p>
          <a:p>
            <a:pPr algn="l"/>
            <a:r>
              <a:rPr lang="vi-VN" b="0" i="0" dirty="0">
                <a:effectLst/>
                <a:latin typeface="Open Sans" panose="020B0606030504020204" pitchFamily="34" charset="0"/>
              </a:rPr>
              <a:t>Vận hành máy gia công các linh kiện dẫn điện bằng đồng trong các thiết bị điện là một quá trình đòi hỏi sự tỉ mỉ và chính xác. Công việc này thường bao gồm các bước như chuẩn bị vật liệu, thiết lập máy móc, và giám sát quá trình sản xuất.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Người làm việc cần phải có kiến thức vững về các công cụ và kỹ thuật cần thiết để hoàn thành công việc một cách hiệu quả.</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AD48C141-E19E-832B-FF0B-E84C3DF57FBF}"/>
              </a:ext>
            </a:extLst>
          </p:cNvPr>
          <p:cNvPicPr>
            <a:picLocks noChangeAspect="1"/>
          </p:cNvPicPr>
          <p:nvPr/>
        </p:nvPicPr>
        <p:blipFill>
          <a:blip r:embed="rId3"/>
          <a:stretch>
            <a:fillRect/>
          </a:stretch>
        </p:blipFill>
        <p:spPr>
          <a:xfrm>
            <a:off x="7287232" y="1706075"/>
            <a:ext cx="3825801" cy="3825801"/>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326015"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gia công các linh kiện dẫn điện bằng đồng trong các thiết bị điện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2. </a:t>
            </a:r>
            <a:r>
              <a:rPr lang="vi-VN" b="1" i="0" dirty="0">
                <a:effectLst/>
                <a:latin typeface="Open Sans" panose="020B0606030504020204" pitchFamily="34" charset="0"/>
              </a:rPr>
              <a:t>Các dạng tai nạn lao động trong quá trình vận hành máy gia công các linh kiện dẫn điện bằng đồng trong các thiết bị điện (electrical equipment) như ổ cắm, công tắt, cầu giao, CB…</a:t>
            </a:r>
            <a:r>
              <a:rPr lang="en-US" sz="2000" dirty="0"/>
              <a:t>:</a:t>
            </a:r>
          </a:p>
          <a:p>
            <a:pPr algn="l"/>
            <a:r>
              <a:rPr lang="vi-VN" b="0" i="0" dirty="0">
                <a:effectLst/>
                <a:latin typeface="Open Sans" panose="020B0606030504020204" pitchFamily="34" charset="0"/>
              </a:rPr>
              <a:t>Một trong những nguy hiểm phổ biến nhất là tai nạn điện, khi người làm việc tiếp xúc trực tiếp với các dây dẫn điện không cách điện đúng cách hoặc khi họ làm việc gần các thiết bị điện hoạt động.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Sự cố có thể xảy ra nếu không tuân thủ các quy tắc an toàn, bao gồm việc sử dụng thiết bị bảo hộ cá nhân, như găng tay cách điện và kính bảo hộ.</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5DA05440-AD44-CE0F-80A8-01A49D067F46}"/>
              </a:ext>
            </a:extLst>
          </p:cNvPr>
          <p:cNvPicPr>
            <a:picLocks noChangeAspect="1"/>
          </p:cNvPicPr>
          <p:nvPr/>
        </p:nvPicPr>
        <p:blipFill>
          <a:blip r:embed="rId3"/>
          <a:stretch>
            <a:fillRect/>
          </a:stretch>
        </p:blipFill>
        <p:spPr>
          <a:xfrm>
            <a:off x="7287232" y="1706075"/>
            <a:ext cx="3825801" cy="3825801"/>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gia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công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linh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kiện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dẫn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điện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bằng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đồng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trong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thiết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bị</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điện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3. </a:t>
            </a:r>
            <a:r>
              <a:rPr lang="vi-VN" b="1" i="0" dirty="0">
                <a:effectLst/>
                <a:latin typeface="Open Sans" panose="020B0606030504020204" pitchFamily="34" charset="0"/>
              </a:rPr>
              <a:t>Nguyên nhân gây ra tai nạn lao động khi vận hành máy gia công các linh kiện dẫn điện bằng đồng trong các thiết bị điện (electrical equipment) như ổ cắm, công tắt, cầu giao, CB…</a:t>
            </a:r>
            <a:endParaRPr lang="en-US" b="1" i="0" dirty="0">
              <a:effectLst/>
              <a:latin typeface="Open Sans" panose="020B0606030504020204" pitchFamily="34" charset="0"/>
            </a:endParaRPr>
          </a:p>
          <a:p>
            <a:r>
              <a:rPr lang="vi-VN" i="0" dirty="0">
                <a:effectLst/>
                <a:latin typeface="Open Sans" panose="020B0606030504020204" pitchFamily="34" charset="0"/>
              </a:rPr>
              <a:t>Một trong những nguyên nhân chính là thiếu hiểu biết về quy trình và quy tắc an toàn khi làm việc với máy móc và thiết bị điện. </a:t>
            </a:r>
            <a:endParaRPr lang="en-US" i="0" dirty="0">
              <a:effectLst/>
              <a:latin typeface="Open Sans" panose="020B0606030504020204" pitchFamily="34" charset="0"/>
            </a:endParaRPr>
          </a:p>
          <a:p>
            <a:r>
              <a:rPr lang="vi-VN" i="0" dirty="0">
                <a:effectLst/>
                <a:latin typeface="Open Sans" panose="020B0606030504020204" pitchFamily="34" charset="0"/>
              </a:rPr>
              <a:t>Người làm việc có thể không đủ nhận thức về nguy cơ tiềm ẩn khi tiếp xúc với dây điện hoặc thiết bị điện có thể gây ra nguy hiểm nếu không thực hiện đúng các biện pháp bảo vệ.</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4AE59D63-95F8-1FF2-CDDE-576F9464C4AE}"/>
              </a:ext>
            </a:extLst>
          </p:cNvPr>
          <p:cNvPicPr>
            <a:picLocks noChangeAspect="1"/>
          </p:cNvPicPr>
          <p:nvPr/>
        </p:nvPicPr>
        <p:blipFill>
          <a:blip r:embed="rId3"/>
          <a:stretch>
            <a:fillRect/>
          </a:stretch>
        </p:blipFill>
        <p:spPr>
          <a:xfrm>
            <a:off x="7287232" y="1706075"/>
            <a:ext cx="3825801" cy="3825801"/>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847003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gia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công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linh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kiện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dẫn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điện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bằng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đồng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trong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thiết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bị</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điện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vi-VN" b="1" i="0" dirty="0">
                <a:effectLst/>
                <a:latin typeface="Open Sans" panose="020B0606030504020204" pitchFamily="34" charset="0"/>
              </a:rPr>
              <a:t>Biện pháp phòng tránh tai nạn lao động khi vận hành máy gia công các linh kiện dẫn điện bằng đồng trong các thiết bị điện (electrical equipment) như ổ cắm, công tắt, cầu giao, CB…</a:t>
            </a:r>
            <a:r>
              <a:rPr lang="en-US" sz="2000" dirty="0"/>
              <a:t>:</a:t>
            </a:r>
          </a:p>
          <a:p>
            <a:pPr algn="l">
              <a:buFont typeface="Arial" panose="020B0604020202020204" pitchFamily="34" charset="0"/>
              <a:buChar char="•"/>
            </a:pPr>
            <a:r>
              <a:rPr lang="vi-VN" i="0" dirty="0">
                <a:effectLst/>
                <a:latin typeface="Open Sans" panose="020B0606030504020204" pitchFamily="34" charset="0"/>
              </a:rPr>
              <a:t>Trước tiên, việc đảm bảo rằng tất cả các nhân viên được đào tạo về an toàn lao động và quy trình làm việc an toàn là rất quan trọng. </a:t>
            </a:r>
            <a:endParaRPr lang="en-US" i="0" dirty="0">
              <a:effectLst/>
              <a:latin typeface="Open Sans" panose="020B0606030504020204" pitchFamily="34" charset="0"/>
            </a:endParaRPr>
          </a:p>
          <a:p>
            <a:pPr algn="l">
              <a:buFont typeface="Arial" panose="020B0604020202020204" pitchFamily="34" charset="0"/>
              <a:buChar char="•"/>
            </a:pPr>
            <a:r>
              <a:rPr lang="vi-VN" i="0" dirty="0">
                <a:effectLst/>
                <a:latin typeface="Open Sans" panose="020B0606030504020204" pitchFamily="34" charset="0"/>
              </a:rPr>
              <a:t>Cung cấp đủ và đầy đủ thiết bị bảo hộ cá nhân như kính bảo hộ, găng tay cách điện và giày bảo hộ là cần thiết.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8C262180-E9E4-33FB-93F1-E91F10BFF267}"/>
              </a:ext>
            </a:extLst>
          </p:cNvPr>
          <p:cNvPicPr>
            <a:picLocks noChangeAspect="1"/>
          </p:cNvPicPr>
          <p:nvPr/>
        </p:nvPicPr>
        <p:blipFill>
          <a:blip r:embed="rId3"/>
          <a:stretch>
            <a:fillRect/>
          </a:stretch>
        </p:blipFill>
        <p:spPr>
          <a:xfrm>
            <a:off x="7287232" y="1706075"/>
            <a:ext cx="3825801" cy="3825801"/>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8326015"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gia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công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linh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kiện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dẫn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điện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bằng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đồng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trong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thiết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bị</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điện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20000"/>
          </a:bodyPr>
          <a:lstStyle/>
          <a:p>
            <a:pPr marL="0" indent="0">
              <a:buNone/>
            </a:pPr>
            <a:r>
              <a:rPr lang="en-US" b="1" i="0" dirty="0">
                <a:effectLst/>
                <a:latin typeface="Open Sans" panose="020B0606030504020204" pitchFamily="34" charset="0"/>
              </a:rPr>
              <a:t>5. </a:t>
            </a:r>
            <a:r>
              <a:rPr lang="vi-VN" b="1" i="0" dirty="0">
                <a:effectLst/>
                <a:latin typeface="Open Sans" panose="020B0606030504020204" pitchFamily="34" charset="0"/>
              </a:rPr>
              <a:t>Quy định an toàn lao động khi vận hành máy gia công các linh kiện dẫn điện bằng đồng trong các thiết bị điện (electrical equipment) như ổ cắm, công tắt, cầu giao, CB…</a:t>
            </a:r>
            <a:r>
              <a:rPr lang="en-US" sz="2000" dirty="0"/>
              <a:t>:</a:t>
            </a:r>
          </a:p>
          <a:p>
            <a:pPr algn="l"/>
            <a:r>
              <a:rPr lang="vi-VN" b="0" i="0" dirty="0">
                <a:effectLst/>
                <a:latin typeface="Open Sans" panose="020B0606030504020204" pitchFamily="34" charset="0"/>
              </a:rPr>
              <a:t>Quy định an toàn lao động khi vận hành máy gia công linh kiện dẫn điện bằng đồng trong các thiết bị điện là một phần quan trọng của việc đảm bảo môi trường làm việc an toàn và hiệu quả.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quy định này thường bao gồm việc tuân thủ các quy trình an toàn cụ thể được xác định bởi tổ chức hoặc doanh nghiệp, bao gồm cả việc sử dụng thiết bị bảo hộ cá nhân đúng cách và tuân thủ quy định về sử dụng máy móc và thiết bị điện.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A7C1668E-CFD8-8E1D-FB2D-0B2CEEB977EC}"/>
              </a:ext>
            </a:extLst>
          </p:cNvPr>
          <p:cNvPicPr>
            <a:picLocks noChangeAspect="1"/>
          </p:cNvPicPr>
          <p:nvPr/>
        </p:nvPicPr>
        <p:blipFill>
          <a:blip r:embed="rId3"/>
          <a:stretch>
            <a:fillRect/>
          </a:stretch>
        </p:blipFill>
        <p:spPr>
          <a:xfrm>
            <a:off x="7287232" y="1706075"/>
            <a:ext cx="3825801" cy="3825801"/>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gia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công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linh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kiện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dẫn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điện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bằng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đồng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trong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thiết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bị</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điện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6. </a:t>
            </a:r>
            <a:r>
              <a:rPr lang="vi-VN" b="1" i="0" dirty="0">
                <a:effectLst/>
                <a:latin typeface="Open Sans" panose="020B0606030504020204" pitchFamily="34" charset="0"/>
              </a:rPr>
              <a:t>Xử lý tình huống tai nạn lao động khẩn cấp khi vận hành máy gia công các linh kiện dẫn điện bằng đồng trong các thiết bị điện (electrical equipment) như ổ cắm, công tắt, cầu giao, CB…</a:t>
            </a:r>
            <a:r>
              <a:rPr lang="en-US" sz="2000" dirty="0">
                <a:solidFill>
                  <a:schemeClr val="bg1"/>
                </a:solidFill>
              </a:rPr>
              <a:t>:</a:t>
            </a:r>
          </a:p>
          <a:p>
            <a:pPr algn="l"/>
            <a:r>
              <a:rPr lang="en-US" b="0" i="0" dirty="0" err="1">
                <a:effectLst/>
                <a:latin typeface="Open Sans" panose="020B0606030504020204" pitchFamily="34" charset="0"/>
              </a:rPr>
              <a:t>Xử</a:t>
            </a:r>
            <a:r>
              <a:rPr lang="en-US" b="0" i="0" dirty="0">
                <a:effectLst/>
                <a:latin typeface="Open Sans" panose="020B0606030504020204" pitchFamily="34" charset="0"/>
              </a:rPr>
              <a:t> </a:t>
            </a:r>
            <a:r>
              <a:rPr lang="en-US" b="0" i="0" dirty="0" err="1">
                <a:effectLst/>
                <a:latin typeface="Open Sans" panose="020B0606030504020204" pitchFamily="34" charset="0"/>
              </a:rPr>
              <a:t>lý</a:t>
            </a:r>
            <a:r>
              <a:rPr lang="en-US" b="0" i="0" dirty="0">
                <a:effectLst/>
                <a:latin typeface="Open Sans" panose="020B0606030504020204" pitchFamily="34" charset="0"/>
              </a:rPr>
              <a:t> </a:t>
            </a:r>
            <a:r>
              <a:rPr lang="en-US" b="0" i="0" dirty="0" err="1">
                <a:effectLst/>
                <a:latin typeface="Open Sans" panose="020B0606030504020204" pitchFamily="34" charset="0"/>
              </a:rPr>
              <a:t>tình</a:t>
            </a:r>
            <a:r>
              <a:rPr lang="en-US" b="0" i="0" dirty="0">
                <a:effectLst/>
                <a:latin typeface="Open Sans" panose="020B0606030504020204" pitchFamily="34" charset="0"/>
              </a:rPr>
              <a:t> </a:t>
            </a:r>
            <a:r>
              <a:rPr lang="en-US" b="0" i="0" dirty="0" err="1">
                <a:effectLst/>
                <a:latin typeface="Open Sans" panose="020B0606030504020204" pitchFamily="34" charset="0"/>
              </a:rPr>
              <a:t>huống</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lao</a:t>
            </a:r>
            <a:r>
              <a:rPr lang="en-US" b="0" i="0" dirty="0">
                <a:effectLst/>
                <a:latin typeface="Open Sans" panose="020B0606030504020204" pitchFamily="34" charset="0"/>
              </a:rPr>
              <a:t> </a:t>
            </a:r>
            <a:r>
              <a:rPr lang="en-US" b="0" i="0" dirty="0" err="1">
                <a:effectLst/>
                <a:latin typeface="Open Sans" panose="020B0606030504020204" pitchFamily="34" charset="0"/>
              </a:rPr>
              <a:t>động</a:t>
            </a:r>
            <a:r>
              <a:rPr lang="en-US" b="0" i="0" dirty="0">
                <a:effectLst/>
                <a:latin typeface="Open Sans" panose="020B0606030504020204" pitchFamily="34" charset="0"/>
              </a:rPr>
              <a:t> </a:t>
            </a:r>
            <a:r>
              <a:rPr lang="en-US" b="0" i="0" dirty="0" err="1">
                <a:effectLst/>
                <a:latin typeface="Open Sans" panose="020B0606030504020204" pitchFamily="34" charset="0"/>
              </a:rPr>
              <a:t>khẩn</a:t>
            </a:r>
            <a:r>
              <a:rPr lang="en-US" b="0" i="0" dirty="0">
                <a:effectLst/>
                <a:latin typeface="Open Sans" panose="020B0606030504020204" pitchFamily="34" charset="0"/>
              </a:rPr>
              <a:t> </a:t>
            </a:r>
            <a:r>
              <a:rPr lang="en-US" b="0" i="0" dirty="0" err="1">
                <a:effectLst/>
                <a:latin typeface="Open Sans" panose="020B0606030504020204" pitchFamily="34" charset="0"/>
              </a:rPr>
              <a:t>cấp</a:t>
            </a:r>
            <a:r>
              <a:rPr lang="en-US" b="0" i="0" dirty="0">
                <a:effectLst/>
                <a:latin typeface="Open Sans" panose="020B0606030504020204" pitchFamily="34" charset="0"/>
              </a:rPr>
              <a:t> </a:t>
            </a:r>
            <a:r>
              <a:rPr lang="en-US" b="0" i="0" dirty="0" err="1">
                <a:effectLst/>
                <a:latin typeface="Open Sans" panose="020B0606030504020204" pitchFamily="34" charset="0"/>
              </a:rPr>
              <a:t>khi</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gia</a:t>
            </a:r>
            <a:r>
              <a:rPr lang="en-US" b="0" i="0" dirty="0">
                <a:effectLst/>
                <a:latin typeface="Open Sans" panose="020B0606030504020204" pitchFamily="34" charset="0"/>
              </a:rPr>
              <a:t> </a:t>
            </a:r>
            <a:r>
              <a:rPr lang="en-US" b="0" i="0" dirty="0" err="1">
                <a:effectLst/>
                <a:latin typeface="Open Sans" panose="020B0606030504020204" pitchFamily="34" charset="0"/>
              </a:rPr>
              <a:t>công</a:t>
            </a:r>
            <a:r>
              <a:rPr lang="en-US" b="0" i="0" dirty="0">
                <a:effectLst/>
                <a:latin typeface="Open Sans" panose="020B0606030504020204" pitchFamily="34" charset="0"/>
              </a:rPr>
              <a:t> </a:t>
            </a:r>
            <a:r>
              <a:rPr lang="en-US" b="0" i="0" dirty="0" err="1">
                <a:effectLst/>
                <a:latin typeface="Open Sans" panose="020B0606030504020204" pitchFamily="34" charset="0"/>
              </a:rPr>
              <a:t>linh</a:t>
            </a:r>
            <a:r>
              <a:rPr lang="en-US" b="0" i="0" dirty="0">
                <a:effectLst/>
                <a:latin typeface="Open Sans" panose="020B0606030504020204" pitchFamily="34" charset="0"/>
              </a:rPr>
              <a:t> </a:t>
            </a:r>
            <a:r>
              <a:rPr lang="en-US" b="0" i="0" dirty="0" err="1">
                <a:effectLst/>
                <a:latin typeface="Open Sans" panose="020B0606030504020204" pitchFamily="34" charset="0"/>
              </a:rPr>
              <a:t>kiện</a:t>
            </a:r>
            <a:r>
              <a:rPr lang="en-US" b="0" i="0" dirty="0">
                <a:effectLst/>
                <a:latin typeface="Open Sans" panose="020B0606030504020204" pitchFamily="34" charset="0"/>
              </a:rPr>
              <a:t> </a:t>
            </a:r>
            <a:r>
              <a:rPr lang="en-US" b="0" i="0" dirty="0" err="1">
                <a:effectLst/>
                <a:latin typeface="Open Sans" panose="020B0606030504020204" pitchFamily="34" charset="0"/>
              </a:rPr>
              <a:t>dẫn</a:t>
            </a:r>
            <a:r>
              <a:rPr lang="en-US" b="0" i="0" dirty="0">
                <a:effectLst/>
                <a:latin typeface="Open Sans" panose="020B0606030504020204" pitchFamily="34" charset="0"/>
              </a:rPr>
              <a:t> </a:t>
            </a:r>
            <a:r>
              <a:rPr lang="en-US" b="0" i="0" dirty="0" err="1">
                <a:effectLst/>
                <a:latin typeface="Open Sans" panose="020B0606030504020204" pitchFamily="34" charset="0"/>
              </a:rPr>
              <a:t>điện</a:t>
            </a:r>
            <a:r>
              <a:rPr lang="en-US" b="0" i="0" dirty="0">
                <a:effectLst/>
                <a:latin typeface="Open Sans" panose="020B0606030504020204" pitchFamily="34" charset="0"/>
              </a:rPr>
              <a:t> </a:t>
            </a:r>
            <a:r>
              <a:rPr lang="en-US" b="0" i="0" dirty="0" err="1">
                <a:effectLst/>
                <a:latin typeface="Open Sans" panose="020B0606030504020204" pitchFamily="34" charset="0"/>
              </a:rPr>
              <a:t>bằng</a:t>
            </a:r>
            <a:r>
              <a:rPr lang="en-US" b="0" i="0" dirty="0">
                <a:effectLst/>
                <a:latin typeface="Open Sans" panose="020B0606030504020204" pitchFamily="34" charset="0"/>
              </a:rPr>
              <a:t> </a:t>
            </a:r>
            <a:r>
              <a:rPr lang="en-US" b="0" i="0" dirty="0" err="1">
                <a:effectLst/>
                <a:latin typeface="Open Sans" panose="020B0606030504020204" pitchFamily="34" charset="0"/>
              </a:rPr>
              <a:t>đồng</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thiết</a:t>
            </a:r>
            <a:r>
              <a:rPr lang="en-US" b="0" i="0" dirty="0">
                <a:effectLst/>
                <a:latin typeface="Open Sans" panose="020B0606030504020204" pitchFamily="34" charset="0"/>
              </a:rPr>
              <a:t> </a:t>
            </a:r>
            <a:r>
              <a:rPr lang="en-US" b="0" i="0" dirty="0" err="1">
                <a:effectLst/>
                <a:latin typeface="Open Sans" panose="020B0606030504020204" pitchFamily="34" charset="0"/>
              </a:rPr>
              <a:t>bị</a:t>
            </a:r>
            <a:r>
              <a:rPr lang="en-US" b="0" i="0" dirty="0">
                <a:effectLst/>
                <a:latin typeface="Open Sans" panose="020B0606030504020204" pitchFamily="34" charset="0"/>
              </a:rPr>
              <a:t> </a:t>
            </a:r>
            <a:r>
              <a:rPr lang="en-US" b="0" i="0" dirty="0" err="1">
                <a:effectLst/>
                <a:latin typeface="Open Sans" panose="020B0606030504020204" pitchFamily="34" charset="0"/>
              </a:rPr>
              <a:t>điện</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phần</a:t>
            </a:r>
            <a:r>
              <a:rPr lang="en-US" b="0" i="0" dirty="0">
                <a:effectLst/>
                <a:latin typeface="Open Sans" panose="020B0606030504020204" pitchFamily="34" charset="0"/>
              </a:rPr>
              <a:t> </a:t>
            </a:r>
            <a:r>
              <a:rPr lang="en-US" b="0" i="0" dirty="0" err="1">
                <a:effectLst/>
                <a:latin typeface="Open Sans" panose="020B0606030504020204" pitchFamily="34" charset="0"/>
              </a:rPr>
              <a:t>quan</a:t>
            </a:r>
            <a:r>
              <a:rPr lang="en-US" b="0" i="0" dirty="0">
                <a:effectLst/>
                <a:latin typeface="Open Sans" panose="020B0606030504020204" pitchFamily="34" charset="0"/>
              </a:rPr>
              <a:t> </a:t>
            </a:r>
            <a:r>
              <a:rPr lang="en-US" b="0" i="0" dirty="0" err="1">
                <a:effectLst/>
                <a:latin typeface="Open Sans" panose="020B0606030504020204" pitchFamily="34" charset="0"/>
              </a:rPr>
              <a:t>trọng</a:t>
            </a:r>
            <a:r>
              <a:rPr lang="en-US" b="0" i="0" dirty="0">
                <a:effectLst/>
                <a:latin typeface="Open Sans" panose="020B0606030504020204" pitchFamily="34" charset="0"/>
              </a:rPr>
              <a:t> </a:t>
            </a:r>
            <a:r>
              <a:rPr lang="en-US" b="0" i="0" dirty="0" err="1">
                <a:effectLst/>
                <a:latin typeface="Open Sans" panose="020B0606030504020204" pitchFamily="34" charset="0"/>
              </a:rPr>
              <a:t>của</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đảm</a:t>
            </a:r>
            <a:r>
              <a:rPr lang="en-US" b="0" i="0" dirty="0">
                <a:effectLst/>
                <a:latin typeface="Open Sans" panose="020B0606030504020204" pitchFamily="34" charset="0"/>
              </a:rPr>
              <a:t> </a:t>
            </a:r>
            <a:r>
              <a:rPr lang="en-US" b="0" i="0" dirty="0" err="1">
                <a:effectLst/>
                <a:latin typeface="Open Sans" panose="020B0606030504020204" pitchFamily="34" charset="0"/>
              </a:rPr>
              <a:t>bảo</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lao</a:t>
            </a:r>
            <a:r>
              <a:rPr lang="en-US" b="0" i="0" dirty="0">
                <a:effectLst/>
                <a:latin typeface="Open Sans" panose="020B0606030504020204" pitchFamily="34" charset="0"/>
              </a:rPr>
              <a:t> </a:t>
            </a:r>
            <a:r>
              <a:rPr lang="en-US" b="0" i="0" dirty="0" err="1">
                <a:effectLst/>
                <a:latin typeface="Open Sans" panose="020B0606030504020204" pitchFamily="34" charset="0"/>
              </a:rPr>
              <a:t>động</a:t>
            </a:r>
            <a:r>
              <a:rPr lang="en-US" b="0" i="0" dirty="0">
                <a:effectLst/>
                <a:latin typeface="Open Sans" panose="020B0606030504020204" pitchFamily="34" charset="0"/>
              </a:rPr>
              <a:t>. </a:t>
            </a:r>
          </a:p>
          <a:p>
            <a:pPr algn="l"/>
            <a:r>
              <a:rPr lang="en-US" b="0" i="0" dirty="0">
                <a:effectLst/>
                <a:latin typeface="Open Sans" panose="020B0606030504020204" pitchFamily="34" charset="0"/>
              </a:rPr>
              <a:t>Khi </a:t>
            </a:r>
            <a:r>
              <a:rPr lang="en-US" b="0" i="0" dirty="0" err="1">
                <a:effectLst/>
                <a:latin typeface="Open Sans" panose="020B0606030504020204" pitchFamily="34" charset="0"/>
              </a:rPr>
              <a:t>xảy</a:t>
            </a:r>
            <a:r>
              <a:rPr lang="en-US" b="0" i="0" dirty="0">
                <a:effectLst/>
                <a:latin typeface="Open Sans" panose="020B0606030504020204" pitchFamily="34" charset="0"/>
              </a:rPr>
              <a:t> </a:t>
            </a:r>
            <a:r>
              <a:rPr lang="en-US" b="0" i="0" dirty="0" err="1">
                <a:effectLst/>
                <a:latin typeface="Open Sans" panose="020B0606030504020204" pitchFamily="34" charset="0"/>
              </a:rPr>
              <a:t>ra</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đáp</a:t>
            </a:r>
            <a:r>
              <a:rPr lang="en-US" b="0" i="0" dirty="0">
                <a:effectLst/>
                <a:latin typeface="Open Sans" panose="020B0606030504020204" pitchFamily="34" charset="0"/>
              </a:rPr>
              <a:t> </a:t>
            </a:r>
            <a:r>
              <a:rPr lang="en-US" b="0" i="0" dirty="0" err="1">
                <a:effectLst/>
                <a:latin typeface="Open Sans" panose="020B0606030504020204" pitchFamily="34" charset="0"/>
              </a:rPr>
              <a:t>ứng</a:t>
            </a:r>
            <a:r>
              <a:rPr lang="en-US" b="0" i="0" dirty="0">
                <a:effectLst/>
                <a:latin typeface="Open Sans" panose="020B0606030504020204" pitchFamily="34" charset="0"/>
              </a:rPr>
              <a:t> </a:t>
            </a:r>
            <a:r>
              <a:rPr lang="en-US" b="0" i="0" dirty="0" err="1">
                <a:effectLst/>
                <a:latin typeface="Open Sans" panose="020B0606030504020204" pitchFamily="34" charset="0"/>
              </a:rPr>
              <a:t>nhanh</a:t>
            </a:r>
            <a:r>
              <a:rPr lang="en-US" b="0" i="0" dirty="0">
                <a:effectLst/>
                <a:latin typeface="Open Sans" panose="020B0606030504020204" pitchFamily="34" charset="0"/>
              </a:rPr>
              <a:t> </a:t>
            </a:r>
            <a:r>
              <a:rPr lang="en-US" b="0" i="0" dirty="0" err="1">
                <a:effectLst/>
                <a:latin typeface="Open Sans" panose="020B0606030504020204" pitchFamily="34" charset="0"/>
              </a:rPr>
              <a:t>chóng</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chính</a:t>
            </a:r>
            <a:r>
              <a:rPr lang="en-US" b="0" i="0" dirty="0">
                <a:effectLst/>
                <a:latin typeface="Open Sans" panose="020B0606030504020204" pitchFamily="34" charset="0"/>
              </a:rPr>
              <a:t> </a:t>
            </a:r>
            <a:r>
              <a:rPr lang="en-US" b="0" i="0" dirty="0" err="1">
                <a:effectLst/>
                <a:latin typeface="Open Sans" panose="020B0606030504020204" pitchFamily="34" charset="0"/>
              </a:rPr>
              <a:t>xác</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cực</a:t>
            </a:r>
            <a:r>
              <a:rPr lang="en-US" b="0" i="0" dirty="0">
                <a:effectLst/>
                <a:latin typeface="Open Sans" panose="020B0606030504020204" pitchFamily="34" charset="0"/>
              </a:rPr>
              <a:t> </a:t>
            </a:r>
            <a:r>
              <a:rPr lang="en-US" b="0" i="0" dirty="0" err="1">
                <a:effectLst/>
                <a:latin typeface="Open Sans" panose="020B0606030504020204" pitchFamily="34" charset="0"/>
              </a:rPr>
              <a:t>kỳ</a:t>
            </a:r>
            <a:r>
              <a:rPr lang="en-US" b="0" i="0" dirty="0">
                <a:effectLst/>
                <a:latin typeface="Open Sans" panose="020B0606030504020204" pitchFamily="34" charset="0"/>
              </a:rPr>
              <a:t> </a:t>
            </a:r>
            <a:r>
              <a:rPr lang="en-US" b="0" i="0" dirty="0" err="1">
                <a:effectLst/>
                <a:latin typeface="Open Sans" panose="020B0606030504020204" pitchFamily="34" charset="0"/>
              </a:rPr>
              <a:t>quan</a:t>
            </a:r>
            <a:r>
              <a:rPr lang="en-US" b="0" i="0" dirty="0">
                <a:effectLst/>
                <a:latin typeface="Open Sans" panose="020B0606030504020204" pitchFamily="34" charset="0"/>
              </a:rPr>
              <a:t> </a:t>
            </a:r>
            <a:r>
              <a:rPr lang="en-US" b="0" i="0" dirty="0" err="1">
                <a:effectLst/>
                <a:latin typeface="Open Sans" panose="020B0606030504020204" pitchFamily="34" charset="0"/>
              </a:rPr>
              <a:t>trọng</a:t>
            </a:r>
            <a:r>
              <a:rPr lang="en-US" b="0" i="0" dirty="0">
                <a:effectLst/>
                <a:latin typeface="Open Sans" panose="020B0606030504020204" pitchFamily="34" charset="0"/>
              </a:rPr>
              <a:t> </a:t>
            </a:r>
            <a:r>
              <a:rPr lang="en-US" b="0" i="0" dirty="0" err="1">
                <a:effectLst/>
                <a:latin typeface="Open Sans" panose="020B0606030504020204" pitchFamily="34" charset="0"/>
              </a:rPr>
              <a:t>để</a:t>
            </a:r>
            <a:r>
              <a:rPr lang="en-US" b="0" i="0" dirty="0">
                <a:effectLst/>
                <a:latin typeface="Open Sans" panose="020B0606030504020204" pitchFamily="34" charset="0"/>
              </a:rPr>
              <a:t> </a:t>
            </a:r>
            <a:r>
              <a:rPr lang="en-US" b="0" i="0" dirty="0" err="1">
                <a:effectLst/>
                <a:latin typeface="Open Sans" panose="020B0606030504020204" pitchFamily="34" charset="0"/>
              </a:rPr>
              <a:t>giảm</a:t>
            </a:r>
            <a:r>
              <a:rPr lang="en-US" b="0" i="0" dirty="0">
                <a:effectLst/>
                <a:latin typeface="Open Sans" panose="020B0606030504020204" pitchFamily="34" charset="0"/>
              </a:rPr>
              <a:t> </a:t>
            </a:r>
            <a:r>
              <a:rPr lang="en-US" b="0" i="0" dirty="0" err="1">
                <a:effectLst/>
                <a:latin typeface="Open Sans" panose="020B0606030504020204" pitchFamily="34" charset="0"/>
              </a:rPr>
              <a:t>thiểu</a:t>
            </a:r>
            <a:r>
              <a:rPr lang="en-US" b="0" i="0" dirty="0">
                <a:effectLst/>
                <a:latin typeface="Open Sans" panose="020B0606030504020204" pitchFamily="34" charset="0"/>
              </a:rPr>
              <a:t> </a:t>
            </a:r>
            <a:r>
              <a:rPr lang="en-US" b="0" i="0" dirty="0" err="1">
                <a:effectLst/>
                <a:latin typeface="Open Sans" panose="020B0606030504020204" pitchFamily="34" charset="0"/>
              </a:rPr>
              <a:t>thiệt</a:t>
            </a:r>
            <a:r>
              <a:rPr lang="en-US" b="0" i="0" dirty="0">
                <a:effectLst/>
                <a:latin typeface="Open Sans" panose="020B0606030504020204" pitchFamily="34" charset="0"/>
              </a:rPr>
              <a:t> </a:t>
            </a:r>
            <a:r>
              <a:rPr lang="en-US" b="0" i="0" dirty="0" err="1">
                <a:effectLst/>
                <a:latin typeface="Open Sans" panose="020B0606030504020204" pitchFamily="34" charset="0"/>
              </a:rPr>
              <a:t>hại</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bảo</a:t>
            </a:r>
            <a:r>
              <a:rPr lang="en-US" b="0" i="0" dirty="0">
                <a:effectLst/>
                <a:latin typeface="Open Sans" panose="020B0606030504020204" pitchFamily="34" charset="0"/>
              </a:rPr>
              <a:t> </a:t>
            </a:r>
            <a:r>
              <a:rPr lang="en-US" b="0" i="0" dirty="0" err="1">
                <a:effectLst/>
                <a:latin typeface="Open Sans" panose="020B0606030504020204" pitchFamily="34" charset="0"/>
              </a:rPr>
              <a:t>vệ</a:t>
            </a:r>
            <a:r>
              <a:rPr lang="en-US" b="0" i="0" dirty="0">
                <a:effectLst/>
                <a:latin typeface="Open Sans" panose="020B0606030504020204" pitchFamily="34" charset="0"/>
              </a:rPr>
              <a:t> </a:t>
            </a:r>
            <a:r>
              <a:rPr lang="en-US" b="0" i="0" dirty="0" err="1">
                <a:effectLst/>
                <a:latin typeface="Open Sans" panose="020B0606030504020204" pitchFamily="34" charset="0"/>
              </a:rPr>
              <a:t>sức</a:t>
            </a:r>
            <a:r>
              <a:rPr lang="en-US" b="0" i="0" dirty="0">
                <a:effectLst/>
                <a:latin typeface="Open Sans" panose="020B0606030504020204" pitchFamily="34" charset="0"/>
              </a:rPr>
              <a:t> </a:t>
            </a:r>
            <a:r>
              <a:rPr lang="en-US" b="0" i="0" dirty="0" err="1">
                <a:effectLst/>
                <a:latin typeface="Open Sans" panose="020B0606030504020204" pitchFamily="34" charset="0"/>
              </a:rPr>
              <a:t>khỏe</a:t>
            </a:r>
            <a:r>
              <a:rPr lang="en-US" b="0" i="0" dirty="0">
                <a:effectLst/>
                <a:latin typeface="Open Sans" panose="020B0606030504020204" pitchFamily="34" charset="0"/>
              </a:rPr>
              <a:t> </a:t>
            </a:r>
            <a:r>
              <a:rPr lang="en-US" b="0" i="0" dirty="0" err="1">
                <a:effectLst/>
                <a:latin typeface="Open Sans" panose="020B0606030504020204" pitchFamily="34" charset="0"/>
              </a:rPr>
              <a:t>của</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viên</a:t>
            </a:r>
            <a:r>
              <a:rPr lang="en-US" b="0" i="0" dirty="0">
                <a:effectLst/>
                <a:latin typeface="Open Sans" panose="020B0606030504020204" pitchFamily="34" charset="0"/>
              </a:rPr>
              <a:t>.</a:t>
            </a:r>
            <a:endParaRPr lang="vi-VN" b="0" i="0" dirty="0">
              <a:effectLst/>
              <a:latin typeface="Open Sans" panose="020B0606030504020204" pitchFamily="34" charset="0"/>
            </a:endParaRP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7ABEB7A1-261F-C08B-E72D-A9D1BDB4B299}"/>
              </a:ext>
            </a:extLst>
          </p:cNvPr>
          <p:cNvPicPr>
            <a:picLocks noChangeAspect="1"/>
          </p:cNvPicPr>
          <p:nvPr/>
        </p:nvPicPr>
        <p:blipFill>
          <a:blip r:embed="rId3"/>
          <a:stretch>
            <a:fillRect/>
          </a:stretch>
        </p:blipFill>
        <p:spPr>
          <a:xfrm>
            <a:off x="7287232" y="1706075"/>
            <a:ext cx="3825801" cy="3825801"/>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linh</a:t>
            </a:r>
            <a:r>
              <a:rPr lang="en-US" dirty="0">
                <a:latin typeface="UTM Aptima" panose="02040603050506020204" pitchFamily="18" charset="0"/>
              </a:rPr>
              <a:t> </a:t>
            </a:r>
            <a:r>
              <a:rPr lang="en-US" dirty="0" err="1">
                <a:latin typeface="UTM Aptima" panose="02040603050506020204" pitchFamily="18" charset="0"/>
              </a:rPr>
              <a:t>kiện</a:t>
            </a:r>
            <a:r>
              <a:rPr lang="en-US" dirty="0">
                <a:latin typeface="UTM Aptima" panose="02040603050506020204" pitchFamily="18" charset="0"/>
              </a:rPr>
              <a:t> </a:t>
            </a:r>
            <a:r>
              <a:rPr lang="en-US" dirty="0" err="1">
                <a:latin typeface="UTM Aptima" panose="02040603050506020204" pitchFamily="18" charset="0"/>
              </a:rPr>
              <a:t>của</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thiết</a:t>
            </a:r>
            <a:r>
              <a:rPr lang="en-US" dirty="0">
                <a:latin typeface="UTM Aptima" panose="02040603050506020204" pitchFamily="18" charset="0"/>
              </a:rPr>
              <a:t> </a:t>
            </a:r>
            <a:r>
              <a:rPr lang="en-US" dirty="0" err="1">
                <a:latin typeface="UTM Aptima" panose="02040603050506020204" pitchFamily="18" charset="0"/>
              </a:rPr>
              <a:t>bị</a:t>
            </a:r>
            <a:r>
              <a:rPr lang="en-US" dirty="0">
                <a:latin typeface="UTM Aptima" panose="02040603050506020204" pitchFamily="18" charset="0"/>
              </a:rPr>
              <a:t> </a:t>
            </a:r>
            <a:r>
              <a:rPr lang="en-US" dirty="0" err="1">
                <a:latin typeface="UTM Aptima" panose="02040603050506020204" pitchFamily="18" charset="0"/>
              </a:rPr>
              <a:t>điện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gn="l">
              <a:lnSpc>
                <a:spcPct val="120000"/>
              </a:lnSpc>
              <a:buNone/>
            </a:pPr>
            <a:r>
              <a:rPr lang="en-US" sz="2000" b="1" i="0" dirty="0">
                <a:effectLst/>
                <a:latin typeface="Open Sans" panose="020B0606030504020204" pitchFamily="34" charset="0"/>
              </a:rPr>
              <a:t>1. </a:t>
            </a:r>
            <a:r>
              <a:rPr lang="en-US" sz="2000" b="1" i="0" dirty="0" err="1">
                <a:effectLst/>
                <a:latin typeface="Open Sans" panose="020B0606030504020204" pitchFamily="34" charset="0"/>
              </a:rPr>
              <a:t>Đặc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lắp</a:t>
            </a:r>
            <a:r>
              <a:rPr lang="en-US" sz="2000" b="1" i="0" dirty="0">
                <a:effectLst/>
                <a:latin typeface="Open Sans" panose="020B0606030504020204" pitchFamily="34" charset="0"/>
              </a:rPr>
              <a:t> </a:t>
            </a:r>
            <a:r>
              <a:rPr lang="en-US" sz="2000" b="1" i="0" dirty="0" err="1">
                <a:effectLst/>
                <a:latin typeface="Open Sans" panose="020B0606030504020204" pitchFamily="34" charset="0"/>
              </a:rPr>
              <a:t>ráp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linh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kiện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thiết</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điện</a:t>
            </a:r>
            <a:r>
              <a:rPr lang="en-US" sz="2000" b="1" i="0" dirty="0">
                <a:effectLst/>
                <a:latin typeface="Open Sans" panose="020B0606030504020204" pitchFamily="34" charset="0"/>
              </a:rPr>
              <a:t> (electrical equipment)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tạo</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thành</a:t>
            </a:r>
            <a:r>
              <a:rPr lang="en-US" sz="2000" b="1" i="0" dirty="0">
                <a:effectLst/>
                <a:latin typeface="Open Sans" panose="020B0606030504020204" pitchFamily="34" charset="0"/>
              </a:rPr>
              <a:t> ổ </a:t>
            </a:r>
            <a:r>
              <a:rPr lang="en-US" sz="2000" b="1" i="0" dirty="0" err="1">
                <a:effectLst/>
                <a:latin typeface="Open Sans" panose="020B0606030504020204" pitchFamily="34" charset="0"/>
              </a:rPr>
              <a:t>cắm</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tắt</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cầu</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giao</a:t>
            </a:r>
            <a:r>
              <a:rPr lang="en-US" sz="2000" b="1" i="0" dirty="0">
                <a:effectLst/>
                <a:latin typeface="Open Sans" panose="020B0606030504020204" pitchFamily="34" charset="0"/>
              </a:rPr>
              <a:t>, CB… </a:t>
            </a:r>
            <a:r>
              <a:rPr lang="en-US" sz="2000" b="1" i="0" dirty="0" err="1">
                <a:effectLst/>
                <a:latin typeface="Open Sans" panose="020B0606030504020204" pitchFamily="34" charset="0"/>
              </a:rPr>
              <a:t>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phẩm</a:t>
            </a:r>
            <a:endParaRPr lang="vi-VN" sz="2000" b="1" i="0" dirty="0">
              <a:effectLst/>
              <a:latin typeface="Open Sans" panose="020B0606030504020204" pitchFamily="34" charset="0"/>
            </a:endParaRPr>
          </a:p>
          <a:p>
            <a:pPr algn="l">
              <a:lnSpc>
                <a:spcPct val="120000"/>
              </a:lnSpc>
            </a:pPr>
            <a:r>
              <a:rPr lang="en-US" b="0" i="0" dirty="0">
                <a:effectLst/>
                <a:latin typeface="Open Sans" panose="020B0606030504020204" pitchFamily="34" charset="0"/>
              </a:rPr>
              <a:t>Khi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lắp</a:t>
            </a:r>
            <a:r>
              <a:rPr lang="en-US" b="0" i="0" dirty="0">
                <a:effectLst/>
                <a:latin typeface="Open Sans" panose="020B0606030504020204" pitchFamily="34" charset="0"/>
              </a:rPr>
              <a:t> </a:t>
            </a:r>
            <a:r>
              <a:rPr lang="en-US" b="0" i="0" dirty="0" err="1">
                <a:effectLst/>
                <a:latin typeface="Open Sans" panose="020B0606030504020204" pitchFamily="34" charset="0"/>
              </a:rPr>
              <a:t>ráp</a:t>
            </a:r>
            <a:r>
              <a:rPr lang="en-US" b="0" i="0" dirty="0">
                <a:effectLst/>
                <a:latin typeface="Open Sans" panose="020B0606030504020204" pitchFamily="34" charset="0"/>
              </a:rPr>
              <a:t> </a:t>
            </a:r>
            <a:r>
              <a:rPr lang="en-US" b="0" i="0" dirty="0" err="1">
                <a:effectLst/>
                <a:latin typeface="Open Sans" panose="020B0606030504020204" pitchFamily="34" charset="0"/>
              </a:rPr>
              <a:t>linh</a:t>
            </a:r>
            <a:r>
              <a:rPr lang="en-US" b="0" i="0" dirty="0">
                <a:effectLst/>
                <a:latin typeface="Open Sans" panose="020B0606030504020204" pitchFamily="34" charset="0"/>
              </a:rPr>
              <a:t> </a:t>
            </a:r>
            <a:r>
              <a:rPr lang="en-US" b="0" i="0" dirty="0" err="1">
                <a:effectLst/>
                <a:latin typeface="Open Sans" panose="020B0606030504020204" pitchFamily="34" charset="0"/>
              </a:rPr>
              <a:t>kiện</a:t>
            </a:r>
            <a:r>
              <a:rPr lang="en-US" b="0" i="0" dirty="0">
                <a:effectLst/>
                <a:latin typeface="Open Sans" panose="020B0606030504020204" pitchFamily="34" charset="0"/>
              </a:rPr>
              <a:t> </a:t>
            </a:r>
            <a:r>
              <a:rPr lang="en-US" b="0" i="0" dirty="0" err="1">
                <a:effectLst/>
                <a:latin typeface="Open Sans" panose="020B0606030504020204" pitchFamily="34" charset="0"/>
              </a:rPr>
              <a:t>để</a:t>
            </a:r>
            <a:r>
              <a:rPr lang="en-US" b="0" i="0" dirty="0">
                <a:effectLst/>
                <a:latin typeface="Open Sans" panose="020B0606030504020204" pitchFamily="34" charset="0"/>
              </a:rPr>
              <a:t> </a:t>
            </a:r>
            <a:r>
              <a:rPr lang="en-US" b="0" i="0" dirty="0" err="1">
                <a:effectLst/>
                <a:latin typeface="Open Sans" panose="020B0606030504020204" pitchFamily="34" charset="0"/>
              </a:rPr>
              <a:t>tạo</a:t>
            </a:r>
            <a:r>
              <a:rPr lang="en-US" b="0" i="0" dirty="0">
                <a:effectLst/>
                <a:latin typeface="Open Sans" panose="020B0606030504020204" pitchFamily="34" charset="0"/>
              </a:rPr>
              <a:t> </a:t>
            </a:r>
            <a:r>
              <a:rPr lang="en-US" b="0" i="0" dirty="0" err="1">
                <a:effectLst/>
                <a:latin typeface="Open Sans" panose="020B0606030504020204" pitchFamily="34" charset="0"/>
              </a:rPr>
              <a:t>ra</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sản</a:t>
            </a:r>
            <a:r>
              <a:rPr lang="en-US" b="0" i="0" dirty="0">
                <a:effectLst/>
                <a:latin typeface="Open Sans" panose="020B0606030504020204" pitchFamily="34" charset="0"/>
              </a:rPr>
              <a:t> </a:t>
            </a:r>
            <a:r>
              <a:rPr lang="en-US" b="0" i="0" dirty="0" err="1">
                <a:effectLst/>
                <a:latin typeface="Open Sans" panose="020B0606030504020204" pitchFamily="34" charset="0"/>
              </a:rPr>
              <a:t>phẩm</a:t>
            </a:r>
            <a:r>
              <a:rPr lang="en-US" b="0" i="0" dirty="0">
                <a:effectLst/>
                <a:latin typeface="Open Sans" panose="020B0606030504020204" pitchFamily="34" charset="0"/>
              </a:rPr>
              <a:t> </a:t>
            </a:r>
            <a:r>
              <a:rPr lang="en-US" b="0" i="0" dirty="0" err="1">
                <a:effectLst/>
                <a:latin typeface="Open Sans" panose="020B0606030504020204" pitchFamily="34" charset="0"/>
              </a:rPr>
              <a:t>điện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viên</a:t>
            </a:r>
            <a:r>
              <a:rPr lang="en-US" b="0" i="0" dirty="0">
                <a:effectLst/>
                <a:latin typeface="Open Sans" panose="020B0606030504020204" pitchFamily="34" charset="0"/>
              </a:rPr>
              <a:t> </a:t>
            </a:r>
            <a:r>
              <a:rPr lang="en-US" b="0" i="0" dirty="0" err="1">
                <a:effectLst/>
                <a:latin typeface="Open Sans" panose="020B0606030504020204" pitchFamily="34" charset="0"/>
              </a:rPr>
              <a:t>cần</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hiểu</a:t>
            </a:r>
            <a:r>
              <a:rPr lang="en-US" b="0" i="0" dirty="0">
                <a:effectLst/>
                <a:latin typeface="Open Sans" panose="020B0606030504020204" pitchFamily="34" charset="0"/>
              </a:rPr>
              <a:t> </a:t>
            </a:r>
            <a:r>
              <a:rPr lang="en-US" b="0" i="0" dirty="0" err="1">
                <a:effectLst/>
                <a:latin typeface="Open Sans" panose="020B0606030504020204" pitchFamily="34" charset="0"/>
              </a:rPr>
              <a:t>biết</a:t>
            </a:r>
            <a:r>
              <a:rPr lang="en-US" b="0" i="0" dirty="0">
                <a:effectLst/>
                <a:latin typeface="Open Sans" panose="020B0606030504020204" pitchFamily="34" charset="0"/>
              </a:rPr>
              <a:t> </a:t>
            </a:r>
            <a:r>
              <a:rPr lang="en-US" b="0" i="0" dirty="0" err="1">
                <a:effectLst/>
                <a:latin typeface="Open Sans" panose="020B0606030504020204" pitchFamily="34" charset="0"/>
              </a:rPr>
              <a:t>sâu</a:t>
            </a:r>
            <a:r>
              <a:rPr lang="en-US" b="0" i="0" dirty="0">
                <a:effectLst/>
                <a:latin typeface="Open Sans" panose="020B0606030504020204" pitchFamily="34" charset="0"/>
              </a:rPr>
              <a:t> </a:t>
            </a:r>
            <a:r>
              <a:rPr lang="en-US" b="0" i="0" dirty="0" err="1">
                <a:effectLst/>
                <a:latin typeface="Open Sans" panose="020B0606030504020204" pitchFamily="34" charset="0"/>
              </a:rPr>
              <a:t>rộng</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thiết</a:t>
            </a:r>
            <a:r>
              <a:rPr lang="en-US" b="0" i="0" dirty="0">
                <a:effectLst/>
                <a:latin typeface="Open Sans" panose="020B0606030504020204" pitchFamily="34" charset="0"/>
              </a:rPr>
              <a:t> </a:t>
            </a:r>
            <a:r>
              <a:rPr lang="en-US" b="0" i="0" dirty="0" err="1">
                <a:effectLst/>
                <a:latin typeface="Open Sans" panose="020B0606030504020204" pitchFamily="34" charset="0"/>
              </a:rPr>
              <a:t>bị</a:t>
            </a:r>
            <a:r>
              <a:rPr lang="en-US" b="0" i="0" dirty="0">
                <a:effectLst/>
                <a:latin typeface="Open Sans" panose="020B0606030504020204" pitchFamily="34" charset="0"/>
              </a:rPr>
              <a:t> </a:t>
            </a:r>
            <a:r>
              <a:rPr lang="en-US" b="0" i="0" dirty="0" err="1">
                <a:effectLst/>
                <a:latin typeface="Open Sans" panose="020B0606030504020204" pitchFamily="34" charset="0"/>
              </a:rPr>
              <a:t>điện</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quy</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sản</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p>
          <a:p>
            <a:pPr algn="l">
              <a:lnSpc>
                <a:spcPct val="120000"/>
              </a:lnSpc>
            </a:pPr>
            <a:r>
              <a:rPr lang="en-US" b="0" i="0" dirty="0" err="1">
                <a:effectLst/>
                <a:latin typeface="Open Sans" panose="020B0606030504020204" pitchFamily="34" charset="0"/>
              </a:rPr>
              <a:t>Công</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này</a:t>
            </a:r>
            <a:r>
              <a:rPr lang="en-US" b="0" i="0" dirty="0">
                <a:effectLst/>
                <a:latin typeface="Open Sans" panose="020B0606030504020204" pitchFamily="34" charset="0"/>
              </a:rPr>
              <a:t> </a:t>
            </a:r>
            <a:r>
              <a:rPr lang="en-US" b="0" i="0" dirty="0" err="1">
                <a:effectLst/>
                <a:latin typeface="Open Sans" panose="020B0606030504020204" pitchFamily="34" charset="0"/>
              </a:rPr>
              <a:t>đòi</a:t>
            </a:r>
            <a:r>
              <a:rPr lang="en-US" b="0" i="0" dirty="0">
                <a:effectLst/>
                <a:latin typeface="Open Sans" panose="020B0606030504020204" pitchFamily="34" charset="0"/>
              </a:rPr>
              <a:t> </a:t>
            </a:r>
            <a:r>
              <a:rPr lang="en-US" b="0" i="0" dirty="0" err="1">
                <a:effectLst/>
                <a:latin typeface="Open Sans" panose="020B0606030504020204" pitchFamily="34" charset="0"/>
              </a:rPr>
              <a:t>hỏi</a:t>
            </a:r>
            <a:r>
              <a:rPr lang="en-US" b="0" i="0" dirty="0">
                <a:effectLst/>
                <a:latin typeface="Open Sans" panose="020B0606030504020204" pitchFamily="34" charset="0"/>
              </a:rPr>
              <a:t> </a:t>
            </a:r>
            <a:r>
              <a:rPr lang="en-US" b="0" i="0" dirty="0" err="1">
                <a:effectLst/>
                <a:latin typeface="Open Sans" panose="020B0606030504020204" pitchFamily="34" charset="0"/>
              </a:rPr>
              <a:t>sự</a:t>
            </a:r>
            <a:r>
              <a:rPr lang="en-US" b="0" i="0" dirty="0">
                <a:effectLst/>
                <a:latin typeface="Open Sans" panose="020B0606030504020204" pitchFamily="34" charset="0"/>
              </a:rPr>
              <a:t> </a:t>
            </a:r>
            <a:r>
              <a:rPr lang="en-US" b="0" i="0" dirty="0" err="1">
                <a:effectLst/>
                <a:latin typeface="Open Sans" panose="020B0606030504020204" pitchFamily="34" charset="0"/>
              </a:rPr>
              <a:t>chú</a:t>
            </a:r>
            <a:r>
              <a:rPr lang="en-US" b="0" i="0" dirty="0">
                <a:effectLst/>
                <a:latin typeface="Open Sans" panose="020B0606030504020204" pitchFamily="34" charset="0"/>
              </a:rPr>
              <a:t> ý </a:t>
            </a:r>
            <a:r>
              <a:rPr lang="en-US" b="0" i="0" dirty="0" err="1">
                <a:effectLst/>
                <a:latin typeface="Open Sans" panose="020B0606030504020204" pitchFamily="34" charset="0"/>
              </a:rPr>
              <a:t>đến</a:t>
            </a:r>
            <a:r>
              <a:rPr lang="en-US" b="0" i="0" dirty="0">
                <a:effectLst/>
                <a:latin typeface="Open Sans" panose="020B0606030504020204" pitchFamily="34" charset="0"/>
              </a:rPr>
              <a:t> chi </a:t>
            </a:r>
            <a:r>
              <a:rPr lang="en-US" b="0" i="0" dirty="0" err="1">
                <a:effectLst/>
                <a:latin typeface="Open Sans" panose="020B0606030504020204" pitchFamily="34" charset="0"/>
              </a:rPr>
              <a:t>tiết</a:t>
            </a:r>
            <a:r>
              <a:rPr lang="en-US" b="0" i="0" dirty="0">
                <a:effectLst/>
                <a:latin typeface="Open Sans" panose="020B0606030504020204" pitchFamily="34" charset="0"/>
              </a:rPr>
              <a:t>, </a:t>
            </a:r>
            <a:r>
              <a:rPr lang="en-US" b="0" i="0" dirty="0" err="1">
                <a:effectLst/>
                <a:latin typeface="Open Sans" panose="020B0606030504020204" pitchFamily="34" charset="0"/>
              </a:rPr>
              <a:t>khả</a:t>
            </a:r>
            <a:r>
              <a:rPr lang="en-US" b="0" i="0" dirty="0">
                <a:effectLst/>
                <a:latin typeface="Open Sans" panose="020B0606030504020204" pitchFamily="34" charset="0"/>
              </a:rPr>
              <a:t> </a:t>
            </a:r>
            <a:r>
              <a:rPr lang="en-US" b="0" i="0" dirty="0" err="1">
                <a:effectLst/>
                <a:latin typeface="Open Sans" panose="020B0606030504020204" pitchFamily="34" charset="0"/>
              </a:rPr>
              <a:t>năng</a:t>
            </a:r>
            <a:r>
              <a:rPr lang="en-US" b="0" i="0" dirty="0">
                <a:effectLst/>
                <a:latin typeface="Open Sans" panose="020B0606030504020204" pitchFamily="34" charset="0"/>
              </a:rPr>
              <a:t> </a:t>
            </a:r>
            <a:r>
              <a:rPr lang="en-US" b="0" i="0" dirty="0" err="1">
                <a:effectLst/>
                <a:latin typeface="Open Sans" panose="020B0606030504020204" pitchFamily="34" charset="0"/>
              </a:rPr>
              <a:t>giải</a:t>
            </a:r>
            <a:r>
              <a:rPr lang="en-US" b="0" i="0" dirty="0">
                <a:effectLst/>
                <a:latin typeface="Open Sans" panose="020B0606030504020204" pitchFamily="34" charset="0"/>
              </a:rPr>
              <a:t> </a:t>
            </a:r>
            <a:r>
              <a:rPr lang="en-US" b="0" i="0" dirty="0" err="1">
                <a:effectLst/>
                <a:latin typeface="Open Sans" panose="020B0606030504020204" pitchFamily="34" charset="0"/>
              </a:rPr>
              <a:t>quyết</a:t>
            </a:r>
            <a:r>
              <a:rPr lang="en-US" b="0" i="0" dirty="0">
                <a:effectLst/>
                <a:latin typeface="Open Sans" panose="020B0606030504020204" pitchFamily="34" charset="0"/>
              </a:rPr>
              <a:t> </a:t>
            </a:r>
            <a:r>
              <a:rPr lang="en-US" b="0" i="0" dirty="0" err="1">
                <a:effectLst/>
                <a:latin typeface="Open Sans" panose="020B0606030504020204" pitchFamily="34" charset="0"/>
              </a:rPr>
              <a:t>vấn</a:t>
            </a:r>
            <a:r>
              <a:rPr lang="en-US" b="0" i="0" dirty="0">
                <a:effectLst/>
                <a:latin typeface="Open Sans" panose="020B0606030504020204" pitchFamily="34" charset="0"/>
              </a:rPr>
              <a:t> </a:t>
            </a:r>
            <a:r>
              <a:rPr lang="en-US" b="0" i="0" dirty="0" err="1">
                <a:effectLst/>
                <a:latin typeface="Open Sans" panose="020B0606030504020204" pitchFamily="34" charset="0"/>
              </a:rPr>
              <a:t>đề</a:t>
            </a:r>
            <a:r>
              <a:rPr lang="en-US" b="0" i="0" dirty="0">
                <a:effectLst/>
                <a:latin typeface="Open Sans" panose="020B0606030504020204" pitchFamily="34" charset="0"/>
              </a:rPr>
              <a:t> </a:t>
            </a:r>
            <a:r>
              <a:rPr lang="en-US" b="0" i="0" dirty="0" err="1">
                <a:effectLst/>
                <a:latin typeface="Open Sans" panose="020B0606030504020204" pitchFamily="34" charset="0"/>
              </a:rPr>
              <a:t>nhanh</a:t>
            </a:r>
            <a:r>
              <a:rPr lang="en-US" b="0" i="0" dirty="0">
                <a:effectLst/>
                <a:latin typeface="Open Sans" panose="020B0606030504020204" pitchFamily="34" charset="0"/>
              </a:rPr>
              <a:t> </a:t>
            </a:r>
            <a:r>
              <a:rPr lang="en-US" b="0" i="0" dirty="0" err="1">
                <a:effectLst/>
                <a:latin typeface="Open Sans" panose="020B0606030504020204" pitchFamily="34" charset="0"/>
              </a:rPr>
              <a:t>chóng</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kỹ</a:t>
            </a:r>
            <a:r>
              <a:rPr lang="en-US" b="0" i="0" dirty="0">
                <a:effectLst/>
                <a:latin typeface="Open Sans" panose="020B0606030504020204" pitchFamily="34" charset="0"/>
              </a:rPr>
              <a:t> </a:t>
            </a:r>
            <a:r>
              <a:rPr lang="en-US" b="0" i="0" dirty="0" err="1">
                <a:effectLst/>
                <a:latin typeface="Open Sans" panose="020B0606030504020204" pitchFamily="34" charset="0"/>
              </a:rPr>
              <a:t>năng</a:t>
            </a:r>
            <a:r>
              <a:rPr lang="en-US" b="0" i="0" dirty="0">
                <a:effectLst/>
                <a:latin typeface="Open Sans" panose="020B0606030504020204" pitchFamily="34" charset="0"/>
              </a:rPr>
              <a:t> </a:t>
            </a:r>
            <a:r>
              <a:rPr lang="en-US" b="0" i="0" dirty="0" err="1">
                <a:effectLst/>
                <a:latin typeface="Open Sans" panose="020B0606030504020204" pitchFamily="34" charset="0"/>
              </a:rPr>
              <a:t>làm</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nhóm</a:t>
            </a:r>
            <a:r>
              <a:rPr lang="en-US" b="0" i="0" dirty="0">
                <a:effectLst/>
                <a:latin typeface="Open Sans" panose="020B0606030504020204" pitchFamily="34" charset="0"/>
              </a:rPr>
              <a:t>.</a:t>
            </a:r>
            <a:endParaRPr lang="vi-VN" b="0" i="0" dirty="0">
              <a:effectLst/>
              <a:latin typeface="Open Sans" panose="020B0606030504020204" pitchFamily="34" charset="0"/>
            </a:endParaRP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CCE47C4C-9D84-7570-C7FC-A55DA8B74D2B}"/>
              </a:ext>
            </a:extLst>
          </p:cNvPr>
          <p:cNvPicPr>
            <a:picLocks noChangeAspect="1"/>
          </p:cNvPicPr>
          <p:nvPr/>
        </p:nvPicPr>
        <p:blipFill>
          <a:blip r:embed="rId3"/>
          <a:stretch>
            <a:fillRect/>
          </a:stretch>
        </p:blipFill>
        <p:spPr>
          <a:xfrm>
            <a:off x="-818356" y="3933056"/>
            <a:ext cx="4057560" cy="4057560"/>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linh</a:t>
            </a:r>
            <a:r>
              <a:rPr lang="en-US" dirty="0">
                <a:latin typeface="UTM Aptima" panose="02040603050506020204" pitchFamily="18" charset="0"/>
              </a:rPr>
              <a:t> </a:t>
            </a:r>
            <a:r>
              <a:rPr lang="en-US" dirty="0" err="1">
                <a:latin typeface="UTM Aptima" panose="02040603050506020204" pitchFamily="18" charset="0"/>
              </a:rPr>
              <a:t>kiện</a:t>
            </a:r>
            <a:r>
              <a:rPr lang="en-US" dirty="0">
                <a:latin typeface="UTM Aptima" panose="02040603050506020204" pitchFamily="18" charset="0"/>
              </a:rPr>
              <a:t> </a:t>
            </a:r>
            <a:r>
              <a:rPr lang="en-US" dirty="0" err="1">
                <a:latin typeface="UTM Aptima" panose="02040603050506020204" pitchFamily="18" charset="0"/>
              </a:rPr>
              <a:t>của</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thiết</a:t>
            </a:r>
            <a:r>
              <a:rPr lang="en-US" dirty="0">
                <a:latin typeface="UTM Aptima" panose="02040603050506020204" pitchFamily="18" charset="0"/>
              </a:rPr>
              <a:t> </a:t>
            </a:r>
            <a:r>
              <a:rPr lang="en-US" dirty="0" err="1">
                <a:latin typeface="UTM Aptima" panose="02040603050506020204" pitchFamily="18" charset="0"/>
              </a:rPr>
              <a:t>bị</a:t>
            </a:r>
            <a:r>
              <a:rPr lang="en-US" dirty="0">
                <a:latin typeface="UTM Aptima" panose="02040603050506020204" pitchFamily="18" charset="0"/>
              </a:rPr>
              <a:t> </a:t>
            </a:r>
            <a:r>
              <a:rPr lang="en-US" dirty="0" err="1">
                <a:latin typeface="UTM Aptima" panose="02040603050506020204" pitchFamily="18" charset="0"/>
              </a:rPr>
              <a:t>điện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2.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dạng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lắp</a:t>
            </a:r>
            <a:r>
              <a:rPr lang="en-US" sz="2000" b="1" i="0" dirty="0">
                <a:effectLst/>
                <a:latin typeface="Open Sans" panose="020B0606030504020204" pitchFamily="34" charset="0"/>
              </a:rPr>
              <a:t> </a:t>
            </a:r>
            <a:r>
              <a:rPr lang="en-US" sz="2000" b="1" i="0" dirty="0" err="1">
                <a:effectLst/>
                <a:latin typeface="Open Sans" panose="020B0606030504020204" pitchFamily="34" charset="0"/>
              </a:rPr>
              <a:t>ráp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linh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kiện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thiết</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điện</a:t>
            </a:r>
            <a:r>
              <a:rPr lang="en-US" sz="2000" b="1" i="0" dirty="0">
                <a:effectLst/>
                <a:latin typeface="Open Sans" panose="020B0606030504020204" pitchFamily="34" charset="0"/>
              </a:rPr>
              <a:t> (electrical equipment)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tạo</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thành</a:t>
            </a:r>
            <a:r>
              <a:rPr lang="en-US" sz="2000" b="1" i="0" dirty="0">
                <a:effectLst/>
                <a:latin typeface="Open Sans" panose="020B0606030504020204" pitchFamily="34" charset="0"/>
              </a:rPr>
              <a:t> ổ </a:t>
            </a:r>
            <a:r>
              <a:rPr lang="en-US" sz="2000" b="1" i="0" dirty="0" err="1">
                <a:effectLst/>
                <a:latin typeface="Open Sans" panose="020B0606030504020204" pitchFamily="34" charset="0"/>
              </a:rPr>
              <a:t>cắm</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tắt</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cầu</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giao</a:t>
            </a:r>
            <a:r>
              <a:rPr lang="en-US" sz="2000" b="1" i="0" dirty="0">
                <a:effectLst/>
                <a:latin typeface="Open Sans" panose="020B0606030504020204" pitchFamily="34" charset="0"/>
              </a:rPr>
              <a:t>, CB… </a:t>
            </a:r>
            <a:r>
              <a:rPr lang="en-US" sz="2000" b="1" i="0" dirty="0" err="1">
                <a:effectLst/>
                <a:latin typeface="Open Sans" panose="020B0606030504020204" pitchFamily="34" charset="0"/>
              </a:rPr>
              <a:t>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vận hành máy lắp ráp linh kiện điện để sản xuất các thiết bị như ổ cắm, công tắt, cầu giao, CB, tai nạn lao động có thể xảy ra do nhiều nguyên nhân khác nhau.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nguyên nhân phổ biến là việc sử dụng thiết bị mà không tuân thủ đúng quy trình an toàn, dẫn đến các va chạm, va đập không mong muốn.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975C202-2275-37DB-F357-4FB52D272E0E}"/>
              </a:ext>
            </a:extLst>
          </p:cNvPr>
          <p:cNvPicPr>
            <a:picLocks noChangeAspect="1"/>
          </p:cNvPicPr>
          <p:nvPr/>
        </p:nvPicPr>
        <p:blipFill>
          <a:blip r:embed="rId3"/>
          <a:stretch>
            <a:fillRect/>
          </a:stretch>
        </p:blipFill>
        <p:spPr>
          <a:xfrm>
            <a:off x="-818356" y="3933056"/>
            <a:ext cx="4057560" cy="4057560"/>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linh</a:t>
            </a:r>
            <a:r>
              <a:rPr lang="en-US" dirty="0">
                <a:latin typeface="UTM Aptima" panose="02040603050506020204" pitchFamily="18" charset="0"/>
              </a:rPr>
              <a:t> </a:t>
            </a:r>
            <a:r>
              <a:rPr lang="en-US" dirty="0" err="1">
                <a:latin typeface="UTM Aptima" panose="02040603050506020204" pitchFamily="18" charset="0"/>
              </a:rPr>
              <a:t>kiện</a:t>
            </a:r>
            <a:r>
              <a:rPr lang="en-US" dirty="0">
                <a:latin typeface="UTM Aptima" panose="02040603050506020204" pitchFamily="18" charset="0"/>
              </a:rPr>
              <a:t> </a:t>
            </a:r>
            <a:r>
              <a:rPr lang="en-US" dirty="0" err="1">
                <a:latin typeface="UTM Aptima" panose="02040603050506020204" pitchFamily="18" charset="0"/>
              </a:rPr>
              <a:t>của</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thiết</a:t>
            </a:r>
            <a:r>
              <a:rPr lang="en-US" dirty="0">
                <a:latin typeface="UTM Aptima" panose="02040603050506020204" pitchFamily="18" charset="0"/>
              </a:rPr>
              <a:t> </a:t>
            </a:r>
            <a:r>
              <a:rPr lang="en-US" dirty="0" err="1">
                <a:latin typeface="UTM Aptima" panose="02040603050506020204" pitchFamily="18" charset="0"/>
              </a:rPr>
              <a:t>bị</a:t>
            </a:r>
            <a:r>
              <a:rPr lang="en-US" dirty="0">
                <a:latin typeface="UTM Aptima" panose="02040603050506020204" pitchFamily="18" charset="0"/>
              </a:rPr>
              <a:t> </a:t>
            </a:r>
            <a:r>
              <a:rPr lang="en-US" dirty="0" err="1">
                <a:latin typeface="UTM Aptima" panose="02040603050506020204" pitchFamily="18" charset="0"/>
              </a:rPr>
              <a:t>điện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3.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nhân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lắp</a:t>
            </a:r>
            <a:r>
              <a:rPr lang="en-US" sz="2000" b="1" i="0" dirty="0">
                <a:effectLst/>
                <a:latin typeface="Open Sans" panose="020B0606030504020204" pitchFamily="34" charset="0"/>
              </a:rPr>
              <a:t> </a:t>
            </a:r>
            <a:r>
              <a:rPr lang="en-US" sz="2000" b="1" i="0" dirty="0" err="1">
                <a:effectLst/>
                <a:latin typeface="Open Sans" panose="020B0606030504020204" pitchFamily="34" charset="0"/>
              </a:rPr>
              <a:t>ráp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linh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kiện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thiết</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điện</a:t>
            </a:r>
            <a:r>
              <a:rPr lang="en-US" sz="2000" b="1" i="0" dirty="0">
                <a:effectLst/>
                <a:latin typeface="Open Sans" panose="020B0606030504020204" pitchFamily="34" charset="0"/>
              </a:rPr>
              <a:t> (electrical equipment)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tạo</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thành</a:t>
            </a:r>
            <a:r>
              <a:rPr lang="en-US" sz="2000" b="1" i="0" dirty="0">
                <a:effectLst/>
                <a:latin typeface="Open Sans" panose="020B0606030504020204" pitchFamily="34" charset="0"/>
              </a:rPr>
              <a:t> ổ </a:t>
            </a:r>
            <a:r>
              <a:rPr lang="en-US" sz="2000" b="1" i="0" dirty="0" err="1">
                <a:effectLst/>
                <a:latin typeface="Open Sans" panose="020B0606030504020204" pitchFamily="34" charset="0"/>
              </a:rPr>
              <a:t>cắm</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tắt</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cầu</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giao</a:t>
            </a:r>
            <a:r>
              <a:rPr lang="en-US" sz="2000" b="1" i="0" dirty="0">
                <a:effectLst/>
                <a:latin typeface="Open Sans" panose="020B0606030504020204" pitchFamily="34" charset="0"/>
              </a:rPr>
              <a:t>, CB… </a:t>
            </a:r>
            <a:r>
              <a:rPr lang="en-US" sz="2000" b="1" i="0" dirty="0" err="1">
                <a:effectLst/>
                <a:latin typeface="Open Sans" panose="020B0606030504020204" pitchFamily="34" charset="0"/>
              </a:rPr>
              <a:t>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Có nhiều nguyên nhân gây ra tai nạn lao động trong quá trình vận hành máy lắp ráp linh kiện điện để sản xuất các sản phẩm như ổ cắm, công tắt, cầu giao, CB.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nguyên nhân chính là thiếu hiểu biết và kinh nghiệm về cách sử dụng máy móc.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375628B-6378-BC32-5F0F-CC78B88907EE}"/>
              </a:ext>
            </a:extLst>
          </p:cNvPr>
          <p:cNvPicPr>
            <a:picLocks noChangeAspect="1"/>
          </p:cNvPicPr>
          <p:nvPr/>
        </p:nvPicPr>
        <p:blipFill>
          <a:blip r:embed="rId3"/>
          <a:stretch>
            <a:fillRect/>
          </a:stretch>
        </p:blipFill>
        <p:spPr>
          <a:xfrm>
            <a:off x="-818356" y="3933056"/>
            <a:ext cx="4057560" cy="4057560"/>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linh</a:t>
            </a:r>
            <a:r>
              <a:rPr lang="en-US" dirty="0">
                <a:latin typeface="UTM Aptima" panose="02040603050506020204" pitchFamily="18" charset="0"/>
              </a:rPr>
              <a:t> </a:t>
            </a:r>
            <a:r>
              <a:rPr lang="en-US" dirty="0" err="1">
                <a:latin typeface="UTM Aptima" panose="02040603050506020204" pitchFamily="18" charset="0"/>
              </a:rPr>
              <a:t>kiện</a:t>
            </a:r>
            <a:r>
              <a:rPr lang="en-US" dirty="0">
                <a:latin typeface="UTM Aptima" panose="02040603050506020204" pitchFamily="18" charset="0"/>
              </a:rPr>
              <a:t> </a:t>
            </a:r>
            <a:r>
              <a:rPr lang="en-US" dirty="0" err="1">
                <a:latin typeface="UTM Aptima" panose="02040603050506020204" pitchFamily="18" charset="0"/>
              </a:rPr>
              <a:t>của</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thiết</a:t>
            </a:r>
            <a:r>
              <a:rPr lang="en-US" dirty="0">
                <a:latin typeface="UTM Aptima" panose="02040603050506020204" pitchFamily="18" charset="0"/>
              </a:rPr>
              <a:t> </a:t>
            </a:r>
            <a:r>
              <a:rPr lang="en-US" dirty="0" err="1">
                <a:latin typeface="UTM Aptima" panose="02040603050506020204" pitchFamily="18" charset="0"/>
              </a:rPr>
              <a:t>bị</a:t>
            </a:r>
            <a:r>
              <a:rPr lang="en-US" dirty="0">
                <a:latin typeface="UTM Aptima" panose="02040603050506020204" pitchFamily="18" charset="0"/>
              </a:rPr>
              <a:t> </a:t>
            </a:r>
            <a:r>
              <a:rPr lang="en-US" dirty="0" err="1">
                <a:latin typeface="UTM Aptima" panose="02040603050506020204" pitchFamily="18" charset="0"/>
              </a:rPr>
              <a:t>điện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4. </a:t>
            </a:r>
            <a:r>
              <a:rPr lang="en-US" sz="2000" b="1" i="0" dirty="0" err="1">
                <a:effectLst/>
                <a:latin typeface="Open Sans" panose="020B0606030504020204" pitchFamily="34" charset="0"/>
              </a:rPr>
              <a:t>Biện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phòng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tránh</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lắp</a:t>
            </a:r>
            <a:r>
              <a:rPr lang="en-US" sz="2000" b="1" i="0" dirty="0">
                <a:effectLst/>
                <a:latin typeface="Open Sans" panose="020B0606030504020204" pitchFamily="34" charset="0"/>
              </a:rPr>
              <a:t> </a:t>
            </a:r>
            <a:r>
              <a:rPr lang="en-US" sz="2000" b="1" i="0" dirty="0" err="1">
                <a:effectLst/>
                <a:latin typeface="Open Sans" panose="020B0606030504020204" pitchFamily="34" charset="0"/>
              </a:rPr>
              <a:t>ráp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linh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kiện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thiết</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điện</a:t>
            </a:r>
            <a:r>
              <a:rPr lang="en-US" sz="2000" b="1" i="0" dirty="0">
                <a:effectLst/>
                <a:latin typeface="Open Sans" panose="020B0606030504020204" pitchFamily="34" charset="0"/>
              </a:rPr>
              <a:t> (electrical equipment)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tạo</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thành</a:t>
            </a:r>
            <a:r>
              <a:rPr lang="en-US" sz="2000" b="1" i="0" dirty="0">
                <a:effectLst/>
                <a:latin typeface="Open Sans" panose="020B0606030504020204" pitchFamily="34" charset="0"/>
              </a:rPr>
              <a:t> ổ </a:t>
            </a:r>
            <a:r>
              <a:rPr lang="en-US" sz="2000" b="1" i="0" dirty="0" err="1">
                <a:effectLst/>
                <a:latin typeface="Open Sans" panose="020B0606030504020204" pitchFamily="34" charset="0"/>
              </a:rPr>
              <a:t>cắm</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tắt</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cầu</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giao</a:t>
            </a:r>
            <a:r>
              <a:rPr lang="en-US" sz="2000" b="1" i="0" dirty="0">
                <a:effectLst/>
                <a:latin typeface="Open Sans" panose="020B0606030504020204" pitchFamily="34" charset="0"/>
              </a:rPr>
              <a:t>, CB… </a:t>
            </a:r>
            <a:r>
              <a:rPr lang="en-US" sz="2000" b="1" i="0" dirty="0" err="1">
                <a:effectLst/>
                <a:latin typeface="Open Sans" panose="020B0606030504020204" pitchFamily="34" charset="0"/>
              </a:rPr>
              <a:t>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Đào tạo này nên bao gồm cách sử dụng máy móc một cách an toàn, nhận biết và xử lý nguy cơ tiềm ẩn, và các biện pháp cứu hộ khẩn cấp. Thứ hai, việc thiết lập và tuân thủ nghiêm ngặt các quy trình an toàn là cực kỳ quan trọng. </a:t>
            </a:r>
          </a:p>
          <a:p>
            <a:pPr algn="l">
              <a:lnSpc>
                <a:spcPct val="120000"/>
              </a:lnSpc>
            </a:pPr>
            <a:r>
              <a:rPr lang="vi-VN" b="0" i="0" dirty="0">
                <a:effectLst/>
                <a:latin typeface="Open Sans" panose="020B0606030504020204" pitchFamily="34" charset="0"/>
              </a:rPr>
              <a:t>Tất cả nhân viên nên tuân thủ các quy định về sử dụng trang thiết bị bảo hộ cá nhân và tuân thủ đúng quy trình an toàn khi làm việc với máy móc.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8A57C3A-006A-44DB-1468-BBC89049C6CD}"/>
              </a:ext>
            </a:extLst>
          </p:cNvPr>
          <p:cNvPicPr>
            <a:picLocks noChangeAspect="1"/>
          </p:cNvPicPr>
          <p:nvPr/>
        </p:nvPicPr>
        <p:blipFill>
          <a:blip r:embed="rId3"/>
          <a:stretch>
            <a:fillRect/>
          </a:stretch>
        </p:blipFill>
        <p:spPr>
          <a:xfrm>
            <a:off x="-818356" y="3933056"/>
            <a:ext cx="4057560" cy="4057560"/>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linh</a:t>
            </a:r>
            <a:r>
              <a:rPr lang="en-US" dirty="0">
                <a:latin typeface="UTM Aptima" panose="02040603050506020204" pitchFamily="18" charset="0"/>
              </a:rPr>
              <a:t> </a:t>
            </a:r>
            <a:r>
              <a:rPr lang="en-US" dirty="0" err="1">
                <a:latin typeface="UTM Aptima" panose="02040603050506020204" pitchFamily="18" charset="0"/>
              </a:rPr>
              <a:t>kiện</a:t>
            </a:r>
            <a:r>
              <a:rPr lang="en-US" dirty="0">
                <a:latin typeface="UTM Aptima" panose="02040603050506020204" pitchFamily="18" charset="0"/>
              </a:rPr>
              <a:t> </a:t>
            </a:r>
            <a:r>
              <a:rPr lang="en-US" dirty="0" err="1">
                <a:latin typeface="UTM Aptima" panose="02040603050506020204" pitchFamily="18" charset="0"/>
              </a:rPr>
              <a:t>của</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thiết</a:t>
            </a:r>
            <a:r>
              <a:rPr lang="en-US" dirty="0">
                <a:latin typeface="UTM Aptima" panose="02040603050506020204" pitchFamily="18" charset="0"/>
              </a:rPr>
              <a:t> </a:t>
            </a:r>
            <a:r>
              <a:rPr lang="en-US" dirty="0" err="1">
                <a:latin typeface="UTM Aptima" panose="02040603050506020204" pitchFamily="18" charset="0"/>
              </a:rPr>
              <a:t>bị</a:t>
            </a:r>
            <a:r>
              <a:rPr lang="en-US" dirty="0">
                <a:latin typeface="UTM Aptima" panose="02040603050506020204" pitchFamily="18" charset="0"/>
              </a:rPr>
              <a:t> </a:t>
            </a:r>
            <a:r>
              <a:rPr lang="en-US" dirty="0" err="1">
                <a:latin typeface="UTM Aptima" panose="02040603050506020204" pitchFamily="18" charset="0"/>
              </a:rPr>
              <a:t>điện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5. Quy </a:t>
            </a:r>
            <a:r>
              <a:rPr lang="en-US" sz="2000" b="1" i="0" dirty="0" err="1">
                <a:effectLst/>
                <a:latin typeface="Open Sans" panose="020B0606030504020204" pitchFamily="34" charset="0"/>
              </a:rPr>
              <a:t>định</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lắp</a:t>
            </a:r>
            <a:r>
              <a:rPr lang="en-US" sz="2000" b="1" i="0" dirty="0">
                <a:effectLst/>
                <a:latin typeface="Open Sans" panose="020B0606030504020204" pitchFamily="34" charset="0"/>
              </a:rPr>
              <a:t> </a:t>
            </a:r>
            <a:r>
              <a:rPr lang="en-US" sz="2000" b="1" i="0" dirty="0" err="1">
                <a:effectLst/>
                <a:latin typeface="Open Sans" panose="020B0606030504020204" pitchFamily="34" charset="0"/>
              </a:rPr>
              <a:t>ráp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linh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kiện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thiết</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điện</a:t>
            </a:r>
            <a:r>
              <a:rPr lang="en-US" sz="2000" b="1" i="0" dirty="0">
                <a:effectLst/>
                <a:latin typeface="Open Sans" panose="020B0606030504020204" pitchFamily="34" charset="0"/>
              </a:rPr>
              <a:t> (electrical equipment)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tạo</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thành</a:t>
            </a:r>
            <a:r>
              <a:rPr lang="en-US" sz="2000" b="1" i="0" dirty="0">
                <a:effectLst/>
                <a:latin typeface="Open Sans" panose="020B0606030504020204" pitchFamily="34" charset="0"/>
              </a:rPr>
              <a:t> ổ </a:t>
            </a:r>
            <a:r>
              <a:rPr lang="en-US" sz="2000" b="1" i="0" dirty="0" err="1">
                <a:effectLst/>
                <a:latin typeface="Open Sans" panose="020B0606030504020204" pitchFamily="34" charset="0"/>
              </a:rPr>
              <a:t>cắm</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tắt</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cầu</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giao</a:t>
            </a:r>
            <a:r>
              <a:rPr lang="en-US" sz="2000" b="1" i="0" dirty="0">
                <a:effectLst/>
                <a:latin typeface="Open Sans" panose="020B0606030504020204" pitchFamily="34" charset="0"/>
              </a:rPr>
              <a:t>, CB… </a:t>
            </a:r>
            <a:r>
              <a:rPr lang="en-US" sz="2000" b="1" i="0" dirty="0" err="1">
                <a:effectLst/>
                <a:latin typeface="Open Sans" panose="020B0606030504020204" pitchFamily="34" charset="0"/>
              </a:rPr>
              <a:t>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khi vận hành máy lắp ráp linh kiện điện để sản xuất các sản phẩm như ổ cắm, công tắt, cầu giao, CB là một phần quan trọng của môi trường làm việc an toàn.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Theo quy định này, tất cả nhân viên cần được đào tạo và hiểu rõ về các nguy cơ tiềm ẩn và biện pháp phòng ngừa.</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75C78EC-D867-9541-F2CB-284F11EB58D4}"/>
              </a:ext>
            </a:extLst>
          </p:cNvPr>
          <p:cNvPicPr>
            <a:picLocks noChangeAspect="1"/>
          </p:cNvPicPr>
          <p:nvPr/>
        </p:nvPicPr>
        <p:blipFill>
          <a:blip r:embed="rId3"/>
          <a:stretch>
            <a:fillRect/>
          </a:stretch>
        </p:blipFill>
        <p:spPr>
          <a:xfrm>
            <a:off x="-818356" y="3933056"/>
            <a:ext cx="4057560" cy="4057560"/>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linh</a:t>
            </a:r>
            <a:r>
              <a:rPr lang="en-US" dirty="0">
                <a:latin typeface="UTM Aptima" panose="02040603050506020204" pitchFamily="18" charset="0"/>
              </a:rPr>
              <a:t> </a:t>
            </a:r>
            <a:r>
              <a:rPr lang="en-US" dirty="0" err="1">
                <a:latin typeface="UTM Aptima" panose="02040603050506020204" pitchFamily="18" charset="0"/>
              </a:rPr>
              <a:t>kiện</a:t>
            </a:r>
            <a:r>
              <a:rPr lang="en-US" dirty="0">
                <a:latin typeface="UTM Aptima" panose="02040603050506020204" pitchFamily="18" charset="0"/>
              </a:rPr>
              <a:t> </a:t>
            </a:r>
            <a:r>
              <a:rPr lang="en-US" dirty="0" err="1">
                <a:latin typeface="UTM Aptima" panose="02040603050506020204" pitchFamily="18" charset="0"/>
              </a:rPr>
              <a:t>của</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thiết</a:t>
            </a:r>
            <a:r>
              <a:rPr lang="en-US" dirty="0">
                <a:latin typeface="UTM Aptima" panose="02040603050506020204" pitchFamily="18" charset="0"/>
              </a:rPr>
              <a:t> </a:t>
            </a:r>
            <a:r>
              <a:rPr lang="en-US" dirty="0" err="1">
                <a:latin typeface="UTM Aptima" panose="02040603050506020204" pitchFamily="18" charset="0"/>
              </a:rPr>
              <a:t>bị</a:t>
            </a:r>
            <a:r>
              <a:rPr lang="en-US" dirty="0">
                <a:latin typeface="UTM Aptima" panose="02040603050506020204" pitchFamily="18" charset="0"/>
              </a:rPr>
              <a:t> </a:t>
            </a:r>
            <a:r>
              <a:rPr lang="en-US" dirty="0" err="1">
                <a:latin typeface="UTM Aptima" panose="02040603050506020204" pitchFamily="18" charset="0"/>
              </a:rPr>
              <a:t>điện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6.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huống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lắp</a:t>
            </a:r>
            <a:r>
              <a:rPr lang="en-US" sz="2000" b="1" i="0" dirty="0">
                <a:effectLst/>
                <a:latin typeface="Open Sans" panose="020B0606030504020204" pitchFamily="34" charset="0"/>
              </a:rPr>
              <a:t> </a:t>
            </a:r>
            <a:r>
              <a:rPr lang="en-US" sz="2000" b="1" i="0" dirty="0" err="1">
                <a:effectLst/>
                <a:latin typeface="Open Sans" panose="020B0606030504020204" pitchFamily="34" charset="0"/>
              </a:rPr>
              <a:t>ráp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linh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kiện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thiết</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điện</a:t>
            </a:r>
            <a:r>
              <a:rPr lang="en-US" sz="2000" b="1" i="0" dirty="0">
                <a:effectLst/>
                <a:latin typeface="Open Sans" panose="020B0606030504020204" pitchFamily="34" charset="0"/>
              </a:rPr>
              <a:t> (electrical equipment)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tạo</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thành</a:t>
            </a:r>
            <a:r>
              <a:rPr lang="en-US" sz="2000" b="1" i="0" dirty="0">
                <a:effectLst/>
                <a:latin typeface="Open Sans" panose="020B0606030504020204" pitchFamily="34" charset="0"/>
              </a:rPr>
              <a:t> ổ </a:t>
            </a:r>
            <a:r>
              <a:rPr lang="en-US" sz="2000" b="1" i="0" dirty="0" err="1">
                <a:effectLst/>
                <a:latin typeface="Open Sans" panose="020B0606030504020204" pitchFamily="34" charset="0"/>
              </a:rPr>
              <a:t>cắm</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tắt</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cầu</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giao</a:t>
            </a:r>
            <a:r>
              <a:rPr lang="en-US" sz="2000" b="1" i="0" dirty="0">
                <a:effectLst/>
                <a:latin typeface="Open Sans" panose="020B0606030504020204" pitchFamily="34" charset="0"/>
              </a:rPr>
              <a:t>, CB… </a:t>
            </a:r>
            <a:r>
              <a:rPr lang="en-US" sz="2000" b="1" i="0" dirty="0" err="1">
                <a:effectLst/>
                <a:latin typeface="Open Sans" panose="020B0606030504020204" pitchFamily="34" charset="0"/>
              </a:rPr>
              <a:t>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Khi xảy ra tình huống tai nạn lao động khẩn cấp trong quá trình vận hành máy lắp ráp linh kiện điện để sản xuất các sản phẩm như ổ cắm, công tắt, cầu giao, CB, việc xử lý ngay lập tức và một cách hiệu quả là rất quan trọng.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người lao động phải ngay lập tức dừng máy móc và ngắt nguồn điện nếu có thể.</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42F09D8-E043-7919-7E1E-CB4A45BA29EE}"/>
              </a:ext>
            </a:extLst>
          </p:cNvPr>
          <p:cNvPicPr>
            <a:picLocks noChangeAspect="1"/>
          </p:cNvPicPr>
          <p:nvPr/>
        </p:nvPicPr>
        <p:blipFill>
          <a:blip r:embed="rId3"/>
          <a:stretch>
            <a:fillRect/>
          </a:stretch>
        </p:blipFill>
        <p:spPr>
          <a:xfrm>
            <a:off x="-818356" y="3861048"/>
            <a:ext cx="4176464" cy="4176464"/>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194</TotalTime>
  <Words>2685</Words>
  <Application>Microsoft Office PowerPoint</Application>
  <PresentationFormat>Custom</PresentationFormat>
  <Paragraphs>95</Paragraphs>
  <Slides>22</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22</vt:i4>
      </vt:variant>
    </vt:vector>
  </HeadingPairs>
  <TitlesOfParts>
    <vt:vector size="32"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THIẾT BỊ ĐIỆN</vt:lpstr>
      <vt:lpstr>Một số vụ tai nạn trong nhà máy sản xuất thiết bị điện</vt:lpstr>
      <vt:lpstr>Tóm tắt bài học</vt:lpstr>
      <vt:lpstr>Vận hành máy ép nhựa để sản xuất vỏ của các thiết bị điện</vt:lpstr>
      <vt:lpstr>Vận hành máy ép nhựa để sản xuất vỏ của các thiết bị điện</vt:lpstr>
      <vt:lpstr>Vận hành máy ép nhựa để sản xuất vỏ của các thiết bị điện</vt:lpstr>
      <vt:lpstr>Vận hành máy ép nhựa để sản xuất vỏ của các thiết bị điện</vt:lpstr>
      <vt:lpstr>Vận hành máy ép nhựa để sản xuất vỏ của các thiết bị điện</vt:lpstr>
      <vt:lpstr>Vận hành máy ép nhựa để sản xuất vỏ của các thiết bị điện</vt:lpstr>
      <vt:lpstr>Vận hành máy gia công các linh kiện dẫn điện bằng đồng trong các thiết bị điện</vt:lpstr>
      <vt:lpstr>Vận hành máy gia công các linh kiện dẫn điện bằng đồng trong các thiết bị điện</vt:lpstr>
      <vt:lpstr>Vận hành máy gia công các linh kiện dẫn điện bằng đồng trong các thiết bị điện</vt:lpstr>
      <vt:lpstr>Vận hành máy gia công các linh kiện dẫn điện bằng đồng trong các thiết bị điện</vt:lpstr>
      <vt:lpstr>Vận hành máy gia công các linh kiện dẫn điện bằng đồng trong các thiết bị điện</vt:lpstr>
      <vt:lpstr>Vận hành máy gia công các linh kiện dẫn điện bằng đồng trong các thiết bị điện</vt:lpstr>
      <vt:lpstr>Vận hành máy lắp ráp các linh kiện của các thiết bị điện</vt:lpstr>
      <vt:lpstr>Vận hành máy lắp ráp các linh kiện của các thiết bị điện</vt:lpstr>
      <vt:lpstr>Vận hành máy lắp ráp các linh kiện của các thiết bị điện</vt:lpstr>
      <vt:lpstr>Vận hành máy lắp ráp các linh kiện của các thiết bị điện</vt:lpstr>
      <vt:lpstr>Vận hành máy lắp ráp các linh kiện của các thiết bị điện</vt:lpstr>
      <vt:lpstr>Vận hành máy lắp ráp các linh kiện của các thiết bị điện</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23</cp:revision>
  <dcterms:created xsi:type="dcterms:W3CDTF">2024-03-23T04:43:33Z</dcterms:created>
  <dcterms:modified xsi:type="dcterms:W3CDTF">2024-04-10T02:42:11Z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