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3/30/2024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3/30/2024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3/30/2024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85665" y="2151304"/>
            <a:ext cx="461590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THIẾT BỊ Y TẾ</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9771A3C-1AEF-1F40-0978-7DB935A8013A}"/>
              </a:ext>
            </a:extLst>
          </p:cNvPr>
          <p:cNvPicPr>
            <a:picLocks noChangeAspect="1"/>
          </p:cNvPicPr>
          <p:nvPr/>
        </p:nvPicPr>
        <p:blipFill>
          <a:blip r:embed="rId4"/>
          <a:stretch>
            <a:fillRect/>
          </a:stretch>
        </p:blipFill>
        <p:spPr>
          <a:xfrm>
            <a:off x="4785742" y="4149080"/>
            <a:ext cx="2615749" cy="261574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82195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thiết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bị</a:t>
            </a:r>
            <a:r>
              <a:rPr lang="en-US" sz="4000" b="1" dirty="0">
                <a:solidFill>
                  <a:schemeClr val="accent1"/>
                </a:solidFill>
                <a:latin typeface="UTM Aptima" panose="02040603050506020204" pitchFamily="18" charset="0"/>
              </a:rPr>
              <a:t> y </a:t>
            </a:r>
            <a:r>
              <a:rPr lang="en-US" sz="4000" b="1" dirty="0" err="1">
                <a:solidFill>
                  <a:schemeClr val="accent1"/>
                </a:solidFill>
                <a:latin typeface="UTM Aptima" panose="02040603050506020204" pitchFamily="18" charset="0"/>
              </a:rPr>
              <a:t>tế</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thiết bị y tế, việc đảm bảo an toàn lao động là một ưu tiên hàng đầu. Tuy nhiên, không tránh khỏi những tình huống xấu có thể dẫn đến tai nạn lao động</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a:t>
            </a:r>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r>
              <a:rPr lang="en-US" i="0" dirty="0">
                <a:solidFill>
                  <a:srgbClr val="0D0D0D"/>
                </a:solidFill>
                <a:effectLst/>
                <a:latin typeface="Söhne"/>
              </a:rPr>
              <a:t> </a:t>
            </a:r>
            <a:r>
              <a:rPr lang="en-US" i="0" dirty="0" err="1">
                <a:solidFill>
                  <a:srgbClr val="0D0D0D"/>
                </a:solidFill>
                <a:effectLst/>
                <a:latin typeface="Söhne"/>
              </a:rPr>
              <a:t>Nguy</a:t>
            </a:r>
            <a:r>
              <a:rPr lang="en-US" i="0" dirty="0">
                <a:solidFill>
                  <a:srgbClr val="0D0D0D"/>
                </a:solidFill>
                <a:effectLst/>
                <a:latin typeface="Söhne"/>
              </a:rPr>
              <a:t> </a:t>
            </a:r>
            <a:r>
              <a:rPr lang="en-US" i="0" dirty="0" err="1">
                <a:solidFill>
                  <a:srgbClr val="0D0D0D"/>
                </a:solidFill>
                <a:effectLst/>
                <a:latin typeface="Söhne"/>
              </a:rPr>
              <a:t>Hiểm</a:t>
            </a:r>
            <a:endParaRPr lang="en-US" i="0" dirty="0">
              <a:solidFill>
                <a:srgbClr val="0D0D0D"/>
              </a:solidFill>
              <a:effectLst/>
              <a:latin typeface="Söhne"/>
            </a:endParaRPr>
          </a:p>
          <a:p>
            <a:pPr marL="730885" lvl="1" indent="-304165"/>
            <a:r>
              <a:rPr lang="en-US" dirty="0" err="1"/>
              <a:t>Sự</a:t>
            </a:r>
            <a:r>
              <a:rPr lang="en-US" dirty="0"/>
              <a:t> </a:t>
            </a:r>
            <a:r>
              <a:rPr lang="en-US" dirty="0" err="1"/>
              <a:t>Cố</a:t>
            </a:r>
            <a:r>
              <a:rPr lang="en-US" dirty="0"/>
              <a:t> Trong </a:t>
            </a:r>
            <a:r>
              <a:rPr lang="en-US" dirty="0" err="1"/>
              <a:t>Quá</a:t>
            </a:r>
            <a:r>
              <a:rPr lang="en-US" dirty="0"/>
              <a:t> </a:t>
            </a:r>
            <a:r>
              <a:rPr lang="en-US" dirty="0" err="1"/>
              <a:t>Trình</a:t>
            </a:r>
            <a:r>
              <a:rPr lang="en-US" dirty="0"/>
              <a:t> </a:t>
            </a:r>
            <a:r>
              <a:rPr lang="en-US" dirty="0" err="1"/>
              <a:t>Sản</a:t>
            </a:r>
            <a:r>
              <a:rPr lang="en-US" dirty="0"/>
              <a:t> </a:t>
            </a:r>
            <a:r>
              <a:rPr lang="en-US" dirty="0" err="1"/>
              <a:t>Xuất</a:t>
            </a:r>
            <a:r>
              <a:rPr lang="en-US" dirty="0"/>
              <a:t> </a:t>
            </a:r>
            <a:r>
              <a:rPr lang="en-US" dirty="0" err="1"/>
              <a:t>Máy</a:t>
            </a:r>
            <a:r>
              <a:rPr lang="en-US" dirty="0"/>
              <a:t> Y </a:t>
            </a:r>
            <a:r>
              <a:rPr lang="en-US" dirty="0" err="1"/>
              <a:t>Tế</a:t>
            </a:r>
            <a:endParaRPr lang="en-US" dirty="0">
              <a:solidFill>
                <a:srgbClr val="0D0D0D"/>
              </a:solidFill>
              <a:latin typeface="Söhne"/>
            </a:endParaRPr>
          </a:p>
          <a:p>
            <a:pPr marL="730885" lvl="1" indent="-304165"/>
            <a:r>
              <a:rPr lang="vi-VN" dirty="0"/>
              <a:t>Vụ Va Chạm Giữa Các Phương Tiện Di Chuyển</a:t>
            </a:r>
            <a:endParaRPr lang="en-US" dirty="0">
              <a:solidFill>
                <a:srgbClr val="0D0D0D"/>
              </a:solidFill>
              <a:latin typeface="Söhne"/>
            </a:endParaRPr>
          </a:p>
          <a:p>
            <a:pPr marL="730885" lvl="1" indent="-304165"/>
            <a:r>
              <a:rPr lang="vi-VN" dirty="0"/>
              <a:t>Thiết Bị Bảo Dưỡng Không Đúng Cách</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sản</a:t>
            </a:r>
            <a:r>
              <a:rPr lang="en-US" dirty="0"/>
              <a:t> </a:t>
            </a:r>
            <a:r>
              <a:rPr lang="en-US" dirty="0" err="1"/>
              <a:t>xuất</a:t>
            </a:r>
            <a:r>
              <a:rPr lang="en-US" dirty="0"/>
              <a:t> </a:t>
            </a:r>
            <a:r>
              <a:rPr lang="en-US" dirty="0" err="1"/>
              <a:t>linh</a:t>
            </a:r>
            <a:r>
              <a:rPr lang="en-US" dirty="0"/>
              <a:t> </a:t>
            </a:r>
            <a:r>
              <a:rPr lang="en-US" dirty="0" err="1"/>
              <a:t>kiện</a:t>
            </a:r>
            <a:r>
              <a:rPr lang="en-US" dirty="0"/>
              <a:t> </a:t>
            </a:r>
            <a:r>
              <a:rPr lang="en-US" dirty="0" err="1"/>
              <a:t>sản</a:t>
            </a:r>
            <a:r>
              <a:rPr lang="en-US" dirty="0"/>
              <a:t> </a:t>
            </a:r>
            <a:r>
              <a:rPr lang="en-US" dirty="0" err="1"/>
              <a:t>phẩm</a:t>
            </a:r>
            <a:r>
              <a:rPr lang="en-US" dirty="0"/>
              <a:t> </a:t>
            </a:r>
            <a:r>
              <a:rPr lang="en-US" dirty="0" err="1"/>
              <a:t>thiết</a:t>
            </a:r>
            <a:r>
              <a:rPr lang="en-US" dirty="0"/>
              <a:t> </a:t>
            </a:r>
            <a:r>
              <a:rPr lang="en-US" dirty="0" err="1"/>
              <a:t>bị</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linh</a:t>
            </a:r>
            <a:r>
              <a:rPr lang="en-US" dirty="0"/>
              <a:t> </a:t>
            </a:r>
            <a:r>
              <a:rPr lang="en-US" dirty="0" err="1"/>
              <a:t>kiện</a:t>
            </a:r>
            <a:r>
              <a:rPr lang="en-US" dirty="0"/>
              <a:t> </a:t>
            </a:r>
            <a:r>
              <a:rPr lang="en-US" dirty="0" err="1"/>
              <a:t>sản</a:t>
            </a:r>
            <a:r>
              <a:rPr lang="en-US" dirty="0"/>
              <a:t> </a:t>
            </a:r>
            <a:r>
              <a:rPr lang="en-US" dirty="0" err="1"/>
              <a:t>phẩm</a:t>
            </a:r>
            <a:r>
              <a:rPr lang="en-US" dirty="0"/>
              <a:t> </a:t>
            </a:r>
            <a:r>
              <a:rPr lang="en-US" dirty="0" err="1"/>
              <a:t>thiết</a:t>
            </a:r>
            <a:r>
              <a:rPr lang="en-US" dirty="0"/>
              <a:t> </a:t>
            </a:r>
            <a:r>
              <a:rPr lang="en-US" dirty="0" err="1"/>
              <a:t>bị</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kiểm tra chất lượng thiết bị y tế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Trong quá trình sản xuất linh kiện cho thiết bị y tế, có những đặc điểm quan trọng đòi hỏi sự chú ý đặc biệt và chuyên nghiệp từ các nhà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Mỗi bước trong quy trình sản xuất đều ảnh hưởng trực tiếp đến chất lượng và hiệu suất của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299DCBB-8090-09DD-0FA9-0162E61FDB66}"/>
              </a:ext>
            </a:extLst>
          </p:cNvPr>
          <p:cNvPicPr>
            <a:picLocks noChangeAspect="1"/>
          </p:cNvPicPr>
          <p:nvPr/>
        </p:nvPicPr>
        <p:blipFill>
          <a:blip r:embed="rId3"/>
          <a:stretch>
            <a:fillRect/>
          </a:stretch>
        </p:blipFill>
        <p:spPr>
          <a:xfrm>
            <a:off x="-242292" y="2492896"/>
            <a:ext cx="6048672" cy="604867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pPr algn="l"/>
            <a:r>
              <a:rPr lang="vi-VN" b="0" i="0" dirty="0">
                <a:effectLst/>
                <a:latin typeface="Open Sans" panose="020B0606030504020204" pitchFamily="34" charset="0"/>
              </a:rPr>
              <a:t>Trong quá trình sản xuất linh kiện cho thiết bị y tế, không tránh khỏi các dạng tai nạn có thể ảnh hưởng đến chất lượng và an toàn của sản phẩm. Một số vấn đề phổ biến bao gồm tai nạn cắt, cháy nổ, và sự cố máy móc.</a:t>
            </a:r>
          </a:p>
          <a:p>
            <a:pPr algn="l"/>
            <a:r>
              <a:rPr lang="vi-VN" b="0" i="0" dirty="0">
                <a:effectLst/>
                <a:latin typeface="Open Sans" panose="020B0606030504020204" pitchFamily="34" charset="0"/>
              </a:rPr>
              <a:t>Tai nạn cắt thường xảy ra trong các quy trình gia công và thao tác với máy móc. Sự không chú ý hoặc việc sử dụng thiết bị không an toàn có thể dẫn đến tổn thương cho nhân viên và gây ảnh hưởng đến chất lượng linh kiện.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E578155-9447-79FC-3A55-04B3A6F50ABF}"/>
              </a:ext>
            </a:extLst>
          </p:cNvPr>
          <p:cNvPicPr>
            <a:picLocks noChangeAspect="1"/>
          </p:cNvPicPr>
          <p:nvPr/>
        </p:nvPicPr>
        <p:blipFill>
          <a:blip r:embed="rId3"/>
          <a:stretch>
            <a:fillRect/>
          </a:stretch>
        </p:blipFill>
        <p:spPr>
          <a:xfrm>
            <a:off x="-242292" y="2492896"/>
            <a:ext cx="6048672" cy="604867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Các tai nạn trong quá trình sản xuất linh kiện cho thiết bị y tế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Sự thiếu chú ý và chưa đủ đào tạo về an toàn của nhân viên thường là một nguyên nhân quan trọng. Không hiểu rõ về quy trình làm việc và cách sử dụng thiết bị có thể dẫn đến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1CB6E26-8A58-AFB1-6D58-E5DCF39AD69B}"/>
              </a:ext>
            </a:extLst>
          </p:cNvPr>
          <p:cNvPicPr>
            <a:picLocks noChangeAspect="1"/>
          </p:cNvPicPr>
          <p:nvPr/>
        </p:nvPicPr>
        <p:blipFill>
          <a:blip r:embed="rId3"/>
          <a:stretch>
            <a:fillRect/>
          </a:stretch>
        </p:blipFill>
        <p:spPr>
          <a:xfrm>
            <a:off x="-242292" y="2492896"/>
            <a:ext cx="6048672" cy="604867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en-US" b="0" i="0" dirty="0" err="1">
                <a:effectLst/>
                <a:latin typeface="Söhne"/>
              </a:rPr>
              <a:t>Để</a:t>
            </a:r>
            <a:r>
              <a:rPr lang="en-US" b="0" i="0" dirty="0">
                <a:effectLst/>
                <a:latin typeface="Söhne"/>
              </a:rPr>
              <a:t> </a:t>
            </a:r>
            <a:r>
              <a:rPr lang="en-US" b="0" i="0" dirty="0" err="1">
                <a:effectLst/>
                <a:latin typeface="Söhne"/>
              </a:rPr>
              <a:t>đảm</a:t>
            </a:r>
            <a:r>
              <a:rPr lang="en-US" b="0" i="0" dirty="0">
                <a:effectLst/>
                <a:latin typeface="Söhne"/>
              </a:rPr>
              <a:t> </a:t>
            </a:r>
            <a:r>
              <a:rPr lang="en-US" b="0" i="0" dirty="0" err="1">
                <a:effectLst/>
                <a:latin typeface="Söhne"/>
              </a:rPr>
              <a:t>bảo</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trong</a:t>
            </a:r>
            <a:r>
              <a:rPr lang="en-US" b="0" i="0" dirty="0">
                <a:effectLst/>
                <a:latin typeface="Söhne"/>
              </a:rPr>
              <a:t> </a:t>
            </a:r>
            <a:r>
              <a:rPr lang="en-US" b="0" i="0" dirty="0" err="1">
                <a:effectLst/>
                <a:latin typeface="Söhne"/>
              </a:rPr>
              <a:t>quá</a:t>
            </a:r>
            <a:r>
              <a:rPr lang="en-US" b="0" i="0" dirty="0">
                <a:effectLst/>
                <a:latin typeface="Söhne"/>
              </a:rPr>
              <a:t> </a:t>
            </a:r>
            <a:r>
              <a:rPr lang="en-US" b="0" i="0" dirty="0" err="1">
                <a:effectLst/>
                <a:latin typeface="Söhne"/>
              </a:rPr>
              <a:t>trình</a:t>
            </a:r>
            <a:r>
              <a:rPr lang="en-US" b="0" i="0" dirty="0">
                <a:effectLst/>
                <a:latin typeface="Söhne"/>
              </a:rPr>
              <a:t> </a:t>
            </a:r>
            <a:r>
              <a:rPr lang="en-US" b="0" i="0" dirty="0" err="1">
                <a:effectLst/>
                <a:latin typeface="Söhne"/>
              </a:rPr>
              <a:t>sản</a:t>
            </a:r>
            <a:r>
              <a:rPr lang="en-US" b="0" i="0" dirty="0">
                <a:effectLst/>
                <a:latin typeface="Söhne"/>
              </a:rPr>
              <a:t> </a:t>
            </a:r>
            <a:r>
              <a:rPr lang="en-US" b="0" i="0" dirty="0" err="1">
                <a:effectLst/>
                <a:latin typeface="Söhne"/>
              </a:rPr>
              <a:t>xuất</a:t>
            </a:r>
            <a:r>
              <a:rPr lang="en-US" b="0" i="0" dirty="0">
                <a:effectLst/>
                <a:latin typeface="Söhne"/>
              </a:rPr>
              <a:t> </a:t>
            </a:r>
            <a:r>
              <a:rPr lang="en-US" b="0" i="0" dirty="0" err="1">
                <a:effectLst/>
                <a:latin typeface="Söhne"/>
              </a:rPr>
              <a:t>linh</a:t>
            </a:r>
            <a:r>
              <a:rPr lang="en-US" b="0" i="0" dirty="0">
                <a:effectLst/>
                <a:latin typeface="Söhne"/>
              </a:rPr>
              <a:t> </a:t>
            </a:r>
            <a:r>
              <a:rPr lang="en-US" b="0" i="0" dirty="0" err="1">
                <a:effectLst/>
                <a:latin typeface="Söhne"/>
              </a:rPr>
              <a:t>kiện</a:t>
            </a:r>
            <a:r>
              <a:rPr lang="en-US" b="0" i="0" dirty="0">
                <a:effectLst/>
                <a:latin typeface="Söhne"/>
              </a:rPr>
              <a:t> </a:t>
            </a:r>
            <a:r>
              <a:rPr lang="en-US" b="0" i="0" dirty="0" err="1">
                <a:effectLst/>
                <a:latin typeface="Söhne"/>
              </a:rPr>
              <a:t>cho</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y </a:t>
            </a:r>
            <a:r>
              <a:rPr lang="en-US" b="0" i="0" dirty="0" err="1">
                <a:effectLst/>
                <a:latin typeface="Söhne"/>
              </a:rPr>
              <a:t>tế</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thực</a:t>
            </a:r>
            <a:r>
              <a:rPr lang="en-US" b="0" i="0" dirty="0">
                <a:effectLst/>
                <a:latin typeface="Söhne"/>
              </a:rPr>
              <a:t> </a:t>
            </a:r>
            <a:r>
              <a:rPr lang="en-US" b="0" i="0" dirty="0" err="1">
                <a:effectLst/>
                <a:latin typeface="Söhne"/>
              </a:rPr>
              <a:t>hiện</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biện</a:t>
            </a:r>
            <a:r>
              <a:rPr lang="en-US" b="0" i="0" dirty="0">
                <a:effectLst/>
                <a:latin typeface="Söhne"/>
              </a:rPr>
              <a:t> </a:t>
            </a:r>
            <a:r>
              <a:rPr lang="en-US" b="0" i="0" dirty="0" err="1">
                <a:effectLst/>
                <a:latin typeface="Söhne"/>
              </a:rPr>
              <a:t>pháp</a:t>
            </a:r>
            <a:r>
              <a:rPr lang="en-US" b="0" i="0" dirty="0">
                <a:effectLst/>
                <a:latin typeface="Söhne"/>
              </a:rPr>
              <a:t> </a:t>
            </a:r>
            <a:r>
              <a:rPr lang="en-US" b="0" i="0" dirty="0" err="1">
                <a:effectLst/>
                <a:latin typeface="Söhne"/>
              </a:rPr>
              <a:t>phòng</a:t>
            </a:r>
            <a:r>
              <a:rPr lang="en-US" b="0" i="0" dirty="0">
                <a:effectLst/>
                <a:latin typeface="Söhne"/>
              </a:rPr>
              <a:t> </a:t>
            </a:r>
            <a:r>
              <a:rPr lang="en-US" b="0" i="0" dirty="0" err="1">
                <a:effectLst/>
                <a:latin typeface="Söhne"/>
              </a:rPr>
              <a:t>tránh</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hết</a:t>
            </a:r>
            <a:r>
              <a:rPr lang="en-US" b="0" i="0" dirty="0">
                <a:effectLst/>
                <a:latin typeface="Söhne"/>
              </a:rPr>
              <a:t> </a:t>
            </a:r>
            <a:r>
              <a:rPr lang="en-US" b="0" i="0" dirty="0" err="1">
                <a:effectLst/>
                <a:latin typeface="Söhne"/>
              </a:rPr>
              <a:t>sức</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r>
              <a:rPr lang="en-US" b="0" i="0" dirty="0" err="1">
                <a:effectLst/>
                <a:latin typeface="Söhne"/>
              </a:rPr>
              <a:t>Đầu</a:t>
            </a:r>
            <a:r>
              <a:rPr lang="en-US" b="0" i="0" dirty="0">
                <a:effectLst/>
                <a:latin typeface="Söhne"/>
              </a:rPr>
              <a:t> </a:t>
            </a:r>
            <a:r>
              <a:rPr lang="en-US" b="0" i="0" dirty="0" err="1">
                <a:effectLst/>
                <a:latin typeface="Söhne"/>
              </a:rPr>
              <a:t>tiên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r>
              <a:rPr lang="en-US" b="0" i="0" dirty="0" err="1">
                <a:effectLst/>
                <a:latin typeface="Söhne"/>
              </a:rPr>
              <a:t>nhất</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thực</a:t>
            </a:r>
            <a:r>
              <a:rPr lang="en-US" b="0" i="0" dirty="0">
                <a:effectLst/>
                <a:latin typeface="Söhne"/>
              </a:rPr>
              <a:t> </a:t>
            </a:r>
            <a:r>
              <a:rPr lang="en-US" b="0" i="0" dirty="0" err="1">
                <a:effectLst/>
                <a:latin typeface="Söhne"/>
              </a:rPr>
              <a:t>hiện</a:t>
            </a:r>
            <a:r>
              <a:rPr lang="en-US" b="0" i="0" dirty="0">
                <a:effectLst/>
                <a:latin typeface="Söhne"/>
              </a:rPr>
              <a:t> </a:t>
            </a:r>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đều</a:t>
            </a:r>
            <a:r>
              <a:rPr lang="en-US" b="0" i="0" dirty="0">
                <a:effectLst/>
                <a:latin typeface="Söhne"/>
              </a:rPr>
              <a:t> </a:t>
            </a:r>
            <a:r>
              <a:rPr lang="en-US" b="0" i="0" dirty="0" err="1">
                <a:effectLst/>
                <a:latin typeface="Söhne"/>
              </a:rPr>
              <a:t>đặn</a:t>
            </a:r>
            <a:r>
              <a:rPr lang="en-US" b="0" i="0" dirty="0">
                <a:effectLst/>
                <a:latin typeface="Söhne"/>
              </a:rPr>
              <a:t> </a:t>
            </a:r>
            <a:r>
              <a:rPr lang="en-US" b="0" i="0" dirty="0" err="1">
                <a:effectLst/>
                <a:latin typeface="Söhne"/>
              </a:rPr>
              <a:t>cho</a:t>
            </a:r>
            <a:r>
              <a:rPr lang="en-US" b="0" i="0" dirty="0">
                <a:effectLst/>
                <a:latin typeface="Söhne"/>
              </a:rPr>
              <a:t> </a:t>
            </a:r>
            <a:r>
              <a:rPr lang="en-US" b="0" i="0" dirty="0" err="1">
                <a:effectLst/>
                <a:latin typeface="Söhne"/>
              </a:rPr>
              <a:t>tất</a:t>
            </a:r>
            <a:r>
              <a:rPr lang="en-US" b="0" i="0" dirty="0">
                <a:effectLst/>
                <a:latin typeface="Söhne"/>
              </a:rPr>
              <a:t> </a:t>
            </a:r>
            <a:r>
              <a:rPr lang="en-US" b="0" i="0" dirty="0" err="1">
                <a:effectLst/>
                <a:latin typeface="Söhne"/>
              </a:rPr>
              <a:t>cả</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p>
          <a:p>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t>
            </a:r>
            <a:r>
              <a:rPr lang="en-US" b="0" i="0" dirty="0" err="1">
                <a:effectLst/>
                <a:latin typeface="Söhne"/>
              </a:rPr>
              <a:t>này</a:t>
            </a:r>
            <a:r>
              <a:rPr lang="en-US" b="0" i="0" dirty="0">
                <a:effectLst/>
                <a:latin typeface="Söhne"/>
              </a:rPr>
              <a:t> </a:t>
            </a:r>
            <a:r>
              <a:rPr lang="en-US" b="0" i="0" dirty="0" err="1">
                <a:effectLst/>
                <a:latin typeface="Söhne"/>
              </a:rPr>
              <a:t>không</a:t>
            </a:r>
            <a:r>
              <a:rPr lang="en-US" b="0" i="0" dirty="0">
                <a:effectLst/>
                <a:latin typeface="Söhne"/>
              </a:rPr>
              <a:t> </a:t>
            </a:r>
            <a:r>
              <a:rPr lang="en-US" b="0" i="0" dirty="0" err="1">
                <a:effectLst/>
                <a:latin typeface="Söhne"/>
              </a:rPr>
              <a:t>chỉ</a:t>
            </a:r>
            <a:r>
              <a:rPr lang="en-US" b="0" i="0" dirty="0">
                <a:effectLst/>
                <a:latin typeface="Söhne"/>
              </a:rPr>
              <a:t> </a:t>
            </a:r>
            <a:r>
              <a:rPr lang="en-US" b="0" i="0" dirty="0" err="1">
                <a:effectLst/>
                <a:latin typeface="Söhne"/>
              </a:rPr>
              <a:t>giúp</a:t>
            </a:r>
            <a:r>
              <a:rPr lang="en-US" b="0" i="0" dirty="0">
                <a:effectLst/>
                <a:latin typeface="Söhne"/>
              </a:rPr>
              <a:t> </a:t>
            </a:r>
            <a:r>
              <a:rPr lang="en-US" b="0" i="0" dirty="0" err="1">
                <a:effectLst/>
                <a:latin typeface="Söhne"/>
              </a:rPr>
              <a:t>họ</a:t>
            </a:r>
            <a:r>
              <a:rPr lang="en-US" b="0" i="0" dirty="0">
                <a:effectLst/>
                <a:latin typeface="Söhne"/>
              </a:rPr>
              <a:t> </a:t>
            </a:r>
            <a:r>
              <a:rPr lang="en-US" b="0" i="0" dirty="0" err="1">
                <a:effectLst/>
                <a:latin typeface="Söhne"/>
              </a:rPr>
              <a:t>hiểu</a:t>
            </a:r>
            <a:r>
              <a:rPr lang="en-US" b="0" i="0" dirty="0">
                <a:effectLst/>
                <a:latin typeface="Söhne"/>
              </a:rPr>
              <a:t> </a:t>
            </a:r>
            <a:r>
              <a:rPr lang="en-US" b="0" i="0" dirty="0" err="1">
                <a:effectLst/>
                <a:latin typeface="Söhne"/>
              </a:rPr>
              <a:t>rõ</a:t>
            </a:r>
            <a:r>
              <a:rPr lang="en-US" b="0" i="0" dirty="0">
                <a:effectLst/>
                <a:latin typeface="Söhne"/>
              </a:rPr>
              <a:t> </a:t>
            </a:r>
            <a:r>
              <a:rPr lang="en-US" b="0" i="0" dirty="0" err="1">
                <a:effectLst/>
                <a:latin typeface="Söhne"/>
              </a:rPr>
              <a:t>về</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rủi</a:t>
            </a:r>
            <a:r>
              <a:rPr lang="en-US" b="0" i="0" dirty="0">
                <a:effectLst/>
                <a:latin typeface="Söhne"/>
              </a:rPr>
              <a:t> </a:t>
            </a:r>
            <a:r>
              <a:rPr lang="en-US" b="0" i="0" dirty="0" err="1">
                <a:effectLst/>
                <a:latin typeface="Söhne"/>
              </a:rPr>
              <a:t>ro</a:t>
            </a:r>
            <a:r>
              <a:rPr lang="en-US" b="0" i="0" dirty="0">
                <a:effectLst/>
                <a:latin typeface="Söhne"/>
              </a:rPr>
              <a:t> </a:t>
            </a:r>
            <a:r>
              <a:rPr lang="en-US" b="0" i="0" dirty="0" err="1">
                <a:effectLst/>
                <a:latin typeface="Söhne"/>
              </a:rPr>
              <a:t>mà</a:t>
            </a:r>
            <a:r>
              <a:rPr lang="en-US" b="0" i="0" dirty="0">
                <a:effectLst/>
                <a:latin typeface="Söhne"/>
              </a:rPr>
              <a:t> </a:t>
            </a:r>
            <a:r>
              <a:rPr lang="en-US" b="0" i="0" dirty="0" err="1">
                <a:effectLst/>
                <a:latin typeface="Söhne"/>
              </a:rPr>
              <a:t>còn</a:t>
            </a:r>
            <a:r>
              <a:rPr lang="en-US" b="0" i="0" dirty="0">
                <a:effectLst/>
                <a:latin typeface="Söhne"/>
              </a:rPr>
              <a:t> </a:t>
            </a:r>
            <a:r>
              <a:rPr lang="en-US" b="0" i="0" dirty="0" err="1">
                <a:effectLst/>
                <a:latin typeface="Söhne"/>
              </a:rPr>
              <a:t>giúp</a:t>
            </a:r>
            <a:r>
              <a:rPr lang="en-US" b="0" i="0" dirty="0">
                <a:effectLst/>
                <a:latin typeface="Söhne"/>
              </a:rPr>
              <a:t> </a:t>
            </a:r>
            <a:r>
              <a:rPr lang="en-US" b="0" i="0" dirty="0" err="1">
                <a:effectLst/>
                <a:latin typeface="Söhne"/>
              </a:rPr>
              <a:t>họ</a:t>
            </a:r>
            <a:r>
              <a:rPr lang="en-US" b="0" i="0" dirty="0">
                <a:effectLst/>
                <a:latin typeface="Söhne"/>
              </a:rPr>
              <a:t> </a:t>
            </a:r>
            <a:r>
              <a:rPr lang="en-US" b="0" i="0" dirty="0" err="1">
                <a:effectLst/>
                <a:latin typeface="Söhne"/>
              </a:rPr>
              <a:t>nắm</a:t>
            </a:r>
            <a:r>
              <a:rPr lang="en-US" b="0" i="0" dirty="0">
                <a:effectLst/>
                <a:latin typeface="Söhne"/>
              </a:rPr>
              <a:t> </a:t>
            </a:r>
            <a:r>
              <a:rPr lang="en-US" b="0" i="0" dirty="0" err="1">
                <a:effectLst/>
                <a:latin typeface="Söhne"/>
              </a:rPr>
              <a:t>vững</a:t>
            </a:r>
            <a:r>
              <a:rPr lang="en-US" b="0" i="0" dirty="0">
                <a:effectLst/>
                <a:latin typeface="Söhne"/>
              </a:rPr>
              <a:t> </a:t>
            </a:r>
            <a:r>
              <a:rPr lang="en-US" b="0" i="0" dirty="0" err="1">
                <a:effectLst/>
                <a:latin typeface="Söhne"/>
              </a:rPr>
              <a:t>cách</a:t>
            </a:r>
            <a:r>
              <a:rPr lang="en-US" b="0" i="0" dirty="0">
                <a:effectLst/>
                <a:latin typeface="Söhne"/>
              </a:rPr>
              <a:t>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thực</a:t>
            </a:r>
            <a:r>
              <a:rPr lang="en-US" b="0" i="0" dirty="0">
                <a:effectLst/>
                <a:latin typeface="Söhne"/>
              </a:rPr>
              <a:t> </a:t>
            </a:r>
            <a:r>
              <a:rPr lang="en-US" b="0" i="0" dirty="0" err="1">
                <a:effectLst/>
                <a:latin typeface="Söhne"/>
              </a:rPr>
              <a:t>hiện</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trình</a:t>
            </a:r>
            <a:r>
              <a:rPr lang="en-US" b="0" i="0" dirty="0">
                <a:effectLst/>
                <a:latin typeface="Söhne"/>
              </a:rPr>
              <a:t> </a:t>
            </a:r>
            <a:r>
              <a:rPr lang="en-US" b="0" i="0" dirty="0" err="1">
                <a:effectLst/>
                <a:latin typeface="Söhne"/>
              </a:rPr>
              <a:t>làm</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một</a:t>
            </a:r>
            <a:r>
              <a:rPr lang="en-US" b="0" i="0" dirty="0">
                <a:effectLst/>
                <a:latin typeface="Söhne"/>
              </a:rPr>
              <a:t> </a:t>
            </a:r>
            <a:r>
              <a:rPr lang="en-US" b="0" i="0" dirty="0" err="1">
                <a:effectLst/>
                <a:latin typeface="Söhne"/>
              </a:rPr>
              <a:t>cách</a:t>
            </a:r>
            <a:r>
              <a:rPr lang="en-US" b="0" i="0" dirty="0">
                <a:effectLst/>
                <a:latin typeface="Söhne"/>
              </a:rPr>
              <a:t> </a:t>
            </a:r>
            <a:r>
              <a:rPr lang="en-US" b="0" i="0" dirty="0" err="1">
                <a:effectLst/>
                <a:latin typeface="Söhne"/>
              </a:rPr>
              <a:t>đúng</a:t>
            </a:r>
            <a:r>
              <a:rPr lang="en-US" b="0" i="0" dirty="0">
                <a:effectLst/>
                <a:latin typeface="Söhne"/>
              </a:rPr>
              <a:t> </a:t>
            </a:r>
            <a:r>
              <a:rPr lang="en-US" b="0" i="0" dirty="0" err="1">
                <a:effectLst/>
                <a:latin typeface="Söhne"/>
              </a:rPr>
              <a:t>đắn</a:t>
            </a:r>
            <a:r>
              <a:rPr lang="en-US" b="0" i="0" dirty="0">
                <a:effectLst/>
                <a:latin typeface="Söhne"/>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3F84FF0-8D5C-798C-C601-3351A10DB384}"/>
              </a:ext>
            </a:extLst>
          </p:cNvPr>
          <p:cNvPicPr>
            <a:picLocks noChangeAspect="1"/>
          </p:cNvPicPr>
          <p:nvPr/>
        </p:nvPicPr>
        <p:blipFill>
          <a:blip r:embed="rId3"/>
          <a:stretch>
            <a:fillRect/>
          </a:stretch>
        </p:blipFill>
        <p:spPr>
          <a:xfrm>
            <a:off x="-242292" y="2492896"/>
            <a:ext cx="6048672" cy="604867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Quy định an toàn lao động khi sản xuất linh kiện sản phẩm thiết bị y tế là một phần quan trọng của việc đảm bảo môi trường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Theo các tiêu chuẩn và quy định, mọi nhà máy sản xuất cần thiết lập các biện pháp an toàn nhằm bảo vệ nhân viên và đảm bảo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F842315-F61C-0F41-92A5-3B26244C35E1}"/>
              </a:ext>
            </a:extLst>
          </p:cNvPr>
          <p:cNvPicPr>
            <a:picLocks noChangeAspect="1"/>
          </p:cNvPicPr>
          <p:nvPr/>
        </p:nvPicPr>
        <p:blipFill>
          <a:blip r:embed="rId3"/>
          <a:stretch>
            <a:fillRect/>
          </a:stretch>
        </p:blipFill>
        <p:spPr>
          <a:xfrm>
            <a:off x="-242292" y="2492896"/>
            <a:ext cx="6048672" cy="604867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pPr algn="l"/>
            <a:r>
              <a:rPr lang="vi-VN" b="0" i="0" dirty="0">
                <a:effectLst/>
                <a:latin typeface="Open Sans" panose="020B0606030504020204" pitchFamily="34" charset="0"/>
              </a:rPr>
              <a:t>Xử lý tình huống tai nạn khẩn cấp trong quá trình sản xuất linh kiện cho thiết bị y tế đòi hỏi sự chuẩn bị kỹ lưỡng và phản ứng nhanh chóng từ phía nhân viên và quản lý. Một kế hoạch ứng phó khẩn cấp cần được thiết lập và tất cả nhân viên cần được đào tạo để hiểu rõ về nó.</a:t>
            </a:r>
          </a:p>
          <a:p>
            <a:pPr algn="l"/>
            <a:r>
              <a:rPr lang="vi-VN" b="0" i="0" dirty="0">
                <a:effectLst/>
                <a:latin typeface="Open Sans" panose="020B0606030504020204" pitchFamily="34" charset="0"/>
              </a:rPr>
              <a:t>Trong trường hợp tai nạn, việc đầu tiên là báo cáo ngay lập tức. Mọi người phải biết cách liên lạc với đội ngũ an toàn và quản lý để thông báo về tình hình. Nhanh chóng và chính xác trong việc báo cáo giúp kích thích các biện pháp phản ứng.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3764145-5228-99CC-1293-EA0D89CDD4DC}"/>
              </a:ext>
            </a:extLst>
          </p:cNvPr>
          <p:cNvPicPr>
            <a:picLocks noChangeAspect="1"/>
          </p:cNvPicPr>
          <p:nvPr/>
        </p:nvPicPr>
        <p:blipFill>
          <a:blip r:embed="rId3"/>
          <a:stretch>
            <a:fillRect/>
          </a:stretch>
        </p:blipFill>
        <p:spPr>
          <a:xfrm>
            <a:off x="-242292" y="2492896"/>
            <a:ext cx="6048672" cy="604867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1019822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sản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thiết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bị</a:t>
            </a:r>
            <a:r>
              <a:rPr lang="en-US" sz="3600" b="1" dirty="0">
                <a:solidFill>
                  <a:schemeClr val="bg1"/>
                </a:solidFill>
                <a:latin typeface="UTM Aptima" panose="02040603050506020204" pitchFamily="18" charset="0"/>
              </a:rPr>
              <a:t> y </a:t>
            </a:r>
            <a:r>
              <a:rPr lang="en-US" sz="3600" b="1" dirty="0" err="1">
                <a:solidFill>
                  <a:schemeClr val="bg1"/>
                </a:solidFill>
                <a:latin typeface="UTM Aptima" panose="02040603050506020204" pitchFamily="18" charset="0"/>
              </a:rPr>
              <a:t>tế</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Trong quá trình lắp ráp linh kiện cho sản phẩm thiết bị y tế, các công việc đặc điểm đóng vai trò quan trọng để đảm bảo chất lượng và an toàn của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đòi hỏi sự chuyên nghiệp và tập trung cao từ các nhân viên tham gia.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BFC572E-EE31-C6D5-F1F2-5F9996EFB55C}"/>
              </a:ext>
            </a:extLst>
          </p:cNvPr>
          <p:cNvPicPr>
            <a:picLocks noChangeAspect="1"/>
          </p:cNvPicPr>
          <p:nvPr/>
        </p:nvPicPr>
        <p:blipFill>
          <a:blip r:embed="rId3"/>
          <a:stretch>
            <a:fillRect/>
          </a:stretch>
        </p:blipFill>
        <p:spPr>
          <a:xfrm>
            <a:off x="5385365" y="779510"/>
            <a:ext cx="5423432" cy="542343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470031"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sản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thiết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bị</a:t>
            </a:r>
            <a:r>
              <a:rPr lang="en-US" sz="3600" b="1" dirty="0">
                <a:solidFill>
                  <a:schemeClr val="bg1"/>
                </a:solidFill>
                <a:latin typeface="UTM Aptima" panose="02040603050506020204" pitchFamily="18" charset="0"/>
              </a:rPr>
              <a:t> y </a:t>
            </a:r>
            <a:r>
              <a:rPr lang="en-US" sz="3600" b="1" dirty="0" err="1">
                <a:solidFill>
                  <a:schemeClr val="bg1"/>
                </a:solidFill>
                <a:latin typeface="UTM Aptima" panose="02040603050506020204" pitchFamily="18" charset="0"/>
              </a:rPr>
              <a:t>tế</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Trong quá trình lắp ráp linh kiện cho sản phẩm thiết bị y tế, có nhiều rủi ro về tai nạn có thể xảy ra, đòi hỏi sự chú ý và quản lý rủi ro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dạng tai nạn phổ biến là tai nạn điện tử, do sự tiếp xúc không an toàn với linh kiện điện tử hoặc hệ thống điện. Điều này có thể dẫn đến hậu quả nặng nề như điện giật.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9BC59C0-BFE7-702F-20C3-D904DDC2B1EA}"/>
              </a:ext>
            </a:extLst>
          </p:cNvPr>
          <p:cNvPicPr>
            <a:picLocks noChangeAspect="1"/>
          </p:cNvPicPr>
          <p:nvPr/>
        </p:nvPicPr>
        <p:blipFill>
          <a:blip r:embed="rId3"/>
          <a:stretch>
            <a:fillRect/>
          </a:stretch>
        </p:blipFill>
        <p:spPr>
          <a:xfrm>
            <a:off x="5385365" y="779510"/>
            <a:ext cx="5423432" cy="542343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97408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sản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thiết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bị</a:t>
            </a:r>
            <a:r>
              <a:rPr lang="en-US" sz="3600" b="1" dirty="0">
                <a:solidFill>
                  <a:schemeClr val="bg1"/>
                </a:solidFill>
                <a:latin typeface="UTM Aptima" panose="02040603050506020204" pitchFamily="18" charset="0"/>
              </a:rPr>
              <a:t> y </a:t>
            </a:r>
            <a:r>
              <a:rPr lang="en-US" sz="3600" b="1" dirty="0" err="1">
                <a:solidFill>
                  <a:schemeClr val="bg1"/>
                </a:solidFill>
                <a:latin typeface="UTM Aptima" panose="02040603050506020204" pitchFamily="18" charset="0"/>
              </a:rPr>
              <a:t>tế</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Các tai nạn trong quá trình lắp ráp linh kiện sản phẩm thiết bị y tế có thể xuất phát từ nhiều nguyên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chủ yếu là thiếu chú ý và sự không tập trung từ các nhân viên tham gia quá trình lắp ráp. Sự lơ là trong việc tuân thủ quy trình và quy tắc an toàn có thể dẫn đến sai sót và tai nạn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F1F3526-E811-3F8D-0B69-6E18A3B43B2F}"/>
              </a:ext>
            </a:extLst>
          </p:cNvPr>
          <p:cNvPicPr>
            <a:picLocks noChangeAspect="1"/>
          </p:cNvPicPr>
          <p:nvPr/>
        </p:nvPicPr>
        <p:blipFill>
          <a:blip r:embed="rId3"/>
          <a:stretch>
            <a:fillRect/>
          </a:stretch>
        </p:blipFill>
        <p:spPr>
          <a:xfrm>
            <a:off x="5385365" y="779510"/>
            <a:ext cx="5423432" cy="542343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47814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sản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thiết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bị</a:t>
            </a:r>
            <a:r>
              <a:rPr lang="en-US" sz="3600" b="1" dirty="0">
                <a:solidFill>
                  <a:schemeClr val="bg1"/>
                </a:solidFill>
                <a:latin typeface="UTM Aptima" panose="02040603050506020204" pitchFamily="18" charset="0"/>
              </a:rPr>
              <a:t> y </a:t>
            </a:r>
            <a:r>
              <a:rPr lang="en-US" sz="3600" b="1" dirty="0" err="1">
                <a:solidFill>
                  <a:schemeClr val="bg1"/>
                </a:solidFill>
                <a:latin typeface="UTM Aptima" panose="02040603050506020204" pitchFamily="18" charset="0"/>
              </a:rPr>
              <a:t>tế</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Để đảm bảo an toàn trong quá trình lắp ráp linh kiện sản phẩm thiết bị y tế, có một số biện pháp phòng tránh quan trọng cần được thực hiện.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đào tạo nhân viên về an toàn lao động và quy trình lắp ráp là quan trọng. Nhân viên cần hiểu rõ về nguy cơ và biện pháp an toàn cụ thể áp dụng trong từng công đoạn lắp ráp.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431036D-F2C4-B32E-3569-CB9D01E79D43}"/>
              </a:ext>
            </a:extLst>
          </p:cNvPr>
          <p:cNvPicPr>
            <a:picLocks noChangeAspect="1"/>
          </p:cNvPicPr>
          <p:nvPr/>
        </p:nvPicPr>
        <p:blipFill>
          <a:blip r:embed="rId3"/>
          <a:stretch>
            <a:fillRect/>
          </a:stretch>
        </p:blipFill>
        <p:spPr>
          <a:xfrm>
            <a:off x="5385365" y="779510"/>
            <a:ext cx="5423432" cy="542343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47814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sản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thiết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bị</a:t>
            </a:r>
            <a:r>
              <a:rPr lang="en-US" sz="3600" b="1" dirty="0">
                <a:solidFill>
                  <a:schemeClr val="bg1"/>
                </a:solidFill>
                <a:latin typeface="UTM Aptima" panose="02040603050506020204" pitchFamily="18" charset="0"/>
              </a:rPr>
              <a:t> y </a:t>
            </a:r>
            <a:r>
              <a:rPr lang="en-US" sz="3600" b="1" dirty="0" err="1">
                <a:solidFill>
                  <a:schemeClr val="bg1"/>
                </a:solidFill>
                <a:latin typeface="UTM Aptima" panose="02040603050506020204" pitchFamily="18" charset="0"/>
              </a:rPr>
              <a:t>tế</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Quy định an toàn lao động khi lắp ráp linh kiện sản phẩm thiết bị y tế đóng vai trò quan trọng trong bảo vệ sức khỏe của nhân viên và đảm bảo chất lượng của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áp dụng hệ thống Quan trắc môi trường lao động là một phần quan trọng của quy định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588E332-34EC-D68B-884A-5D576ADE9E74}"/>
              </a:ext>
            </a:extLst>
          </p:cNvPr>
          <p:cNvPicPr>
            <a:picLocks noChangeAspect="1"/>
          </p:cNvPicPr>
          <p:nvPr/>
        </p:nvPicPr>
        <p:blipFill>
          <a:blip r:embed="rId3"/>
          <a:stretch>
            <a:fillRect/>
          </a:stretch>
        </p:blipFill>
        <p:spPr>
          <a:xfrm>
            <a:off x="5385365" y="779510"/>
            <a:ext cx="5423432" cy="542343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046095"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sản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thiết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bị</a:t>
            </a:r>
            <a:r>
              <a:rPr lang="en-US" sz="3600" b="1" dirty="0">
                <a:solidFill>
                  <a:schemeClr val="bg1"/>
                </a:solidFill>
                <a:latin typeface="UTM Aptima" panose="02040603050506020204" pitchFamily="18" charset="0"/>
              </a:rPr>
              <a:t> y </a:t>
            </a:r>
            <a:r>
              <a:rPr lang="en-US" sz="3600" b="1" dirty="0" err="1">
                <a:solidFill>
                  <a:schemeClr val="bg1"/>
                </a:solidFill>
                <a:latin typeface="UTM Aptima" panose="02040603050506020204" pitchFamily="18" charset="0"/>
              </a:rPr>
              <a:t>tế</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Xử lý tình huống tai nạn khẩn cấp khi lắp ráp linh kiện sản phẩm thiết bị y tế đòi hỏi sự nhanh nhạy và chuẩn bị kỹ năng cụ thể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quan trọng nhất là bảo đảm an toàn người lao động và ngay lập tức thông báo về tình huống.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8AC32B7-6999-C086-C7F1-540A30ECE438}"/>
              </a:ext>
            </a:extLst>
          </p:cNvPr>
          <p:cNvPicPr>
            <a:picLocks noChangeAspect="1"/>
          </p:cNvPicPr>
          <p:nvPr/>
        </p:nvPicPr>
        <p:blipFill>
          <a:blip r:embed="rId3"/>
          <a:stretch>
            <a:fillRect/>
          </a:stretch>
        </p:blipFill>
        <p:spPr>
          <a:xfrm>
            <a:off x="5385365" y="779510"/>
            <a:ext cx="5423432" cy="542343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thiết bị y tế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thiết bị y tế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kiểm tra chất lượng thiết bị y tế thành phẩm đóng vai trò quan trọng trong đảm bảo an toàn và hiệu quả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yêu cầu sự chuyên nghiệp và tỉ mỉ từ các chuyên gia kiểm tra. Điều này bao gồm kiểm tra cả các khía cạnh kỹ thuật và y tế để đảm bảo rằng sản phẩm đáp ứng tất cả các tiêu chuẩn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158B40E-1363-333C-0C45-8BD13D29BE23}"/>
              </a:ext>
            </a:extLst>
          </p:cNvPr>
          <p:cNvPicPr>
            <a:picLocks noChangeAspect="1"/>
          </p:cNvPicPr>
          <p:nvPr/>
        </p:nvPicPr>
        <p:blipFill>
          <a:blip r:embed="rId3"/>
          <a:stretch>
            <a:fillRect/>
          </a:stretch>
        </p:blipFill>
        <p:spPr>
          <a:xfrm>
            <a:off x="-602332" y="3294584"/>
            <a:ext cx="5328592" cy="532859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thiết bị y tế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thiết bị y tế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thiết bị y tế thành phẩm, có những rủi ro và tai nạn mà các chuyên gia và nhân viên phải đối mặt.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là tai nạn về an toàn lao động. Các chuyên gia phải làm việc với các thiết bị phức tạp và hóa chất, đòi hỏi tuân thủ nghiêm ngặt các biện pháp an toàn để tránh các sự cố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1859C97-5F4F-9519-4B9B-F6C3C2B8883B}"/>
              </a:ext>
            </a:extLst>
          </p:cNvPr>
          <p:cNvPicPr>
            <a:picLocks noChangeAspect="1"/>
          </p:cNvPicPr>
          <p:nvPr/>
        </p:nvPicPr>
        <p:blipFill>
          <a:blip r:embed="rId3"/>
          <a:stretch>
            <a:fillRect/>
          </a:stretch>
        </p:blipFill>
        <p:spPr>
          <a:xfrm>
            <a:off x="-602332" y="3294584"/>
            <a:ext cx="5328592" cy="532859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thiết bị y tế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thiết bị y tế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chủ yếu đằng sau các tai nạn trong quá trình kiểm tra chất lượng thiết bị y tế thành phẩm. Một trong những yếu tố quan trọng là thiếu hiểu biết hoặc không tuân thủ đúng các quy định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được đào tạo đầy đủ hoặc không nắm vững các quy trình an toàn, có nguy cơ cao về tai nạn lao động và ô nhiễm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7F292B5-D5F8-D1D7-2AFA-C2450490CAA9}"/>
              </a:ext>
            </a:extLst>
          </p:cNvPr>
          <p:cNvPicPr>
            <a:picLocks noChangeAspect="1"/>
          </p:cNvPicPr>
          <p:nvPr/>
        </p:nvPicPr>
        <p:blipFill>
          <a:blip r:embed="rId3"/>
          <a:stretch>
            <a:fillRect/>
          </a:stretch>
        </p:blipFill>
        <p:spPr>
          <a:xfrm>
            <a:off x="-602332" y="3294584"/>
            <a:ext cx="5328592" cy="532859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thiết bị y tế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thiết bị y tế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nguy cơ tai nạn trong quá trình kiểm tra chất lượng thiết bị y tế thành phẩm, việc thực hiện một loạt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là việc đảm bảo rằng tất cả nhân viên được đào tạo đầy đủ về an toàn lao động và quy trình làm việc. Sự hiểu biết chính xác về cách sử dụng thiết bị, đọc hiểu các hướng dẫn và tuân thủ đúng quy trình có thể giảm đáng kể nguy cơ xảy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159401F-0C04-6EF1-413F-A015FDD9E94B}"/>
              </a:ext>
            </a:extLst>
          </p:cNvPr>
          <p:cNvPicPr>
            <a:picLocks noChangeAspect="1"/>
          </p:cNvPicPr>
          <p:nvPr/>
        </p:nvPicPr>
        <p:blipFill>
          <a:blip r:embed="rId3"/>
          <a:stretch>
            <a:fillRect/>
          </a:stretch>
        </p:blipFill>
        <p:spPr>
          <a:xfrm>
            <a:off x="-602332" y="3294584"/>
            <a:ext cx="5328592" cy="532859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thiết bị y tế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thiết bị y tế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kiểm tra chất lượng thiết bị y tế thành phẩm đóng vai trò quan trọng trong bảo vệ sức khỏe và đảm bảo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thường xuyên phải tuân thủ các quy tắc an toàn trong khi thực hiện công việc của họ. Điều này bao gồm việc đeo bảo hộ cá nhân như khẩu trang, găng tay, và áo chống hóa chất để bảo vệ khỏi nguy cơ tiếp xúc với chất độc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C5BC64D-2B46-E1E5-5CBB-0F653A445754}"/>
              </a:ext>
            </a:extLst>
          </p:cNvPr>
          <p:cNvPicPr>
            <a:picLocks noChangeAspect="1"/>
          </p:cNvPicPr>
          <p:nvPr/>
        </p:nvPicPr>
        <p:blipFill>
          <a:blip r:embed="rId3"/>
          <a:stretch>
            <a:fillRect/>
          </a:stretch>
        </p:blipFill>
        <p:spPr>
          <a:xfrm>
            <a:off x="-602332" y="3294584"/>
            <a:ext cx="5328592" cy="532859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thiết bị y tế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thiết bị y tế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thiết bị y tế thành phẩm, việc chuẩn bị cho xử lý tình huống tai nạn khẩn cấp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một sự cố xảy ra, việc đáp ứng nhanh chóng và hiệu quả có thể giảm thiểu tác động tiêu cực đến nhân viên và chất lượng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B5A0A46-A658-7A79-BA8F-2BE807A84A4D}"/>
              </a:ext>
            </a:extLst>
          </p:cNvPr>
          <p:cNvPicPr>
            <a:picLocks noChangeAspect="1"/>
          </p:cNvPicPr>
          <p:nvPr/>
        </p:nvPicPr>
        <p:blipFill>
          <a:blip r:embed="rId3"/>
          <a:stretch>
            <a:fillRect/>
          </a:stretch>
        </p:blipFill>
        <p:spPr>
          <a:xfrm>
            <a:off x="-602332" y="3294584"/>
            <a:ext cx="5328592" cy="532859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151</TotalTime>
  <Words>2248</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THIẾT BỊ Y TẾ</vt:lpstr>
      <vt:lpstr>Một số vụ tai nạn trong nhà máy sản xuất thiết bị y tế</vt:lpstr>
      <vt:lpstr>Tóm tắt bài học</vt:lpstr>
      <vt:lpstr>Sản xuất linh kiện sản phẩm thiết bị y tế</vt:lpstr>
      <vt:lpstr>Sản xuất linh kiện sản phẩm thiết bị y tế</vt:lpstr>
      <vt:lpstr>Sản xuất linh kiện sản phẩm thiết bị y tế</vt:lpstr>
      <vt:lpstr>Sản xuất linh kiện sản phẩm thiết bị y tế</vt:lpstr>
      <vt:lpstr>Sản xuất linh kiện sản phẩm thiết bị y tế</vt:lpstr>
      <vt:lpstr>Sản xuất linh kiện sản phẩm thiết bị y tế</vt:lpstr>
      <vt:lpstr>Lắp ráp linh kiện sản phẩm thiết bị y tế</vt:lpstr>
      <vt:lpstr>Lắp ráp linh kiện sản phẩm thiết bị y tế</vt:lpstr>
      <vt:lpstr>Lắp ráp linh kiện sản phẩm thiết bị y tế</vt:lpstr>
      <vt:lpstr>Lắp ráp linh kiện sản phẩm thiết bị y tế</vt:lpstr>
      <vt:lpstr>Lắp ráp linh kiện sản phẩm thiết bị y tế</vt:lpstr>
      <vt:lpstr>Lắp ráp linh kiện sản phẩm thiết bị y tế</vt:lpstr>
      <vt:lpstr>Kiểm tra chất lượng thiết bị y tế thành phẩm</vt:lpstr>
      <vt:lpstr>Kiểm tra chất lượng thiết bị y tế thành phẩm</vt:lpstr>
      <vt:lpstr>Kiểm tra chất lượng thiết bị y tế thành phẩm</vt:lpstr>
      <vt:lpstr>Kiểm tra chất lượng thiết bị y tế thành phẩm</vt:lpstr>
      <vt:lpstr>Kiểm tra chất lượng thiết bị y tế thành phẩm</vt:lpstr>
      <vt:lpstr>Kiểm tra chất lượng thiết bị y tế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2024-03-30T02:02:55Z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