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2" r:id="rId4"/>
  </p:sldMasterIdLst>
  <p:notesMasterIdLst>
    <p:notesMasterId r:id="rId27"/>
  </p:notesMasterIdLst>
  <p:handoutMasterIdLst>
    <p:handoutMasterId r:id="rId28"/>
  </p:handoutMasterIdLst>
  <p:sldIdLst>
    <p:sldId id="281" r:id="rId5"/>
    <p:sldId id="259" r:id="rId6"/>
    <p:sldId id="287" r:id="rId7"/>
    <p:sldId id="289" r:id="rId8"/>
    <p:sldId id="322" r:id="rId9"/>
    <p:sldId id="323" r:id="rId10"/>
    <p:sldId id="326" r:id="rId11"/>
    <p:sldId id="325" r:id="rId12"/>
    <p:sldId id="324" r:id="rId13"/>
    <p:sldId id="272" r:id="rId14"/>
    <p:sldId id="327" r:id="rId15"/>
    <p:sldId id="328" r:id="rId16"/>
    <p:sldId id="331" r:id="rId17"/>
    <p:sldId id="330" r:id="rId18"/>
    <p:sldId id="329" r:id="rId19"/>
    <p:sldId id="288" r:id="rId20"/>
    <p:sldId id="332" r:id="rId21"/>
    <p:sldId id="333" r:id="rId22"/>
    <p:sldId id="336" r:id="rId23"/>
    <p:sldId id="335" r:id="rId24"/>
    <p:sldId id="334" r:id="rId25"/>
    <p:sldId id="285" r:id="rId26"/>
  </p:sldIdLst>
  <p:sldSz cx="12188825" cy="6858000"/>
  <p:notesSz cx="6858000" cy="9144000"/>
  <p:defaultTex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152" userDrawn="1">
          <p15:clr>
            <a:srgbClr val="A4A3A4"/>
          </p15:clr>
        </p15:guide>
        <p15:guide id="2" pos="3839"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DBED569-4797-4DF1-A0F4-6AAB3CD982D8}">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726" autoAdjust="0"/>
    <p:restoredTop sz="93725" autoAdjust="0"/>
  </p:normalViewPr>
  <p:slideViewPr>
    <p:cSldViewPr showGuides="1">
      <p:cViewPr varScale="1">
        <p:scale>
          <a:sx n="112" d="100"/>
          <a:sy n="112" d="100"/>
        </p:scale>
        <p:origin x="912" y="-1002"/>
      </p:cViewPr>
      <p:guideLst>
        <p:guide orient="horz" pos="1152"/>
        <p:guide pos="3839"/>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420"/>
    </p:cViewPr>
  </p:sorterViewPr>
  <p:notesViewPr>
    <p:cSldViewPr>
      <p:cViewPr varScale="1">
        <p:scale>
          <a:sx n="79" d="100"/>
          <a:sy n="79" d="100"/>
        </p:scale>
        <p:origin x="1644"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notesMaster" Target="notesMasters/notesMaster1.xml"/><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dirty="0">
              <a:solidFill>
                <a:schemeClr val="tx2"/>
              </a:solidFill>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973C59C-4E16-4A64-A766-34DB213E11B3}" type="datetimeFigureOut">
              <a:rPr lang="en-US">
                <a:solidFill>
                  <a:schemeClr val="tx2"/>
                </a:solidFill>
              </a:rPr>
              <a:t>4/8/2024</a:t>
            </a:fld>
            <a:endParaRPr dirty="0">
              <a:solidFill>
                <a:schemeClr val="tx2"/>
              </a:solidFill>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dirty="0">
              <a:solidFill>
                <a:schemeClr val="tx2"/>
              </a:solidFill>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FD77566-CD65-4859-9FA1-43956DC85B8C}" type="slidenum">
              <a:rPr>
                <a:solidFill>
                  <a:schemeClr val="tx2"/>
                </a:solidFill>
              </a:rPr>
              <a:t>‹#›</a:t>
            </a:fld>
            <a:endParaRPr dirty="0">
              <a:solidFill>
                <a:schemeClr val="tx2"/>
              </a:solidFill>
            </a:endParaRPr>
          </a:p>
        </p:txBody>
      </p:sp>
    </p:spTree>
    <p:extLst>
      <p:ext uri="{BB962C8B-B14F-4D97-AF65-F5344CB8AC3E}">
        <p14:creationId xmlns:p14="http://schemas.microsoft.com/office/powerpoint/2010/main" val="27087983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2"/>
                </a:solidFill>
              </a:defRPr>
            </a:lvl1pPr>
          </a:lstStyle>
          <a:p>
            <a:endParaRPr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2"/>
                </a:solidFill>
              </a:defRPr>
            </a:lvl1pPr>
          </a:lstStyle>
          <a:p>
            <a:fld id="{F95CF31C-F757-429C-A789-86504F04C3BE}" type="datetimeFigureOut">
              <a:rPr lang="en-US"/>
              <a:pPr/>
              <a:t>4/8/2024</a:t>
            </a:fld>
            <a:endParaRPr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2"/>
                </a:solidFill>
              </a:defRPr>
            </a:lvl1pPr>
          </a:lstStyle>
          <a:p>
            <a:endParaRPr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2"/>
                </a:solidFill>
              </a:defRPr>
            </a:lvl1pPr>
          </a:lstStyle>
          <a:p>
            <a:fld id="{B8796F01-7154-41E0-B48B-A6921757531A}" type="slidenum">
              <a:rPr/>
              <a:pPr/>
              <a:t>‹#›</a:t>
            </a:fld>
            <a:endParaRPr dirty="0"/>
          </a:p>
        </p:txBody>
      </p:sp>
    </p:spTree>
    <p:extLst>
      <p:ext uri="{BB962C8B-B14F-4D97-AF65-F5344CB8AC3E}">
        <p14:creationId xmlns:p14="http://schemas.microsoft.com/office/powerpoint/2010/main" val="44077566"/>
      </p:ext>
    </p:extLst>
  </p:cSld>
  <p:clrMap bg1="lt1" tx1="dk1" bg2="lt2" tx2="dk2" accent1="accent1" accent2="accent2" accent3="accent3" accent4="accent4" accent5="accent5" accent6="accent6" hlink="hlink" folHlink="folHlink"/>
  <p:notesStyle>
    <a:lvl1pPr marL="0" algn="l" defTabSz="1218987" rtl="0" eaLnBrk="1" latinLnBrk="0" hangingPunct="1">
      <a:defRPr sz="1600" kern="1200">
        <a:solidFill>
          <a:schemeClr val="tx2"/>
        </a:solidFill>
        <a:latin typeface="+mn-lt"/>
        <a:ea typeface="+mn-ea"/>
        <a:cs typeface="+mn-cs"/>
      </a:defRPr>
    </a:lvl1pPr>
    <a:lvl2pPr marL="609493" algn="l" defTabSz="1218987" rtl="0" eaLnBrk="1" latinLnBrk="0" hangingPunct="1">
      <a:defRPr sz="1600" kern="1200">
        <a:solidFill>
          <a:schemeClr val="tx2"/>
        </a:solidFill>
        <a:latin typeface="+mn-lt"/>
        <a:ea typeface="+mn-ea"/>
        <a:cs typeface="+mn-cs"/>
      </a:defRPr>
    </a:lvl2pPr>
    <a:lvl3pPr marL="1218987" algn="l" defTabSz="1218987" rtl="0" eaLnBrk="1" latinLnBrk="0" hangingPunct="1">
      <a:defRPr sz="1600" kern="1200">
        <a:solidFill>
          <a:schemeClr val="tx2"/>
        </a:solidFill>
        <a:latin typeface="+mn-lt"/>
        <a:ea typeface="+mn-ea"/>
        <a:cs typeface="+mn-cs"/>
      </a:defRPr>
    </a:lvl3pPr>
    <a:lvl4pPr marL="1828480" algn="l" defTabSz="1218987" rtl="0" eaLnBrk="1" latinLnBrk="0" hangingPunct="1">
      <a:defRPr sz="1600" kern="1200">
        <a:solidFill>
          <a:schemeClr val="tx2"/>
        </a:solidFill>
        <a:latin typeface="+mn-lt"/>
        <a:ea typeface="+mn-ea"/>
        <a:cs typeface="+mn-cs"/>
      </a:defRPr>
    </a:lvl4pPr>
    <a:lvl5pPr marL="2437973" algn="l" defTabSz="1218987" rtl="0" eaLnBrk="1" latinLnBrk="0" hangingPunct="1">
      <a:defRPr sz="1600" kern="1200">
        <a:solidFill>
          <a:schemeClr val="tx2"/>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796F01-7154-41E0-B48B-A6921757531A}" type="slidenum">
              <a:rPr lang="en-US" smtClean="0"/>
              <a:pPr/>
              <a:t>1</a:t>
            </a:fld>
            <a:endParaRPr lang="en-US" dirty="0"/>
          </a:p>
        </p:txBody>
      </p:sp>
    </p:spTree>
    <p:extLst>
      <p:ext uri="{BB962C8B-B14F-4D97-AF65-F5344CB8AC3E}">
        <p14:creationId xmlns:p14="http://schemas.microsoft.com/office/powerpoint/2010/main" val="2008690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a:pPr/>
              <a:t>2</a:t>
            </a:fld>
            <a:endParaRPr lang="en-US" dirty="0"/>
          </a:p>
        </p:txBody>
      </p:sp>
    </p:spTree>
    <p:extLst>
      <p:ext uri="{BB962C8B-B14F-4D97-AF65-F5344CB8AC3E}">
        <p14:creationId xmlns:p14="http://schemas.microsoft.com/office/powerpoint/2010/main" val="25626901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22</a:t>
            </a:fld>
            <a:endParaRPr lang="en-US" dirty="0"/>
          </a:p>
        </p:txBody>
      </p:sp>
    </p:spTree>
    <p:extLst>
      <p:ext uri="{BB962C8B-B14F-4D97-AF65-F5344CB8AC3E}">
        <p14:creationId xmlns:p14="http://schemas.microsoft.com/office/powerpoint/2010/main" val="42034620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12.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1"/>
        </a:solidFill>
        <a:effectLst/>
      </p:bgPr>
    </p:bg>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344AB447-BDFD-4FA4-9A82-52202FFDC88D}"/>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56412" y="0"/>
            <a:ext cx="5294313" cy="6858000"/>
          </a:xfrm>
          <a:prstGeom prst="rect">
            <a:avLst/>
          </a:prstGeom>
        </p:spPr>
      </p:pic>
      <p:pic>
        <p:nvPicPr>
          <p:cNvPr id="10" name="Graphic 9">
            <a:extLst>
              <a:ext uri="{FF2B5EF4-FFF2-40B4-BE49-F238E27FC236}">
                <a16:creationId xmlns:a16="http://schemas.microsoft.com/office/drawing/2014/main" id="{FADFEC34-EAD1-470C-B1D7-476DAA0BDC7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3812" y="0"/>
            <a:ext cx="6858000" cy="6858000"/>
          </a:xfrm>
          <a:prstGeom prst="rect">
            <a:avLst/>
          </a:prstGeom>
        </p:spPr>
      </p:pic>
      <p:pic>
        <p:nvPicPr>
          <p:cNvPr id="11" name="Graphic 10">
            <a:extLst>
              <a:ext uri="{FF2B5EF4-FFF2-40B4-BE49-F238E27FC236}">
                <a16:creationId xmlns:a16="http://schemas.microsoft.com/office/drawing/2014/main" id="{6FF142A7-701F-6940-8E95-0D4830D7641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2868483" y="521171"/>
            <a:ext cx="6201033" cy="5815657"/>
          </a:xfrm>
          <a:prstGeom prst="rect">
            <a:avLst/>
          </a:prstGeom>
        </p:spPr>
      </p:pic>
      <p:sp>
        <p:nvSpPr>
          <p:cNvPr id="6" name="Text Placeholder Subtitle 1">
            <a:extLst>
              <a:ext uri="{FF2B5EF4-FFF2-40B4-BE49-F238E27FC236}">
                <a16:creationId xmlns:a16="http://schemas.microsoft.com/office/drawing/2014/main" id="{5A1F9EF5-B88C-405C-9168-EDE6A70749C5}"/>
              </a:ext>
            </a:extLst>
          </p:cNvPr>
          <p:cNvSpPr>
            <a:spLocks noGrp="1"/>
          </p:cNvSpPr>
          <p:nvPr>
            <p:ph type="body" sz="quarter" idx="10"/>
          </p:nvPr>
        </p:nvSpPr>
        <p:spPr>
          <a:xfrm>
            <a:off x="4214813" y="1752600"/>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19" name="Text Placeholder Subtitle 2">
            <a:extLst>
              <a:ext uri="{FF2B5EF4-FFF2-40B4-BE49-F238E27FC236}">
                <a16:creationId xmlns:a16="http://schemas.microsoft.com/office/drawing/2014/main" id="{D2282B87-09AC-4246-8C13-92CF93907CBF}"/>
              </a:ext>
            </a:extLst>
          </p:cNvPr>
          <p:cNvSpPr>
            <a:spLocks noGrp="1"/>
          </p:cNvSpPr>
          <p:nvPr>
            <p:ph type="body" sz="quarter" idx="11"/>
          </p:nvPr>
        </p:nvSpPr>
        <p:spPr>
          <a:xfrm>
            <a:off x="4214813" y="4844142"/>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2" name="Title 1">
            <a:extLst>
              <a:ext uri="{FF2B5EF4-FFF2-40B4-BE49-F238E27FC236}">
                <a16:creationId xmlns:a16="http://schemas.microsoft.com/office/drawing/2014/main" id="{B14A909A-2E72-4DBE-BD02-0B20CFB25B6B}"/>
              </a:ext>
            </a:extLst>
          </p:cNvPr>
          <p:cNvSpPr>
            <a:spLocks noGrp="1"/>
          </p:cNvSpPr>
          <p:nvPr>
            <p:ph type="title" hasCustomPrompt="1"/>
          </p:nvPr>
        </p:nvSpPr>
        <p:spPr>
          <a:xfrm>
            <a:off x="4214811" y="2361521"/>
            <a:ext cx="3757613" cy="2481941"/>
          </a:xfrm>
        </p:spPr>
        <p:txBody>
          <a:bodyPr vert="horz" lIns="121899" tIns="60949" rIns="121899" bIns="60949" rtlCol="0" anchor="ctr">
            <a:normAutofit/>
          </a:bodyPr>
          <a:lstStyle>
            <a:lvl1pPr algn="ctr">
              <a:defRPr lang="en-US" sz="7200" b="1">
                <a:solidFill>
                  <a:schemeClr val="accent4"/>
                </a:solidFill>
                <a:ea typeface="+mn-ea"/>
                <a:cs typeface="+mn-cs"/>
              </a:defRPr>
            </a:lvl1pPr>
          </a:lstStyle>
          <a:p>
            <a:pPr marL="0" lvl="0" indent="0" algn="ctr">
              <a:lnSpc>
                <a:spcPct val="95000"/>
              </a:lnSpc>
              <a:spcBef>
                <a:spcPts val="1866"/>
              </a:spcBef>
              <a:buClr>
                <a:schemeClr val="accent6">
                  <a:lumMod val="50000"/>
                </a:schemeClr>
              </a:buClr>
              <a:buSzPct val="100000"/>
              <a:buFontTx/>
            </a:pPr>
            <a:r>
              <a:rPr lang="en-US" dirty="0"/>
              <a:t>Add Title</a:t>
            </a:r>
          </a:p>
        </p:txBody>
      </p:sp>
    </p:spTree>
    <p:extLst>
      <p:ext uri="{BB962C8B-B14F-4D97-AF65-F5344CB8AC3E}">
        <p14:creationId xmlns:p14="http://schemas.microsoft.com/office/powerpoint/2010/main" val="3322012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mall Circle Layout">
    <p:bg>
      <p:bgPr>
        <a:solidFill>
          <a:schemeClr val="accent5"/>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accent1"/>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1680637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mall Circle Layout Blue">
    <p:bg>
      <p:bgPr>
        <a:solidFill>
          <a:schemeClr val="tx2"/>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tx2"/>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2800148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Large Circle Layout_alternate">
    <p:bg>
      <p:bgPr>
        <a:solidFill>
          <a:schemeClr val="accent1"/>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82605" y="990"/>
            <a:ext cx="5294313" cy="6858000"/>
          </a:xfrm>
          <a:prstGeom prst="rect">
            <a:avLst/>
          </a:prstGeom>
        </p:spPr>
      </p:pic>
      <p:pic>
        <p:nvPicPr>
          <p:cNvPr id="7" name="Graphic 6">
            <a:extLst>
              <a:ext uri="{FF2B5EF4-FFF2-40B4-BE49-F238E27FC236}">
                <a16:creationId xmlns:a16="http://schemas.microsoft.com/office/drawing/2014/main" id="{D12EB5EE-DDAA-D449-95BC-BCAFCC6E6BB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accent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1027200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Large Circle Layout_alternate">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94512" y="0"/>
            <a:ext cx="5294313" cy="6858000"/>
          </a:xfrm>
          <a:prstGeom prst="rect">
            <a:avLst/>
          </a:prstGeom>
        </p:spPr>
      </p:pic>
      <p:pic>
        <p:nvPicPr>
          <p:cNvPr id="7" name="Graphic 6">
            <a:extLst>
              <a:ext uri="{FF2B5EF4-FFF2-40B4-BE49-F238E27FC236}">
                <a16:creationId xmlns:a16="http://schemas.microsoft.com/office/drawing/2014/main" id="{75506675-2304-3948-8A18-BB70E847D3D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bg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4090494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aper layout">
    <p:bg>
      <p:bgPr>
        <a:blipFill dpi="0" rotWithShape="1">
          <a:blip r:embed="rId2">
            <a:alphaModFix amt="30000"/>
            <a:lum/>
          </a:blip>
          <a:srcRect/>
          <a:tile tx="203200" ty="20320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41611" y="685800"/>
            <a:ext cx="8763002" cy="990600"/>
          </a:xfrm>
        </p:spPr>
        <p:txBody>
          <a:bodyPr anchor="t"/>
          <a:lstStyle>
            <a:lvl1pPr>
              <a:lnSpc>
                <a:spcPct val="100000"/>
              </a:lnSpc>
              <a:defRPr sz="4000" b="1">
                <a:solidFill>
                  <a:schemeClr val="accent1"/>
                </a:solidFill>
              </a:defRPr>
            </a:lvl1pPr>
          </a:lstStyle>
          <a:p>
            <a:r>
              <a:rPr lang="en-US"/>
              <a:t>Click to edit Master title style</a:t>
            </a:r>
            <a:endParaRPr dirty="0"/>
          </a:p>
        </p:txBody>
      </p:sp>
      <p:pic>
        <p:nvPicPr>
          <p:cNvPr id="4" name="Graphic 3">
            <a:extLst>
              <a:ext uri="{FF2B5EF4-FFF2-40B4-BE49-F238E27FC236}">
                <a16:creationId xmlns:a16="http://schemas.microsoft.com/office/drawing/2014/main" id="{688A6A42-7A89-44E1-BBDF-14C2FD2245B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50812" y="1309974"/>
            <a:ext cx="1830164" cy="4648200"/>
          </a:xfrm>
          <a:prstGeom prst="rect">
            <a:avLst/>
          </a:prstGeom>
        </p:spPr>
      </p:pic>
      <p:sp>
        <p:nvSpPr>
          <p:cNvPr id="8" name="Content Placeholder 2">
            <a:extLst>
              <a:ext uri="{FF2B5EF4-FFF2-40B4-BE49-F238E27FC236}">
                <a16:creationId xmlns:a16="http://schemas.microsoft.com/office/drawing/2014/main" id="{421512DC-20C8-4928-B94E-9F191902C57E}"/>
              </a:ext>
            </a:extLst>
          </p:cNvPr>
          <p:cNvSpPr>
            <a:spLocks noGrp="1"/>
          </p:cNvSpPr>
          <p:nvPr>
            <p:ph idx="10"/>
          </p:nvPr>
        </p:nvSpPr>
        <p:spPr>
          <a:xfrm>
            <a:off x="2741611" y="1828800"/>
            <a:ext cx="8763002"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2304845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17309" y="76200"/>
            <a:ext cx="10157354" cy="1397000"/>
          </a:xfrm>
          <a:prstGeom prst="rect">
            <a:avLst/>
          </a:prstGeom>
        </p:spPr>
        <p:txBody>
          <a:bodyPr vert="horz" lIns="121899" tIns="60949" rIns="121899" bIns="60949" rtlCol="0" anchor="b">
            <a:normAutofit/>
          </a:bodyPr>
          <a:lstStyle/>
          <a:p>
            <a:r>
              <a:rPr lang="en-US"/>
              <a:t>Click to edit Master title style</a:t>
            </a:r>
            <a:endParaRPr dirty="0"/>
          </a:p>
        </p:txBody>
      </p:sp>
      <p:sp>
        <p:nvSpPr>
          <p:cNvPr id="3" name="Text Placeholder 2"/>
          <p:cNvSpPr>
            <a:spLocks noGrp="1"/>
          </p:cNvSpPr>
          <p:nvPr>
            <p:ph type="body" idx="1"/>
          </p:nvPr>
        </p:nvSpPr>
        <p:spPr>
          <a:xfrm>
            <a:off x="1117309" y="1701800"/>
            <a:ext cx="10157354" cy="4470400"/>
          </a:xfrm>
          <a:prstGeom prst="rect">
            <a:avLst/>
          </a:prstGeom>
        </p:spPr>
        <p:txBody>
          <a:bodyPr vert="horz" lIns="121899" tIns="60949" rIns="121899" bIns="60949"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117309" y="6400801"/>
            <a:ext cx="2742486" cy="320675"/>
          </a:xfrm>
          <a:prstGeom prst="rect">
            <a:avLst/>
          </a:prstGeom>
        </p:spPr>
        <p:txBody>
          <a:bodyPr vert="horz" lIns="121899" tIns="60949" rIns="121899" bIns="60949" rtlCol="0" anchor="b"/>
          <a:lstStyle>
            <a:lvl1pPr algn="l">
              <a:defRPr sz="1200">
                <a:solidFill>
                  <a:schemeClr val="tx2">
                    <a:lumMod val="50000"/>
                  </a:schemeClr>
                </a:solidFill>
              </a:defRPr>
            </a:lvl1pPr>
          </a:lstStyle>
          <a:p>
            <a:fld id="{859468AF-EFCF-4AAD-ACF4-3BA83EC4AF4E}" type="datetime1">
              <a:rPr lang="en-US" smtClean="0"/>
              <a:pPr/>
              <a:t>4/8/2024</a:t>
            </a:fld>
            <a:endParaRPr lang="en-US" dirty="0"/>
          </a:p>
        </p:txBody>
      </p:sp>
      <p:sp>
        <p:nvSpPr>
          <p:cNvPr id="5" name="Footer Placeholder 4"/>
          <p:cNvSpPr>
            <a:spLocks noGrp="1"/>
          </p:cNvSpPr>
          <p:nvPr>
            <p:ph type="ftr" sz="quarter" idx="3"/>
          </p:nvPr>
        </p:nvSpPr>
        <p:spPr>
          <a:xfrm>
            <a:off x="3907842" y="6400801"/>
            <a:ext cx="6216301" cy="320675"/>
          </a:xfrm>
          <a:prstGeom prst="rect">
            <a:avLst/>
          </a:prstGeom>
        </p:spPr>
        <p:txBody>
          <a:bodyPr vert="horz" lIns="121899" tIns="60949" rIns="121899" bIns="60949" rtlCol="0" anchor="b"/>
          <a:lstStyle>
            <a:lvl1pPr algn="ctr">
              <a:defRPr sz="1200">
                <a:solidFill>
                  <a:schemeClr val="tx2">
                    <a:lumMod val="50000"/>
                  </a:schemeClr>
                </a:solidFill>
              </a:defRPr>
            </a:lvl1pPr>
          </a:lstStyle>
          <a:p>
            <a:r>
              <a:rPr lang="en-US" dirty="0"/>
              <a:t>Add a footer</a:t>
            </a:r>
          </a:p>
        </p:txBody>
      </p:sp>
      <p:sp>
        <p:nvSpPr>
          <p:cNvPr id="6" name="Slide Number Placeholder 5"/>
          <p:cNvSpPr>
            <a:spLocks noGrp="1"/>
          </p:cNvSpPr>
          <p:nvPr>
            <p:ph type="sldNum" sz="quarter" idx="4"/>
          </p:nvPr>
        </p:nvSpPr>
        <p:spPr>
          <a:xfrm>
            <a:off x="10167146" y="6400801"/>
            <a:ext cx="1107518" cy="320675"/>
          </a:xfrm>
          <a:prstGeom prst="rect">
            <a:avLst/>
          </a:prstGeom>
        </p:spPr>
        <p:txBody>
          <a:bodyPr vert="horz" lIns="121899" tIns="60949" rIns="121899" bIns="60949" rtlCol="0" anchor="b"/>
          <a:lstStyle>
            <a:lvl1pPr algn="r">
              <a:defRPr sz="1200">
                <a:solidFill>
                  <a:schemeClr val="tx2">
                    <a:lumMod val="50000"/>
                  </a:schemeClr>
                </a:solidFill>
              </a:defRPr>
            </a:lvl1pPr>
          </a:lstStyle>
          <a:p>
            <a:fld id="{EB37DED6-D4C7-42EE-AB49-D2E39E64FDE4}" type="slidenum">
              <a:rPr lang="en-US" smtClean="0"/>
              <a:pPr/>
              <a:t>‹#›</a:t>
            </a:fld>
            <a:endParaRPr lang="en-US" dirty="0"/>
          </a:p>
        </p:txBody>
      </p:sp>
    </p:spTree>
    <p:extLst>
      <p:ext uri="{BB962C8B-B14F-4D97-AF65-F5344CB8AC3E}">
        <p14:creationId xmlns:p14="http://schemas.microsoft.com/office/powerpoint/2010/main" val="2060187724"/>
      </p:ext>
    </p:extLst>
  </p:cSld>
  <p:clrMap bg1="lt1" tx1="dk1" bg2="lt2" tx2="dk2" accent1="accent1" accent2="accent2" accent3="accent3" accent4="accent4" accent5="accent5" accent6="accent6" hlink="hlink" folHlink="folHlink"/>
  <p:sldLayoutIdLst>
    <p:sldLayoutId id="2147483693" r:id="rId1"/>
    <p:sldLayoutId id="2147483701" r:id="rId2"/>
    <p:sldLayoutId id="2147483702" r:id="rId3"/>
    <p:sldLayoutId id="2147483699" r:id="rId4"/>
    <p:sldLayoutId id="2147483700" r:id="rId5"/>
    <p:sldLayoutId id="2147483698" r:id="rId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1218987" rtl="0" eaLnBrk="1" latinLnBrk="0" hangingPunct="1">
        <a:lnSpc>
          <a:spcPct val="85000"/>
        </a:lnSpc>
        <a:spcBef>
          <a:spcPct val="0"/>
        </a:spcBef>
        <a:buNone/>
        <a:tabLst/>
        <a:defRPr sz="4400" b="0" kern="1200" cap="none" baseline="0">
          <a:solidFill>
            <a:schemeClr val="accent2">
              <a:lumMod val="50000"/>
            </a:schemeClr>
          </a:solidFill>
          <a:effectLst/>
          <a:latin typeface="+mj-lt"/>
          <a:ea typeface="+mj-ea"/>
          <a:cs typeface="+mj-cs"/>
        </a:defRPr>
      </a:lvl1pPr>
    </p:titleStyle>
    <p:bodyStyle>
      <a:lvl1pPr marL="304747" indent="-304747" algn="l" defTabSz="1218987" rtl="0" eaLnBrk="1" latinLnBrk="0" hangingPunct="1">
        <a:lnSpc>
          <a:spcPct val="95000"/>
        </a:lnSpc>
        <a:spcBef>
          <a:spcPts val="1866"/>
        </a:spcBef>
        <a:buClr>
          <a:schemeClr val="accent6">
            <a:lumMod val="50000"/>
          </a:schemeClr>
        </a:buClr>
        <a:buSzPct val="100000"/>
        <a:buFont typeface="Arial" pitchFamily="34" charset="0"/>
        <a:buChar char="•"/>
        <a:defRPr sz="2400" kern="1200">
          <a:solidFill>
            <a:schemeClr val="tx1"/>
          </a:solidFill>
          <a:latin typeface="+mn-lt"/>
          <a:ea typeface="+mn-ea"/>
          <a:cs typeface="+mn-cs"/>
        </a:defRPr>
      </a:lvl1pPr>
      <a:lvl2pPr marL="731392"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2000" kern="1200">
          <a:solidFill>
            <a:schemeClr val="tx1"/>
          </a:solidFill>
          <a:latin typeface="+mn-lt"/>
          <a:ea typeface="+mn-ea"/>
          <a:cs typeface="+mn-cs"/>
        </a:defRPr>
      </a:lvl2pPr>
      <a:lvl3pPr marL="1158037"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3pPr>
      <a:lvl4pPr marL="1584683"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4pPr>
      <a:lvl5pPr marL="2011328"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5pPr>
      <a:lvl6pPr marL="2133226" indent="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None/>
        <a:defRPr sz="1800" kern="1200">
          <a:solidFill>
            <a:schemeClr val="tx2">
              <a:lumMod val="50000"/>
            </a:schemeClr>
          </a:solidFill>
          <a:latin typeface="+mn-lt"/>
          <a:ea typeface="+mn-ea"/>
          <a:cs typeface="+mn-cs"/>
        </a:defRPr>
      </a:lvl6pPr>
      <a:lvl7pPr marL="284562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7pPr>
      <a:lvl8pPr marL="3272267"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8pPr>
      <a:lvl9pPr marL="375986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9pPr>
    </p:bodyStyle>
    <p:otherStyle>
      <a:defPPr>
        <a:defRPr/>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31" userDrawn="1">
          <p15:clr>
            <a:srgbClr val="F26B43"/>
          </p15:clr>
        </p15:guide>
        <p15:guide id="2" orient="horz" pos="432" userDrawn="1">
          <p15:clr>
            <a:srgbClr val="F26B43"/>
          </p15:clr>
        </p15:guide>
        <p15:guide id="3" pos="7247" userDrawn="1">
          <p15:clr>
            <a:srgbClr val="F26B43"/>
          </p15:clr>
        </p15:guide>
        <p15:guide id="4" orient="horz" pos="388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https://antoannamviet.com/" TargetMode="External"/><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Subtitle 4"/>
          <p:cNvSpPr>
            <a:spLocks noGrp="1"/>
          </p:cNvSpPr>
          <p:nvPr>
            <p:ph type="body" sz="quarter" idx="10"/>
          </p:nvPr>
        </p:nvSpPr>
        <p:spPr/>
        <p:txBody>
          <a:bodyPr>
            <a:noAutofit/>
          </a:bodyPr>
          <a:lstStyle/>
          <a:p>
            <a:pPr algn="ctr">
              <a:lnSpc>
                <a:spcPct val="100000"/>
              </a:lnSpc>
            </a:pPr>
            <a:r>
              <a:rPr lang="en-US" b="1" dirty="0">
                <a:solidFill>
                  <a:schemeClr val="accent1"/>
                </a:solidFill>
                <a:latin typeface="Arial" panose="020B0604020202020204" pitchFamily="34" charset="0"/>
                <a:cs typeface="Arial" panose="020B0604020202020204" pitchFamily="34" charset="0"/>
              </a:rPr>
              <a:t>BÀI GIẢNG HUẤN LUYỆN AN TOÀN LAO ĐỘNG</a:t>
            </a:r>
          </a:p>
        </p:txBody>
      </p:sp>
      <p:sp>
        <p:nvSpPr>
          <p:cNvPr id="2" name="Title 1">
            <a:extLst>
              <a:ext uri="{FF2B5EF4-FFF2-40B4-BE49-F238E27FC236}">
                <a16:creationId xmlns:a16="http://schemas.microsoft.com/office/drawing/2014/main" id="{0F7DEB8F-68B5-45C7-B2E2-C7CEA0B52A93}"/>
              </a:ext>
            </a:extLst>
          </p:cNvPr>
          <p:cNvSpPr>
            <a:spLocks noGrp="1"/>
          </p:cNvSpPr>
          <p:nvPr>
            <p:ph type="title"/>
          </p:nvPr>
        </p:nvSpPr>
        <p:spPr>
          <a:xfrm>
            <a:off x="4214811" y="2243203"/>
            <a:ext cx="3757613" cy="2481941"/>
          </a:xfrm>
        </p:spPr>
        <p:txBody>
          <a:bodyPr>
            <a:normAutofit/>
          </a:bodyPr>
          <a:lstStyle/>
          <a:p>
            <a:pPr>
              <a:lnSpc>
                <a:spcPct val="100000"/>
              </a:lnSpc>
            </a:pPr>
            <a:r>
              <a:rPr lang="en-US" sz="4800" dirty="0">
                <a:latin typeface="Arial" panose="020B0604020202020204" pitchFamily="34" charset="0"/>
                <a:cs typeface="Arial" panose="020B0604020202020204" pitchFamily="34" charset="0"/>
              </a:rPr>
              <a:t>SẢN XUẤT TRÀ</a:t>
            </a:r>
          </a:p>
        </p:txBody>
      </p:sp>
      <p:sp>
        <p:nvSpPr>
          <p:cNvPr id="3" name="Text Placeholder 2">
            <a:extLst>
              <a:ext uri="{FF2B5EF4-FFF2-40B4-BE49-F238E27FC236}">
                <a16:creationId xmlns:a16="http://schemas.microsoft.com/office/drawing/2014/main" id="{BFB2E407-D5EB-4497-8CCA-679DF12520C7}"/>
              </a:ext>
            </a:extLst>
          </p:cNvPr>
          <p:cNvSpPr>
            <a:spLocks noGrp="1"/>
          </p:cNvSpPr>
          <p:nvPr>
            <p:ph type="body" sz="quarter" idx="11"/>
          </p:nvPr>
        </p:nvSpPr>
        <p:spPr>
          <a:xfrm>
            <a:off x="4214812" y="4365104"/>
            <a:ext cx="3757612" cy="609600"/>
          </a:xfrm>
        </p:spPr>
        <p:txBody>
          <a:bodyPr>
            <a:normAutofit/>
          </a:bodyPr>
          <a:lstStyle/>
          <a:p>
            <a:r>
              <a:rPr lang="en-US" sz="1200" b="1" dirty="0">
                <a:solidFill>
                  <a:schemeClr val="accent1"/>
                </a:solidFill>
                <a:latin typeface="Arial" panose="020B0604020202020204" pitchFamily="34" charset="0"/>
                <a:cs typeface="Arial" panose="020B0604020202020204" pitchFamily="34" charset="0"/>
              </a:rPr>
              <a:t>BẢN QUYỀN THUỘC AN TOÀN NAM VIỆT</a:t>
            </a:r>
          </a:p>
        </p:txBody>
      </p:sp>
      <p:pic>
        <p:nvPicPr>
          <p:cNvPr id="8" name="Picture 7">
            <a:extLst>
              <a:ext uri="{FF2B5EF4-FFF2-40B4-BE49-F238E27FC236}">
                <a16:creationId xmlns:a16="http://schemas.microsoft.com/office/drawing/2014/main" id="{DA077781-CF99-6B7D-BC81-9D4B7B2D0804}"/>
              </a:ext>
            </a:extLst>
          </p:cNvPr>
          <p:cNvPicPr>
            <a:picLocks noChangeAspect="1"/>
          </p:cNvPicPr>
          <p:nvPr/>
        </p:nvPicPr>
        <p:blipFill>
          <a:blip r:embed="rId3"/>
          <a:stretch>
            <a:fillRect/>
          </a:stretch>
        </p:blipFill>
        <p:spPr>
          <a:xfrm>
            <a:off x="333772" y="188640"/>
            <a:ext cx="2160240" cy="668924"/>
          </a:xfrm>
          <a:prstGeom prst="rect">
            <a:avLst/>
          </a:prstGeom>
        </p:spPr>
      </p:pic>
      <p:pic>
        <p:nvPicPr>
          <p:cNvPr id="6" name="Picture 5">
            <a:extLst>
              <a:ext uri="{FF2B5EF4-FFF2-40B4-BE49-F238E27FC236}">
                <a16:creationId xmlns:a16="http://schemas.microsoft.com/office/drawing/2014/main" id="{8534149D-1BE8-D7A3-5AAB-4044F98B70B3}"/>
              </a:ext>
            </a:extLst>
          </p:cNvPr>
          <p:cNvPicPr>
            <a:picLocks noChangeAspect="1"/>
          </p:cNvPicPr>
          <p:nvPr/>
        </p:nvPicPr>
        <p:blipFill>
          <a:blip r:embed="rId4"/>
          <a:stretch>
            <a:fillRect/>
          </a:stretch>
        </p:blipFill>
        <p:spPr>
          <a:xfrm>
            <a:off x="4759125" y="4077072"/>
            <a:ext cx="2668984" cy="2668984"/>
          </a:xfrm>
          <a:prstGeom prst="rect">
            <a:avLst/>
          </a:prstGeom>
        </p:spPr>
      </p:pic>
    </p:spTree>
    <p:extLst>
      <p:ext uri="{BB962C8B-B14F-4D97-AF65-F5344CB8AC3E}">
        <p14:creationId xmlns:p14="http://schemas.microsoft.com/office/powerpoint/2010/main" val="3967481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0724" y="685800"/>
            <a:ext cx="6669831" cy="1143000"/>
          </a:xfrm>
        </p:spPr>
        <p:txBody>
          <a:bodyPr anchor="t">
            <a:noAutofit/>
          </a:bodyPr>
          <a:lstStyle/>
          <a:p>
            <a:pPr>
              <a:lnSpc>
                <a:spcPct val="100000"/>
              </a:lnSpc>
            </a:pPr>
            <a:r>
              <a:rPr lang="en-US" sz="4000" b="1" dirty="0" err="1">
                <a:solidFill>
                  <a:schemeClr val="accent1"/>
                </a:solidFill>
                <a:latin typeface="UTM Aptima" panose="02040603050506020204" pitchFamily="18" charset="0"/>
              </a:rPr>
              <a:t>Một</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số</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vụ</a:t>
            </a:r>
            <a:r>
              <a:rPr lang="en-US" sz="4000" b="1" dirty="0">
                <a:solidFill>
                  <a:schemeClr val="accent1"/>
                </a:solidFill>
                <a:latin typeface="UTM Aptima" panose="02040603050506020204" pitchFamily="18" charset="0"/>
              </a:rPr>
              <a:t> tai </a:t>
            </a:r>
            <a:r>
              <a:rPr lang="en-US" sz="4000" b="1" dirty="0" err="1">
                <a:solidFill>
                  <a:schemeClr val="accent1"/>
                </a:solidFill>
                <a:latin typeface="UTM Aptima" panose="02040603050506020204" pitchFamily="18" charset="0"/>
              </a:rPr>
              <a:t>nạn</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trong</a:t>
            </a:r>
            <a:r>
              <a:rPr lang="en-US" sz="4000" b="1" dirty="0">
                <a:solidFill>
                  <a:schemeClr val="accent1"/>
                </a:solidFill>
                <a:latin typeface="UTM Aptima" panose="02040603050506020204" pitchFamily="18" charset="0"/>
              </a:rPr>
              <a:t> </a:t>
            </a:r>
            <a:br>
              <a:rPr lang="en-US" sz="4000" b="1" dirty="0">
                <a:solidFill>
                  <a:schemeClr val="accent1"/>
                </a:solidFill>
                <a:latin typeface="UTM Aptima" panose="02040603050506020204" pitchFamily="18" charset="0"/>
              </a:rPr>
            </a:br>
            <a:r>
              <a:rPr lang="en-US" sz="4000" b="1" dirty="0" err="1">
                <a:solidFill>
                  <a:schemeClr val="accent1"/>
                </a:solidFill>
                <a:latin typeface="UTM Aptima" panose="02040603050506020204" pitchFamily="18" charset="0"/>
              </a:rPr>
              <a:t>nhà</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máy</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sản</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xuất</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trà</a:t>
            </a:r>
            <a:endParaRPr lang="en-US" sz="4000" b="1" dirty="0">
              <a:solidFill>
                <a:schemeClr val="accent1"/>
              </a:solidFill>
              <a:latin typeface="UTM Aptima" panose="02040603050506020204" pitchFamily="18" charset="0"/>
            </a:endParaRPr>
          </a:p>
        </p:txBody>
      </p:sp>
      <p:sp>
        <p:nvSpPr>
          <p:cNvPr id="3" name="Content Placeholder 2"/>
          <p:cNvSpPr>
            <a:spLocks noGrp="1"/>
          </p:cNvSpPr>
          <p:nvPr>
            <p:ph idx="1"/>
          </p:nvPr>
        </p:nvSpPr>
        <p:spPr>
          <a:xfrm>
            <a:off x="720725" y="2348880"/>
            <a:ext cx="5562600" cy="3518272"/>
          </a:xfrm>
        </p:spPr>
        <p:txBody>
          <a:bodyPr vert="horz" lIns="121899" tIns="60949" rIns="121899" bIns="60949" rtlCol="0" anchor="t">
            <a:normAutofit/>
          </a:bodyPr>
          <a:lstStyle/>
          <a:p>
            <a:pPr marL="0" indent="0">
              <a:buNone/>
            </a:pPr>
            <a:r>
              <a:rPr lang="en-US" b="0" i="0" dirty="0">
                <a:solidFill>
                  <a:srgbClr val="0D0D0D"/>
                </a:solidFill>
                <a:effectLst/>
                <a:latin typeface="Söhne"/>
              </a:rPr>
              <a:t>Tai </a:t>
            </a:r>
            <a:r>
              <a:rPr lang="en-US" b="0" i="0" dirty="0" err="1">
                <a:solidFill>
                  <a:srgbClr val="0D0D0D"/>
                </a:solidFill>
                <a:effectLst/>
                <a:latin typeface="Söhne"/>
              </a:rPr>
              <a:t>nạn</a:t>
            </a:r>
            <a:r>
              <a:rPr lang="en-US" b="0" i="0" dirty="0">
                <a:solidFill>
                  <a:srgbClr val="0D0D0D"/>
                </a:solidFill>
                <a:effectLst/>
                <a:latin typeface="Söhne"/>
              </a:rPr>
              <a:t> </a:t>
            </a:r>
            <a:r>
              <a:rPr lang="en-US" b="0" i="0" dirty="0" err="1">
                <a:solidFill>
                  <a:srgbClr val="0D0D0D"/>
                </a:solidFill>
                <a:effectLst/>
                <a:latin typeface="Söhne"/>
              </a:rPr>
              <a:t>lao</a:t>
            </a:r>
            <a:r>
              <a:rPr lang="en-US" b="0" i="0" dirty="0">
                <a:solidFill>
                  <a:srgbClr val="0D0D0D"/>
                </a:solidFill>
                <a:effectLst/>
                <a:latin typeface="Söhne"/>
              </a:rPr>
              <a:t> </a:t>
            </a:r>
            <a:r>
              <a:rPr lang="en-US" b="0" i="0" dirty="0" err="1">
                <a:solidFill>
                  <a:srgbClr val="0D0D0D"/>
                </a:solidFill>
                <a:effectLst/>
                <a:latin typeface="Söhne"/>
              </a:rPr>
              <a:t>động</a:t>
            </a:r>
            <a:r>
              <a:rPr lang="en-US" b="0" i="0" dirty="0">
                <a:solidFill>
                  <a:srgbClr val="0D0D0D"/>
                </a:solidFill>
                <a:effectLst/>
                <a:latin typeface="Söhne"/>
              </a:rPr>
              <a:t> </a:t>
            </a:r>
            <a:r>
              <a:rPr lang="en-US" b="0" i="0" dirty="0" err="1">
                <a:solidFill>
                  <a:srgbClr val="0D0D0D"/>
                </a:solidFill>
                <a:effectLst/>
                <a:latin typeface="Söhne"/>
              </a:rPr>
              <a:t>là</a:t>
            </a:r>
            <a:r>
              <a:rPr lang="en-US" b="0" i="0" dirty="0">
                <a:solidFill>
                  <a:srgbClr val="0D0D0D"/>
                </a:solidFill>
                <a:effectLst/>
                <a:latin typeface="Söhne"/>
              </a:rPr>
              <a:t> </a:t>
            </a:r>
            <a:r>
              <a:rPr lang="en-US" b="0" i="0" dirty="0" err="1">
                <a:solidFill>
                  <a:srgbClr val="0D0D0D"/>
                </a:solidFill>
                <a:effectLst/>
                <a:latin typeface="Söhne"/>
              </a:rPr>
              <a:t>vấn</a:t>
            </a:r>
            <a:r>
              <a:rPr lang="en-US" b="0" i="0" dirty="0">
                <a:solidFill>
                  <a:srgbClr val="0D0D0D"/>
                </a:solidFill>
                <a:effectLst/>
                <a:latin typeface="Söhne"/>
              </a:rPr>
              <a:t> </a:t>
            </a:r>
            <a:r>
              <a:rPr lang="en-US" b="0" i="0" dirty="0" err="1">
                <a:solidFill>
                  <a:srgbClr val="0D0D0D"/>
                </a:solidFill>
                <a:effectLst/>
                <a:latin typeface="Söhne"/>
              </a:rPr>
              <a:t>đề</a:t>
            </a:r>
            <a:r>
              <a:rPr lang="en-US" b="0" i="0" dirty="0">
                <a:solidFill>
                  <a:srgbClr val="0D0D0D"/>
                </a:solidFill>
                <a:effectLst/>
                <a:latin typeface="Söhne"/>
              </a:rPr>
              <a:t> </a:t>
            </a:r>
            <a:r>
              <a:rPr lang="en-US" b="0" i="0" dirty="0" err="1">
                <a:solidFill>
                  <a:srgbClr val="0D0D0D"/>
                </a:solidFill>
                <a:effectLst/>
                <a:latin typeface="Söhne"/>
              </a:rPr>
              <a:t>nhức</a:t>
            </a:r>
            <a:r>
              <a:rPr lang="en-US" b="0" i="0" dirty="0">
                <a:solidFill>
                  <a:srgbClr val="0D0D0D"/>
                </a:solidFill>
                <a:effectLst/>
                <a:latin typeface="Söhne"/>
              </a:rPr>
              <a:t> </a:t>
            </a:r>
            <a:r>
              <a:rPr lang="en-US" b="0" i="0" dirty="0" err="1">
                <a:solidFill>
                  <a:srgbClr val="0D0D0D"/>
                </a:solidFill>
                <a:effectLst/>
                <a:latin typeface="Söhne"/>
              </a:rPr>
              <a:t>nhối</a:t>
            </a:r>
            <a:r>
              <a:rPr lang="en-US" b="0" i="0" dirty="0">
                <a:solidFill>
                  <a:srgbClr val="0D0D0D"/>
                </a:solidFill>
                <a:effectLst/>
                <a:latin typeface="Söhne"/>
              </a:rPr>
              <a:t> </a:t>
            </a:r>
            <a:r>
              <a:rPr lang="en-US" b="0" i="0" dirty="0" err="1">
                <a:solidFill>
                  <a:srgbClr val="0D0D0D"/>
                </a:solidFill>
                <a:effectLst/>
                <a:latin typeface="Söhne"/>
              </a:rPr>
              <a:t>trong</a:t>
            </a:r>
            <a:r>
              <a:rPr lang="en-US" b="0" i="0" dirty="0">
                <a:solidFill>
                  <a:srgbClr val="0D0D0D"/>
                </a:solidFill>
                <a:effectLst/>
                <a:latin typeface="Söhne"/>
              </a:rPr>
              <a:t> </a:t>
            </a:r>
            <a:r>
              <a:rPr lang="en-US" b="0" i="0" dirty="0" err="1">
                <a:solidFill>
                  <a:srgbClr val="0D0D0D"/>
                </a:solidFill>
                <a:effectLst/>
                <a:latin typeface="Söhne"/>
              </a:rPr>
              <a:t>xã</a:t>
            </a:r>
            <a:r>
              <a:rPr lang="en-US" b="0" i="0" dirty="0">
                <a:solidFill>
                  <a:srgbClr val="0D0D0D"/>
                </a:solidFill>
                <a:effectLst/>
                <a:latin typeface="Söhne"/>
              </a:rPr>
              <a:t> </a:t>
            </a:r>
            <a:r>
              <a:rPr lang="en-US" b="0" i="0" dirty="0" err="1">
                <a:solidFill>
                  <a:srgbClr val="0D0D0D"/>
                </a:solidFill>
                <a:effectLst/>
                <a:latin typeface="Söhne"/>
              </a:rPr>
              <a:t>hội</a:t>
            </a:r>
            <a:r>
              <a:rPr lang="en-US" b="0" i="0" dirty="0">
                <a:solidFill>
                  <a:srgbClr val="0D0D0D"/>
                </a:solidFill>
                <a:effectLst/>
                <a:latin typeface="Söhne"/>
              </a:rPr>
              <a:t> </a:t>
            </a:r>
            <a:r>
              <a:rPr lang="en-US" b="0" i="0" dirty="0" err="1">
                <a:solidFill>
                  <a:srgbClr val="0D0D0D"/>
                </a:solidFill>
                <a:effectLst/>
                <a:latin typeface="Söhne"/>
              </a:rPr>
              <a:t>hiện</a:t>
            </a:r>
            <a:r>
              <a:rPr lang="en-US" b="0" i="0" dirty="0">
                <a:solidFill>
                  <a:srgbClr val="0D0D0D"/>
                </a:solidFill>
                <a:effectLst/>
                <a:latin typeface="Söhne"/>
              </a:rPr>
              <a:t> nay, </a:t>
            </a:r>
            <a:r>
              <a:rPr lang="en-US" b="0" i="0" dirty="0" err="1">
                <a:solidFill>
                  <a:srgbClr val="0D0D0D"/>
                </a:solidFill>
                <a:effectLst/>
                <a:latin typeface="Söhne"/>
              </a:rPr>
              <a:t>đặc</a:t>
            </a:r>
            <a:r>
              <a:rPr lang="en-US" b="0" i="0" dirty="0">
                <a:solidFill>
                  <a:srgbClr val="0D0D0D"/>
                </a:solidFill>
                <a:effectLst/>
                <a:latin typeface="Söhne"/>
              </a:rPr>
              <a:t> </a:t>
            </a:r>
            <a:r>
              <a:rPr lang="en-US" b="0" i="0" dirty="0" err="1">
                <a:solidFill>
                  <a:srgbClr val="0D0D0D"/>
                </a:solidFill>
                <a:effectLst/>
                <a:latin typeface="Söhne"/>
              </a:rPr>
              <a:t>biệt</a:t>
            </a:r>
            <a:r>
              <a:rPr lang="en-US" b="0" i="0" dirty="0">
                <a:solidFill>
                  <a:srgbClr val="0D0D0D"/>
                </a:solidFill>
                <a:effectLst/>
                <a:latin typeface="Söhne"/>
              </a:rPr>
              <a:t> </a:t>
            </a:r>
            <a:r>
              <a:rPr lang="en-US" b="0" i="0" dirty="0" err="1">
                <a:solidFill>
                  <a:srgbClr val="0D0D0D"/>
                </a:solidFill>
                <a:effectLst/>
                <a:latin typeface="Söhne"/>
              </a:rPr>
              <a:t>là</a:t>
            </a:r>
            <a:r>
              <a:rPr lang="en-US" b="0" i="0" dirty="0">
                <a:solidFill>
                  <a:srgbClr val="0D0D0D"/>
                </a:solidFill>
                <a:effectLst/>
                <a:latin typeface="Söhne"/>
              </a:rPr>
              <a:t> </a:t>
            </a:r>
            <a:r>
              <a:rPr lang="en-US" b="0" i="0" dirty="0" err="1">
                <a:solidFill>
                  <a:srgbClr val="0D0D0D"/>
                </a:solidFill>
                <a:effectLst/>
                <a:latin typeface="Söhne"/>
              </a:rPr>
              <a:t>trong</a:t>
            </a:r>
            <a:r>
              <a:rPr lang="en-US" b="0" i="0" dirty="0">
                <a:solidFill>
                  <a:srgbClr val="0D0D0D"/>
                </a:solidFill>
                <a:effectLst/>
                <a:latin typeface="Söhne"/>
              </a:rPr>
              <a:t> </a:t>
            </a:r>
            <a:r>
              <a:rPr lang="en-US" b="0" i="0" dirty="0" err="1">
                <a:solidFill>
                  <a:srgbClr val="0D0D0D"/>
                </a:solidFill>
                <a:effectLst/>
                <a:latin typeface="Söhne"/>
              </a:rPr>
              <a:t>các</a:t>
            </a:r>
            <a:r>
              <a:rPr lang="en-US" b="0" i="0" dirty="0">
                <a:solidFill>
                  <a:srgbClr val="0D0D0D"/>
                </a:solidFill>
                <a:effectLst/>
                <a:latin typeface="Söhne"/>
              </a:rPr>
              <a:t> </a:t>
            </a:r>
            <a:r>
              <a:rPr lang="en-US" b="0" i="0" dirty="0" err="1">
                <a:solidFill>
                  <a:srgbClr val="0D0D0D"/>
                </a:solidFill>
                <a:effectLst/>
                <a:latin typeface="Söhne"/>
              </a:rPr>
              <a:t>nhà</a:t>
            </a:r>
            <a:r>
              <a:rPr lang="en-US" b="0" i="0" dirty="0">
                <a:solidFill>
                  <a:srgbClr val="0D0D0D"/>
                </a:solidFill>
                <a:effectLst/>
                <a:latin typeface="Söhne"/>
              </a:rPr>
              <a:t> </a:t>
            </a:r>
            <a:r>
              <a:rPr lang="en-US" b="0" i="0" dirty="0" err="1">
                <a:solidFill>
                  <a:srgbClr val="0D0D0D"/>
                </a:solidFill>
                <a:effectLst/>
                <a:latin typeface="Söhne"/>
              </a:rPr>
              <a:t>máy</a:t>
            </a:r>
            <a:r>
              <a:rPr lang="en-US" b="0" i="0" dirty="0">
                <a:solidFill>
                  <a:srgbClr val="0D0D0D"/>
                </a:solidFill>
                <a:effectLst/>
                <a:latin typeface="Söhne"/>
              </a:rPr>
              <a:t> </a:t>
            </a:r>
            <a:r>
              <a:rPr lang="en-US" b="0" i="0" dirty="0" err="1">
                <a:solidFill>
                  <a:srgbClr val="0D0D0D"/>
                </a:solidFill>
                <a:effectLst/>
                <a:latin typeface="Söhne"/>
              </a:rPr>
              <a:t>sản</a:t>
            </a:r>
            <a:r>
              <a:rPr lang="en-US" b="0" i="0" dirty="0">
                <a:solidFill>
                  <a:srgbClr val="0D0D0D"/>
                </a:solidFill>
                <a:effectLst/>
                <a:latin typeface="Söhne"/>
              </a:rPr>
              <a:t> </a:t>
            </a:r>
            <a:r>
              <a:rPr lang="en-US" b="0" i="0" dirty="0" err="1">
                <a:solidFill>
                  <a:srgbClr val="0D0D0D"/>
                </a:solidFill>
                <a:effectLst/>
                <a:latin typeface="Söhne"/>
              </a:rPr>
              <a:t>xuất</a:t>
            </a:r>
            <a:r>
              <a:rPr lang="en-US" b="0" i="0" dirty="0">
                <a:solidFill>
                  <a:srgbClr val="0D0D0D"/>
                </a:solidFill>
                <a:effectLst/>
                <a:latin typeface="Söhne"/>
              </a:rPr>
              <a:t>, </a:t>
            </a:r>
            <a:r>
              <a:rPr lang="en-US" b="0" i="0" dirty="0" err="1">
                <a:solidFill>
                  <a:srgbClr val="0D0D0D"/>
                </a:solidFill>
                <a:effectLst/>
                <a:latin typeface="Söhne"/>
              </a:rPr>
              <a:t>trong</a:t>
            </a:r>
            <a:r>
              <a:rPr lang="en-US" b="0" i="0" dirty="0">
                <a:solidFill>
                  <a:srgbClr val="0D0D0D"/>
                </a:solidFill>
                <a:effectLst/>
                <a:latin typeface="Söhne"/>
              </a:rPr>
              <a:t> </a:t>
            </a:r>
            <a:r>
              <a:rPr lang="en-US" b="0" i="0" dirty="0" err="1">
                <a:solidFill>
                  <a:srgbClr val="0D0D0D"/>
                </a:solidFill>
                <a:effectLst/>
                <a:latin typeface="Söhne"/>
              </a:rPr>
              <a:t>đó</a:t>
            </a:r>
            <a:r>
              <a:rPr lang="en-US" b="0" i="0" dirty="0">
                <a:solidFill>
                  <a:srgbClr val="0D0D0D"/>
                </a:solidFill>
                <a:effectLst/>
                <a:latin typeface="Söhne"/>
              </a:rPr>
              <a:t> </a:t>
            </a:r>
            <a:r>
              <a:rPr lang="en-US" b="0" i="0" dirty="0" err="1">
                <a:solidFill>
                  <a:srgbClr val="0D0D0D"/>
                </a:solidFill>
                <a:effectLst/>
                <a:latin typeface="Söhne"/>
              </a:rPr>
              <a:t>có</a:t>
            </a:r>
            <a:r>
              <a:rPr lang="en-US" b="0" i="0" dirty="0">
                <a:solidFill>
                  <a:srgbClr val="0D0D0D"/>
                </a:solidFill>
                <a:effectLst/>
                <a:latin typeface="Söhne"/>
              </a:rPr>
              <a:t> </a:t>
            </a:r>
            <a:r>
              <a:rPr lang="en-US" b="0" i="0" dirty="0" err="1">
                <a:solidFill>
                  <a:srgbClr val="0D0D0D"/>
                </a:solidFill>
                <a:effectLst/>
                <a:latin typeface="Söhne"/>
              </a:rPr>
              <a:t>nhà</a:t>
            </a:r>
            <a:r>
              <a:rPr lang="en-US" b="0" i="0" dirty="0">
                <a:solidFill>
                  <a:srgbClr val="0D0D0D"/>
                </a:solidFill>
                <a:effectLst/>
                <a:latin typeface="Söhne"/>
              </a:rPr>
              <a:t> </a:t>
            </a:r>
            <a:r>
              <a:rPr lang="en-US" b="0" i="0" dirty="0" err="1">
                <a:solidFill>
                  <a:srgbClr val="0D0D0D"/>
                </a:solidFill>
                <a:effectLst/>
                <a:latin typeface="Söhne"/>
              </a:rPr>
              <a:t>máy</a:t>
            </a:r>
            <a:r>
              <a:rPr lang="en-US" b="0" i="0" dirty="0">
                <a:solidFill>
                  <a:srgbClr val="0D0D0D"/>
                </a:solidFill>
                <a:effectLst/>
                <a:latin typeface="Söhne"/>
              </a:rPr>
              <a:t> </a:t>
            </a:r>
            <a:r>
              <a:rPr lang="en-US" b="0" i="0" dirty="0" err="1">
                <a:solidFill>
                  <a:srgbClr val="0D0D0D"/>
                </a:solidFill>
                <a:effectLst/>
                <a:latin typeface="Söhne"/>
              </a:rPr>
              <a:t>sản</a:t>
            </a:r>
            <a:r>
              <a:rPr lang="en-US" b="0" i="0" dirty="0">
                <a:solidFill>
                  <a:srgbClr val="0D0D0D"/>
                </a:solidFill>
                <a:effectLst/>
                <a:latin typeface="Söhne"/>
              </a:rPr>
              <a:t> </a:t>
            </a:r>
            <a:r>
              <a:rPr lang="en-US" b="0" i="0" dirty="0" err="1">
                <a:solidFill>
                  <a:srgbClr val="0D0D0D"/>
                </a:solidFill>
                <a:effectLst/>
                <a:latin typeface="Söhne"/>
              </a:rPr>
              <a:t>xuất</a:t>
            </a:r>
            <a:r>
              <a:rPr lang="en-US" b="0" i="0" dirty="0">
                <a:solidFill>
                  <a:srgbClr val="0D0D0D"/>
                </a:solidFill>
                <a:effectLst/>
                <a:latin typeface="Söhne"/>
              </a:rPr>
              <a:t> </a:t>
            </a:r>
            <a:r>
              <a:rPr lang="en-US" b="0" i="0" dirty="0" err="1">
                <a:solidFill>
                  <a:srgbClr val="0D0D0D"/>
                </a:solidFill>
                <a:effectLst/>
                <a:latin typeface="Söhne"/>
              </a:rPr>
              <a:t>trà</a:t>
            </a:r>
            <a:r>
              <a:rPr lang="en-US" sz="2000" dirty="0">
                <a:ea typeface="+mn-lt"/>
                <a:cs typeface="+mn-lt"/>
              </a:rPr>
              <a:t>:</a:t>
            </a:r>
            <a:endParaRPr lang="en-US" dirty="0"/>
          </a:p>
          <a:p>
            <a:pPr marL="730885" lvl="1" indent="-304165"/>
            <a:r>
              <a:rPr lang="pt-BR" i="0" dirty="0">
                <a:solidFill>
                  <a:srgbClr val="0D0D0D"/>
                </a:solidFill>
                <a:effectLst/>
                <a:latin typeface="Söhne"/>
              </a:rPr>
              <a:t>Tai nạn với Máy Ép Trà</a:t>
            </a:r>
          </a:p>
          <a:p>
            <a:pPr marL="730885" lvl="1" indent="-304165"/>
            <a:r>
              <a:rPr lang="vi-VN" dirty="0">
                <a:solidFill>
                  <a:srgbClr val="0D0D0D"/>
                </a:solidFill>
                <a:latin typeface="Söhne"/>
              </a:rPr>
              <a:t>Nguy cơ Tức Ngựa với Máy Xay Trà</a:t>
            </a:r>
            <a:endParaRPr lang="pt-BR" dirty="0">
              <a:solidFill>
                <a:srgbClr val="0D0D0D"/>
              </a:solidFill>
              <a:latin typeface="Söhne"/>
            </a:endParaRPr>
          </a:p>
          <a:p>
            <a:pPr marL="730885" lvl="1" indent="-304165"/>
            <a:r>
              <a:rPr lang="en-US" dirty="0" err="1">
                <a:solidFill>
                  <a:srgbClr val="0D0D0D"/>
                </a:solidFill>
                <a:latin typeface="Söhne"/>
              </a:rPr>
              <a:t>Sự</a:t>
            </a:r>
            <a:r>
              <a:rPr lang="en-US" dirty="0">
                <a:solidFill>
                  <a:srgbClr val="0D0D0D"/>
                </a:solidFill>
                <a:latin typeface="Söhne"/>
              </a:rPr>
              <a:t> </a:t>
            </a:r>
            <a:r>
              <a:rPr lang="en-US" dirty="0" err="1">
                <a:solidFill>
                  <a:srgbClr val="0D0D0D"/>
                </a:solidFill>
                <a:latin typeface="Söhne"/>
              </a:rPr>
              <a:t>Cố</a:t>
            </a:r>
            <a:r>
              <a:rPr lang="en-US" dirty="0">
                <a:solidFill>
                  <a:srgbClr val="0D0D0D"/>
                </a:solidFill>
                <a:latin typeface="Söhne"/>
              </a:rPr>
              <a:t> </a:t>
            </a:r>
            <a:r>
              <a:rPr lang="en-US" dirty="0" err="1">
                <a:solidFill>
                  <a:srgbClr val="0D0D0D"/>
                </a:solidFill>
                <a:latin typeface="Söhne"/>
              </a:rPr>
              <a:t>với</a:t>
            </a:r>
            <a:r>
              <a:rPr lang="en-US" dirty="0">
                <a:solidFill>
                  <a:srgbClr val="0D0D0D"/>
                </a:solidFill>
                <a:latin typeface="Söhne"/>
              </a:rPr>
              <a:t> </a:t>
            </a:r>
            <a:r>
              <a:rPr lang="en-US" dirty="0" err="1">
                <a:solidFill>
                  <a:srgbClr val="0D0D0D"/>
                </a:solidFill>
                <a:latin typeface="Söhne"/>
              </a:rPr>
              <a:t>Máy</a:t>
            </a:r>
            <a:r>
              <a:rPr lang="en-US" dirty="0">
                <a:solidFill>
                  <a:srgbClr val="0D0D0D"/>
                </a:solidFill>
                <a:latin typeface="Söhne"/>
              </a:rPr>
              <a:t> </a:t>
            </a:r>
            <a:r>
              <a:rPr lang="en-US" dirty="0" err="1">
                <a:solidFill>
                  <a:srgbClr val="0D0D0D"/>
                </a:solidFill>
                <a:latin typeface="Söhne"/>
              </a:rPr>
              <a:t>Đóng</a:t>
            </a:r>
            <a:r>
              <a:rPr lang="en-US" dirty="0">
                <a:solidFill>
                  <a:srgbClr val="0D0D0D"/>
                </a:solidFill>
                <a:latin typeface="Söhne"/>
              </a:rPr>
              <a:t> </a:t>
            </a:r>
            <a:r>
              <a:rPr lang="en-US" dirty="0" err="1">
                <a:solidFill>
                  <a:srgbClr val="0D0D0D"/>
                </a:solidFill>
                <a:latin typeface="Söhne"/>
              </a:rPr>
              <a:t>Gói</a:t>
            </a:r>
            <a:endParaRPr lang="pt-BR" dirty="0">
              <a:solidFill>
                <a:srgbClr val="0D0D0D"/>
              </a:solidFill>
              <a:latin typeface="Söhne"/>
            </a:endParaRPr>
          </a:p>
          <a:p>
            <a:pPr marL="730885" lvl="1" indent="-304165"/>
            <a:r>
              <a:rPr lang="en-US" dirty="0">
                <a:solidFill>
                  <a:srgbClr val="0D0D0D"/>
                </a:solidFill>
                <a:latin typeface="Söhne"/>
              </a:rPr>
              <a:t>Tai </a:t>
            </a:r>
            <a:r>
              <a:rPr lang="en-US" dirty="0" err="1">
                <a:solidFill>
                  <a:srgbClr val="0D0D0D"/>
                </a:solidFill>
                <a:latin typeface="Söhne"/>
              </a:rPr>
              <a:t>Nạn</a:t>
            </a:r>
            <a:r>
              <a:rPr lang="en-US" dirty="0">
                <a:solidFill>
                  <a:srgbClr val="0D0D0D"/>
                </a:solidFill>
                <a:latin typeface="Söhne"/>
              </a:rPr>
              <a:t> </a:t>
            </a:r>
            <a:r>
              <a:rPr lang="en-US" dirty="0" err="1">
                <a:solidFill>
                  <a:srgbClr val="0D0D0D"/>
                </a:solidFill>
                <a:latin typeface="Söhne"/>
              </a:rPr>
              <a:t>liên</a:t>
            </a:r>
            <a:r>
              <a:rPr lang="en-US" dirty="0">
                <a:solidFill>
                  <a:srgbClr val="0D0D0D"/>
                </a:solidFill>
                <a:latin typeface="Söhne"/>
              </a:rPr>
              <a:t> Quan </a:t>
            </a:r>
            <a:r>
              <a:rPr lang="en-US" dirty="0" err="1">
                <a:solidFill>
                  <a:srgbClr val="0D0D0D"/>
                </a:solidFill>
                <a:latin typeface="Söhne"/>
              </a:rPr>
              <a:t>đến</a:t>
            </a:r>
            <a:r>
              <a:rPr lang="en-US" dirty="0">
                <a:solidFill>
                  <a:srgbClr val="0D0D0D"/>
                </a:solidFill>
                <a:latin typeface="Söhne"/>
              </a:rPr>
              <a:t> </a:t>
            </a:r>
            <a:r>
              <a:rPr lang="en-US" dirty="0" err="1">
                <a:solidFill>
                  <a:srgbClr val="0D0D0D"/>
                </a:solidFill>
                <a:latin typeface="Söhne"/>
              </a:rPr>
              <a:t>Xử</a:t>
            </a:r>
            <a:r>
              <a:rPr lang="en-US" dirty="0">
                <a:solidFill>
                  <a:srgbClr val="0D0D0D"/>
                </a:solidFill>
                <a:latin typeface="Söhne"/>
              </a:rPr>
              <a:t> </a:t>
            </a:r>
            <a:r>
              <a:rPr lang="en-US" dirty="0" err="1">
                <a:solidFill>
                  <a:srgbClr val="0D0D0D"/>
                </a:solidFill>
                <a:latin typeface="Söhne"/>
              </a:rPr>
              <a:t>lý</a:t>
            </a:r>
            <a:r>
              <a:rPr lang="en-US" dirty="0">
                <a:solidFill>
                  <a:srgbClr val="0D0D0D"/>
                </a:solidFill>
                <a:latin typeface="Söhne"/>
              </a:rPr>
              <a:t> </a:t>
            </a:r>
            <a:r>
              <a:rPr lang="en-US" dirty="0" err="1">
                <a:solidFill>
                  <a:srgbClr val="0D0D0D"/>
                </a:solidFill>
                <a:latin typeface="Söhne"/>
              </a:rPr>
              <a:t>Hóa</a:t>
            </a:r>
            <a:r>
              <a:rPr lang="en-US" dirty="0">
                <a:solidFill>
                  <a:srgbClr val="0D0D0D"/>
                </a:solidFill>
                <a:latin typeface="Söhne"/>
              </a:rPr>
              <a:t> </a:t>
            </a:r>
            <a:r>
              <a:rPr lang="en-US" dirty="0" err="1">
                <a:solidFill>
                  <a:srgbClr val="0D0D0D"/>
                </a:solidFill>
                <a:latin typeface="Söhne"/>
              </a:rPr>
              <a:t>Chất</a:t>
            </a:r>
            <a:endParaRPr lang="en-US" dirty="0">
              <a:solidFill>
                <a:srgbClr val="0D0D0D"/>
              </a:solidFill>
              <a:latin typeface="Söhne"/>
            </a:endParaRPr>
          </a:p>
        </p:txBody>
      </p:sp>
      <p:pic>
        <p:nvPicPr>
          <p:cNvPr id="5" name="Picture 4">
            <a:extLst>
              <a:ext uri="{FF2B5EF4-FFF2-40B4-BE49-F238E27FC236}">
                <a16:creationId xmlns:a16="http://schemas.microsoft.com/office/drawing/2014/main" id="{D7BA3589-C045-1720-CFC0-AACCE69A2D7C}"/>
              </a:ext>
            </a:extLst>
          </p:cNvPr>
          <p:cNvPicPr>
            <a:picLocks noChangeAspect="1"/>
          </p:cNvPicPr>
          <p:nvPr/>
        </p:nvPicPr>
        <p:blipFill>
          <a:blip r:embed="rId3"/>
          <a:stretch>
            <a:fillRect/>
          </a:stretch>
        </p:blipFill>
        <p:spPr>
          <a:xfrm>
            <a:off x="9838828" y="6093296"/>
            <a:ext cx="2160240" cy="668924"/>
          </a:xfrm>
          <a:prstGeom prst="rect">
            <a:avLst/>
          </a:prstGeom>
        </p:spPr>
      </p:pic>
    </p:spTree>
    <p:extLst>
      <p:ext uri="{BB962C8B-B14F-4D97-AF65-F5344CB8AC3E}">
        <p14:creationId xmlns:p14="http://schemas.microsoft.com/office/powerpoint/2010/main" val="3422892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495AC-828B-BF48-8A81-64460C8344D0}"/>
              </a:ext>
            </a:extLst>
          </p:cNvPr>
          <p:cNvSpPr>
            <a:spLocks noGrp="1"/>
          </p:cNvSpPr>
          <p:nvPr>
            <p:ph type="title"/>
          </p:nvPr>
        </p:nvSpPr>
        <p:spPr/>
        <p:txBody>
          <a:bodyPr/>
          <a:lstStyle/>
          <a:p>
            <a:r>
              <a:rPr lang="en-US" dirty="0" err="1">
                <a:latin typeface="UTM Aptima" panose="02040603050506020204" pitchFamily="18" charset="0"/>
              </a:rPr>
              <a:t>Tóm</a:t>
            </a:r>
            <a:r>
              <a:rPr lang="en-US" dirty="0">
                <a:latin typeface="UTM Aptima" panose="02040603050506020204" pitchFamily="18" charset="0"/>
              </a:rPr>
              <a:t> </a:t>
            </a:r>
            <a:r>
              <a:rPr lang="en-US" dirty="0" err="1">
                <a:latin typeface="UTM Aptima" panose="02040603050506020204" pitchFamily="18" charset="0"/>
              </a:rPr>
              <a:t>tắt</a:t>
            </a:r>
            <a:r>
              <a:rPr lang="en-US" dirty="0">
                <a:latin typeface="UTM Aptima" panose="02040603050506020204" pitchFamily="18" charset="0"/>
              </a:rPr>
              <a:t> </a:t>
            </a:r>
            <a:r>
              <a:rPr lang="en-US" dirty="0" err="1">
                <a:latin typeface="UTM Aptima" panose="02040603050506020204" pitchFamily="18" charset="0"/>
              </a:rPr>
              <a:t>bài</a:t>
            </a:r>
            <a:r>
              <a:rPr lang="en-US" dirty="0">
                <a:latin typeface="UTM Aptima" panose="02040603050506020204" pitchFamily="18" charset="0"/>
              </a:rPr>
              <a:t> </a:t>
            </a:r>
            <a:r>
              <a:rPr lang="en-US" dirty="0" err="1">
                <a:latin typeface="UTM Aptima" panose="02040603050506020204" pitchFamily="18" charset="0"/>
              </a:rPr>
              <a:t>học</a:t>
            </a:r>
            <a:endParaRPr lang="en-US" dirty="0">
              <a:latin typeface="UTM Aptima" panose="02040603050506020204" pitchFamily="18" charset="0"/>
            </a:endParaRPr>
          </a:p>
        </p:txBody>
      </p:sp>
      <p:sp>
        <p:nvSpPr>
          <p:cNvPr id="3" name="Content Placeholder 2">
            <a:extLst>
              <a:ext uri="{FF2B5EF4-FFF2-40B4-BE49-F238E27FC236}">
                <a16:creationId xmlns:a16="http://schemas.microsoft.com/office/drawing/2014/main" id="{11501951-E820-9A40-A58A-02C9B6F6CE8C}"/>
              </a:ext>
            </a:extLst>
          </p:cNvPr>
          <p:cNvSpPr>
            <a:spLocks noGrp="1"/>
          </p:cNvSpPr>
          <p:nvPr>
            <p:ph idx="1"/>
          </p:nvPr>
        </p:nvSpPr>
        <p:spPr/>
        <p:txBody>
          <a:bodyPr vert="horz" lIns="121899" tIns="60949" rIns="121899" bIns="60949" rtlCol="0" anchor="t">
            <a:normAutofit/>
          </a:bodyPr>
          <a:lstStyle/>
          <a:p>
            <a:pPr marL="304165" indent="-304165">
              <a:buClr>
                <a:schemeClr val="tx1"/>
              </a:buClr>
            </a:pPr>
            <a:r>
              <a:rPr lang="en-US" dirty="0">
                <a:latin typeface="UTM Avo" panose="02040603050506020204" pitchFamily="18" charset="0"/>
              </a:rPr>
              <a:t>1</a:t>
            </a:r>
            <a:r>
              <a:rPr lang="vi-VN" dirty="0"/>
              <a:t>. An toàn vệ sinh lao động đối với nhân viên làm mềm lá trà tươi (tea) bằng cách thực hiện các công đoạn như ủ, nung, hoặc hấp</a:t>
            </a:r>
            <a:endParaRPr lang="en-US" dirty="0"/>
          </a:p>
          <a:p>
            <a:pPr marL="304165" indent="-304165">
              <a:buClr>
                <a:schemeClr val="tx1"/>
              </a:buClr>
            </a:pPr>
            <a:r>
              <a:rPr lang="en-US" dirty="0"/>
              <a:t>2. </a:t>
            </a:r>
            <a:r>
              <a:rPr lang="vi-VN" dirty="0"/>
              <a:t>An toàn vệ sinh lao động đối với nhân viên cuộn lá trà tươi (tea) sau khi đã làm mềm để tạo hương vị và mùi thơm đặc trưng</a:t>
            </a:r>
            <a:endParaRPr lang="en-US" dirty="0"/>
          </a:p>
          <a:p>
            <a:pPr marL="304165" indent="-304165">
              <a:buClr>
                <a:schemeClr val="tx1"/>
              </a:buClr>
            </a:pPr>
            <a:r>
              <a:rPr lang="en-US" dirty="0"/>
              <a:t>3. </a:t>
            </a:r>
            <a:r>
              <a:rPr lang="vi-VN" dirty="0"/>
              <a:t>An toàn vệ sinh lao động đối với nhân viên vận hành máy sấy khô lá trà (tea) để loại bỏ độ ẩm và bảo quản chất lượng</a:t>
            </a:r>
            <a:endParaRPr lang="en-US" dirty="0"/>
          </a:p>
        </p:txBody>
      </p:sp>
      <p:pic>
        <p:nvPicPr>
          <p:cNvPr id="5" name="Picture 4">
            <a:extLst>
              <a:ext uri="{FF2B5EF4-FFF2-40B4-BE49-F238E27FC236}">
                <a16:creationId xmlns:a16="http://schemas.microsoft.com/office/drawing/2014/main" id="{D39EE1F3-13EB-C7CA-933E-59DA83F7F16B}"/>
              </a:ext>
            </a:extLst>
          </p:cNvPr>
          <p:cNvPicPr>
            <a:picLocks noChangeAspect="1"/>
          </p:cNvPicPr>
          <p:nvPr/>
        </p:nvPicPr>
        <p:blipFill>
          <a:blip r:embed="rId2"/>
          <a:stretch>
            <a:fillRect/>
          </a:stretch>
        </p:blipFill>
        <p:spPr>
          <a:xfrm>
            <a:off x="9838828" y="6021288"/>
            <a:ext cx="2160240" cy="668924"/>
          </a:xfrm>
          <a:prstGeom prst="rect">
            <a:avLst/>
          </a:prstGeom>
        </p:spPr>
      </p:pic>
    </p:spTree>
    <p:extLst>
      <p:ext uri="{BB962C8B-B14F-4D97-AF65-F5344CB8AC3E}">
        <p14:creationId xmlns:p14="http://schemas.microsoft.com/office/powerpoint/2010/main" val="1715694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dirty="0">
                <a:solidFill>
                  <a:schemeClr val="accent4"/>
                </a:solidFill>
                <a:latin typeface="UTM Aptima" panose="02040603050506020204" pitchFamily="18" charset="0"/>
              </a:rPr>
              <a:t>Làm mềm lá trà tươi bằng cách thực hiện các công đoạn như ủ, nung, hoặc hấp</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1. </a:t>
            </a:r>
            <a:r>
              <a:rPr lang="vi-VN" b="1" i="0" dirty="0">
                <a:effectLst/>
                <a:latin typeface="Open Sans" panose="020B0606030504020204" pitchFamily="34" charset="0"/>
              </a:rPr>
              <a:t>Đặc điểm công việc làm mềm lá trà tươi bằng cách thực hiện các công đoạn như ủ, nung, hoặc hấp</a:t>
            </a:r>
            <a:endParaRPr lang="en-US" sz="2400" b="1" i="0" dirty="0">
              <a:effectLst/>
              <a:latin typeface="Söhne"/>
            </a:endParaRPr>
          </a:p>
          <a:p>
            <a:r>
              <a:rPr lang="vi-VN" b="0" i="0" dirty="0">
                <a:effectLst/>
                <a:latin typeface="Open Sans" panose="020B0606030504020204" pitchFamily="34" charset="0"/>
              </a:rPr>
              <a:t>Trong quá trình ủ, lá trà được lên men để kích thích quá trình oxy hóa và làm cho chúng mềm hơn. Tiếp theo, trong quá trình nung, lá trà được sấy khô bằng nhiệt độ và độ ẩm cụ thể, giúp làm mềm lá và mang lại hương vị đặc trưng. </a:t>
            </a:r>
            <a:endParaRPr lang="en-US" b="0" i="0" dirty="0">
              <a:effectLst/>
              <a:latin typeface="Open Sans" panose="020B0606030504020204" pitchFamily="34" charset="0"/>
            </a:endParaRPr>
          </a:p>
          <a:p>
            <a:r>
              <a:rPr lang="vi-VN" b="0" i="0" dirty="0">
                <a:effectLst/>
                <a:latin typeface="Open Sans" panose="020B0606030504020204" pitchFamily="34" charset="0"/>
              </a:rPr>
              <a:t>Cuối cùng, quá trình hấp giúp làm mềm lá trà một cách nhẹ nhàng, đồng thời giữ lại hương vị và màu sắc tự nhiên của lá trà.</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CBE4F1EC-6D8B-CC9B-7FF6-AAFD34EE0807}"/>
              </a:ext>
            </a:extLst>
          </p:cNvPr>
          <p:cNvPicPr>
            <a:picLocks noChangeAspect="1"/>
          </p:cNvPicPr>
          <p:nvPr/>
        </p:nvPicPr>
        <p:blipFill>
          <a:blip r:embed="rId3"/>
          <a:stretch>
            <a:fillRect/>
          </a:stretch>
        </p:blipFill>
        <p:spPr>
          <a:xfrm>
            <a:off x="-746348" y="3789040"/>
            <a:ext cx="3825801" cy="3825801"/>
          </a:xfrm>
          <a:prstGeom prst="rect">
            <a:avLst/>
          </a:prstGeom>
        </p:spPr>
      </p:pic>
    </p:spTree>
    <p:extLst>
      <p:ext uri="{BB962C8B-B14F-4D97-AF65-F5344CB8AC3E}">
        <p14:creationId xmlns:p14="http://schemas.microsoft.com/office/powerpoint/2010/main" val="264553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dirty="0">
                <a:solidFill>
                  <a:schemeClr val="accent4"/>
                </a:solidFill>
                <a:latin typeface="UTM Aptima" panose="02040603050506020204" pitchFamily="18" charset="0"/>
              </a:rPr>
              <a:t>Làm mềm lá trà tươi bằng cách thực hiện các công đoạn như ủ, nung, hoặc hấp</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lnSpcReduction="10000"/>
          </a:bodyPr>
          <a:lstStyle/>
          <a:p>
            <a:pPr marL="0" indent="0">
              <a:buNone/>
            </a:pPr>
            <a:r>
              <a:rPr lang="en-US" sz="2400" b="1" i="0" dirty="0">
                <a:effectLst/>
                <a:latin typeface="Söhne"/>
              </a:rPr>
              <a:t>2. </a:t>
            </a:r>
            <a:r>
              <a:rPr lang="vi-VN" b="1" i="0" dirty="0">
                <a:effectLst/>
                <a:latin typeface="Open Sans" panose="020B0606030504020204" pitchFamily="34" charset="0"/>
              </a:rPr>
              <a:t>Các dạng tai nạn lao động trong quá trình làm mềm lá trà tươi bằng cách thực hiện các công đoạn như ủ, nung, hoặc hấp</a:t>
            </a:r>
            <a:endParaRPr lang="en-US" sz="2400" b="1" i="0" dirty="0">
              <a:effectLst/>
              <a:latin typeface="Söhne"/>
            </a:endParaRPr>
          </a:p>
          <a:p>
            <a:r>
              <a:rPr lang="vi-VN" b="0" i="0" dirty="0">
                <a:effectLst/>
                <a:latin typeface="Open Sans" panose="020B0606030504020204" pitchFamily="34" charset="0"/>
              </a:rPr>
              <a:t>Trong quá trình làm mềm lá trà tươi, có một số nguy cơ tai nạn lao động mà người làm việc cần phải đề phòng. Các dạng tai nạn thường gặp trong các công đoạn như ủ, nung và hấp có thể bao gồm việc bị bỏng do tiếp xúc trực tiếp với nhiệt độ cao khi xử lý lá trà.</a:t>
            </a:r>
          </a:p>
          <a:p>
            <a:r>
              <a:rPr lang="vi-VN" b="0" i="0" dirty="0">
                <a:effectLst/>
                <a:latin typeface="Open Sans" panose="020B0606030504020204" pitchFamily="34" charset="0"/>
              </a:rPr>
              <a:t>Đặc biệt, trong quá trình nung và hấp, việc làm việc gần các thiết bị nhiệt có thể gây ra nguy cơ bị bỏng nặng nề nếu không tuân thủ các biện pháp an toàn và sử dụng trang thiết bị bảo hộ cá nhân. </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00BF5EAC-9D22-704C-3803-633FE8E68906}"/>
              </a:ext>
            </a:extLst>
          </p:cNvPr>
          <p:cNvPicPr>
            <a:picLocks noChangeAspect="1"/>
          </p:cNvPicPr>
          <p:nvPr/>
        </p:nvPicPr>
        <p:blipFill>
          <a:blip r:embed="rId3"/>
          <a:stretch>
            <a:fillRect/>
          </a:stretch>
        </p:blipFill>
        <p:spPr>
          <a:xfrm>
            <a:off x="-746348" y="3789040"/>
            <a:ext cx="3825801" cy="3825801"/>
          </a:xfrm>
          <a:prstGeom prst="rect">
            <a:avLst/>
          </a:prstGeom>
        </p:spPr>
      </p:pic>
    </p:spTree>
    <p:extLst>
      <p:ext uri="{BB962C8B-B14F-4D97-AF65-F5344CB8AC3E}">
        <p14:creationId xmlns:p14="http://schemas.microsoft.com/office/powerpoint/2010/main" val="39661832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dirty="0">
                <a:solidFill>
                  <a:schemeClr val="accent4"/>
                </a:solidFill>
                <a:latin typeface="UTM Aptima" panose="02040603050506020204" pitchFamily="18" charset="0"/>
              </a:rPr>
              <a:t>Làm mềm lá trà tươi bằng cách thực hiện các công đoạn như ủ, nung, hoặc hấp</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a:bodyPr>
          <a:lstStyle/>
          <a:p>
            <a:pPr marL="0" indent="0">
              <a:buNone/>
            </a:pPr>
            <a:r>
              <a:rPr lang="en-US" sz="2400" b="1" i="0" dirty="0">
                <a:effectLst/>
                <a:latin typeface="Söhne"/>
              </a:rPr>
              <a:t>3. </a:t>
            </a:r>
            <a:r>
              <a:rPr lang="vi-VN" b="1" i="0" dirty="0">
                <a:effectLst/>
                <a:latin typeface="Open Sans" panose="020B0606030504020204" pitchFamily="34" charset="0"/>
              </a:rPr>
              <a:t>Nguyên nhân gây ra tai nạn lao động khi làm mềm lá trà tươi bằng cách thực hiện các công đoạn như ủ, nung, hoặc hấp</a:t>
            </a:r>
            <a:endParaRPr lang="en-US" sz="2400" b="1" i="0" dirty="0">
              <a:effectLst/>
              <a:latin typeface="Söhne"/>
            </a:endParaRPr>
          </a:p>
          <a:p>
            <a:r>
              <a:rPr lang="vi-VN" b="0" i="0" dirty="0">
                <a:effectLst/>
                <a:latin typeface="Open Sans" panose="020B0606030504020204" pitchFamily="34" charset="0"/>
              </a:rPr>
              <a:t>Nguyên nhân gây ra tai nạn lao động trong quá trình làm mềm lá trà tươi thường có thể được liên kết với một số yếu tố khác nhau. Một trong những nguyên nhân chính là thiếu sự chú ý và quan sát khi thực hiện các công đoạn như ủ, nung và hấp. </a:t>
            </a:r>
            <a:endParaRPr lang="en-US" b="0" i="0" dirty="0">
              <a:effectLst/>
              <a:latin typeface="Open Sans" panose="020B0606030504020204" pitchFamily="34" charset="0"/>
            </a:endParaRPr>
          </a:p>
          <a:p>
            <a:r>
              <a:rPr lang="vi-VN" b="0" i="0" dirty="0">
                <a:effectLst/>
                <a:latin typeface="Open Sans" panose="020B0606030504020204" pitchFamily="34" charset="0"/>
              </a:rPr>
              <a:t>Khi làm việc trong môi trường nhiệt độ cao và gần các thiết bị nhiệt, việc mất tập trung có thể dẫn đến tai nạn bỏng nặng hoặc thậm chí là nguy hiểm đến tính mạng.</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62680F85-3B19-EECB-75E7-50E45440689F}"/>
              </a:ext>
            </a:extLst>
          </p:cNvPr>
          <p:cNvPicPr>
            <a:picLocks noChangeAspect="1"/>
          </p:cNvPicPr>
          <p:nvPr/>
        </p:nvPicPr>
        <p:blipFill>
          <a:blip r:embed="rId3"/>
          <a:stretch>
            <a:fillRect/>
          </a:stretch>
        </p:blipFill>
        <p:spPr>
          <a:xfrm>
            <a:off x="-746348" y="3789040"/>
            <a:ext cx="3825801" cy="3825801"/>
          </a:xfrm>
          <a:prstGeom prst="rect">
            <a:avLst/>
          </a:prstGeom>
        </p:spPr>
      </p:pic>
    </p:spTree>
    <p:extLst>
      <p:ext uri="{BB962C8B-B14F-4D97-AF65-F5344CB8AC3E}">
        <p14:creationId xmlns:p14="http://schemas.microsoft.com/office/powerpoint/2010/main" val="16094543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dirty="0">
                <a:solidFill>
                  <a:schemeClr val="accent4"/>
                </a:solidFill>
                <a:latin typeface="UTM Aptima" panose="02040603050506020204" pitchFamily="18" charset="0"/>
              </a:rPr>
              <a:t>Làm mềm lá trà tươi bằng cách thực hiện các công đoạn như ủ, nung, hoặc hấp</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lnSpcReduction="10000"/>
          </a:bodyPr>
          <a:lstStyle/>
          <a:p>
            <a:pPr marL="0" indent="0">
              <a:buNone/>
            </a:pPr>
            <a:r>
              <a:rPr lang="en-US" sz="2400" b="1" i="0" dirty="0">
                <a:effectLst/>
                <a:latin typeface="Söhne"/>
              </a:rPr>
              <a:t>4. </a:t>
            </a:r>
            <a:r>
              <a:rPr lang="vi-VN" b="1" i="0" dirty="0">
                <a:effectLst/>
                <a:latin typeface="Open Sans" panose="020B0606030504020204" pitchFamily="34" charset="0"/>
              </a:rPr>
              <a:t>Biện pháp phòng tránh tai nạn lao động khi làm mềm lá trà tươi bằng cách thực hiện các công đoạn như ủ, nung, hoặc hấp</a:t>
            </a:r>
            <a:endParaRPr lang="en-US" sz="2400" b="1" i="0" dirty="0">
              <a:effectLst/>
              <a:latin typeface="Söhne"/>
            </a:endParaRPr>
          </a:p>
          <a:p>
            <a:r>
              <a:rPr lang="vi-VN" b="0" i="0" dirty="0">
                <a:effectLst/>
                <a:latin typeface="Open Sans" panose="020B0606030504020204" pitchFamily="34" charset="0"/>
              </a:rPr>
              <a:t>Để phòng tránh tai nạn lao động khi làm mềm lá trà tươi, việc thực hiện các biện pháp an toàn là điều cực kỳ quan trọng. Đầu tiên và quan trọng nhất là huấn luyện an toàn lao động cho tất cả nhân viên tham gia quá trình sản xuất. </a:t>
            </a:r>
            <a:endParaRPr lang="en-US" b="0" i="0" dirty="0">
              <a:effectLst/>
              <a:latin typeface="Open Sans" panose="020B0606030504020204" pitchFamily="34" charset="0"/>
            </a:endParaRPr>
          </a:p>
          <a:p>
            <a:r>
              <a:rPr lang="vi-VN" b="0" i="0" dirty="0">
                <a:effectLst/>
                <a:latin typeface="Open Sans" panose="020B0606030504020204" pitchFamily="34" charset="0"/>
              </a:rPr>
              <a:t>Huấn luyện này không chỉ cung cấp cho họ kiến thức về nguy cơ tiềm ẩn và biện pháp phòng tránh, mà còn giúp họ nhận biết và đối phó với tình huống nguy hiểm một cách hiệu quả.</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2421B87A-ABA7-35DB-DB95-360E15B2D228}"/>
              </a:ext>
            </a:extLst>
          </p:cNvPr>
          <p:cNvPicPr>
            <a:picLocks noChangeAspect="1"/>
          </p:cNvPicPr>
          <p:nvPr/>
        </p:nvPicPr>
        <p:blipFill>
          <a:blip r:embed="rId3"/>
          <a:stretch>
            <a:fillRect/>
          </a:stretch>
        </p:blipFill>
        <p:spPr>
          <a:xfrm>
            <a:off x="-746348" y="3789040"/>
            <a:ext cx="3825801" cy="3825801"/>
          </a:xfrm>
          <a:prstGeom prst="rect">
            <a:avLst/>
          </a:prstGeom>
        </p:spPr>
      </p:pic>
    </p:spTree>
    <p:extLst>
      <p:ext uri="{BB962C8B-B14F-4D97-AF65-F5344CB8AC3E}">
        <p14:creationId xmlns:p14="http://schemas.microsoft.com/office/powerpoint/2010/main" val="22759767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dirty="0">
                <a:solidFill>
                  <a:schemeClr val="accent4"/>
                </a:solidFill>
                <a:latin typeface="UTM Aptima" panose="02040603050506020204" pitchFamily="18" charset="0"/>
              </a:rPr>
              <a:t>Làm mềm lá trà tươi bằng cách thực hiện các công đoạn như ủ, nung, hoặc hấp</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5. </a:t>
            </a:r>
            <a:r>
              <a:rPr lang="vi-VN" b="1" i="0" dirty="0">
                <a:effectLst/>
                <a:latin typeface="Open Sans" panose="020B0606030504020204" pitchFamily="34" charset="0"/>
              </a:rPr>
              <a:t>Quy định an toàn lao động khi làm mềm lá trà tươi bằng cách thực hiện các công đoạn như ủ, nung, hoặc hấp</a:t>
            </a:r>
            <a:endParaRPr lang="en-US" sz="2400" b="1" i="0" dirty="0">
              <a:effectLst/>
              <a:latin typeface="Söhne"/>
            </a:endParaRPr>
          </a:p>
          <a:p>
            <a:pPr algn="l"/>
            <a:r>
              <a:rPr lang="vi-VN" b="0" i="0" dirty="0">
                <a:effectLst/>
                <a:latin typeface="Open Sans" panose="020B0606030504020204" pitchFamily="34" charset="0"/>
              </a:rPr>
              <a:t>Theo các quy định này, mọi người tham gia quá trình sản xuất phải tuân thủ các biện pháp an toàn nhất định. Đầu tiên, việc sử dụng trang bị bảo hộ cá nhân là bắt buộc. </a:t>
            </a:r>
            <a:endParaRPr lang="en-US" b="0" i="0" dirty="0">
              <a:effectLst/>
              <a:latin typeface="Open Sans" panose="020B0606030504020204" pitchFamily="34" charset="0"/>
            </a:endParaRPr>
          </a:p>
          <a:p>
            <a:pPr algn="l"/>
            <a:r>
              <a:rPr lang="vi-VN" b="0" i="0" dirty="0">
                <a:effectLst/>
                <a:latin typeface="Open Sans" panose="020B0606030504020204" pitchFamily="34" charset="0"/>
              </a:rPr>
              <a:t>Điều này bao gồm việc đeo kính bảo hộ để bảo vệ mắt khỏi bụi và chất lỏng, đội mũ bảo hiểm để bảo vệ đầu khỏi các vật thể rơi và găng tay cách nhiệt để tránh bị bỏng khi tiếp xúc với nhiệt độ cao.</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6E9DAD8B-6C7A-2EAE-D407-4A6761A365EB}"/>
              </a:ext>
            </a:extLst>
          </p:cNvPr>
          <p:cNvPicPr>
            <a:picLocks noChangeAspect="1"/>
          </p:cNvPicPr>
          <p:nvPr/>
        </p:nvPicPr>
        <p:blipFill>
          <a:blip r:embed="rId3"/>
          <a:stretch>
            <a:fillRect/>
          </a:stretch>
        </p:blipFill>
        <p:spPr>
          <a:xfrm>
            <a:off x="-746348" y="3789040"/>
            <a:ext cx="3825801" cy="3825801"/>
          </a:xfrm>
          <a:prstGeom prst="rect">
            <a:avLst/>
          </a:prstGeom>
        </p:spPr>
      </p:pic>
    </p:spTree>
    <p:extLst>
      <p:ext uri="{BB962C8B-B14F-4D97-AF65-F5344CB8AC3E}">
        <p14:creationId xmlns:p14="http://schemas.microsoft.com/office/powerpoint/2010/main" val="32495531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dirty="0">
                <a:solidFill>
                  <a:schemeClr val="accent4"/>
                </a:solidFill>
                <a:latin typeface="UTM Aptima" panose="02040603050506020204" pitchFamily="18" charset="0"/>
              </a:rPr>
              <a:t>Làm mềm lá trà tươi bằng cách thực hiện các công đoạn như ủ, nung, hoặc hấp</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6. </a:t>
            </a:r>
            <a:r>
              <a:rPr lang="vi-VN" b="1" i="0" dirty="0">
                <a:effectLst/>
                <a:latin typeface="Open Sans" panose="020B0606030504020204" pitchFamily="34" charset="0"/>
              </a:rPr>
              <a:t>Xử lý tình huống tai nạn lao động khẩn cấp khi làm mềm lá trà tươi bằng cách thực hiện các công đoạn như ủ, nung, hoặc hấp</a:t>
            </a:r>
            <a:endParaRPr lang="en-US" sz="2400" b="1" i="0" dirty="0">
              <a:effectLst/>
              <a:latin typeface="Söhne"/>
            </a:endParaRPr>
          </a:p>
          <a:p>
            <a:r>
              <a:rPr lang="vi-VN" b="0" i="0" dirty="0">
                <a:effectLst/>
                <a:latin typeface="Open Sans" panose="020B0606030504020204" pitchFamily="34" charset="0"/>
              </a:rPr>
              <a:t>Đầu tiên và quan trọng nhất, người làm việc cần phải bảo đảm an toàn cho bản thân và những người xung quanh bằng cách ngay lập tức tắt nguồn nhiệt hoặc các thiết bị gây ra nguy hiểm. </a:t>
            </a:r>
            <a:endParaRPr lang="en-US" b="0" i="0" dirty="0">
              <a:effectLst/>
              <a:latin typeface="Open Sans" panose="020B0606030504020204" pitchFamily="34" charset="0"/>
            </a:endParaRPr>
          </a:p>
          <a:p>
            <a:r>
              <a:rPr lang="vi-VN" b="0" i="0" dirty="0">
                <a:effectLst/>
                <a:latin typeface="Open Sans" panose="020B0606030504020204" pitchFamily="34" charset="0"/>
              </a:rPr>
              <a:t>Sau đó, họ cần phải đánh giá tình hình và kiểm tra người bị nạn để xác định mức độ nghiêm trọng của thương tổn và cấp cứu ngay lập tức.</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55819DC3-3FAA-00F6-6A0F-2BEE08C53461}"/>
              </a:ext>
            </a:extLst>
          </p:cNvPr>
          <p:cNvPicPr>
            <a:picLocks noChangeAspect="1"/>
          </p:cNvPicPr>
          <p:nvPr/>
        </p:nvPicPr>
        <p:blipFill>
          <a:blip r:embed="rId3"/>
          <a:stretch>
            <a:fillRect/>
          </a:stretch>
        </p:blipFill>
        <p:spPr>
          <a:xfrm>
            <a:off x="-746348" y="3789040"/>
            <a:ext cx="3825801" cy="3825801"/>
          </a:xfrm>
          <a:prstGeom prst="rect">
            <a:avLst/>
          </a:prstGeom>
        </p:spPr>
      </p:pic>
    </p:spTree>
    <p:extLst>
      <p:ext uri="{BB962C8B-B14F-4D97-AF65-F5344CB8AC3E}">
        <p14:creationId xmlns:p14="http://schemas.microsoft.com/office/powerpoint/2010/main" val="3037261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8109992" cy="1143000"/>
          </a:xfrm>
        </p:spPr>
        <p:txBody>
          <a:bodyPr anchor="t">
            <a:noAutofit/>
          </a:bodyPr>
          <a:lstStyle/>
          <a:p>
            <a:pPr>
              <a:lnSpc>
                <a:spcPct val="100000"/>
              </a:lnSpc>
            </a:pPr>
            <a:r>
              <a:rPr lang="vi-VN" sz="3400" b="1" dirty="0">
                <a:solidFill>
                  <a:schemeClr val="bg1"/>
                </a:solidFill>
                <a:latin typeface="UTM Aptima" panose="02040603050506020204" pitchFamily="18" charset="0"/>
              </a:rPr>
              <a:t>Cuộn lá trà tươi sau khi đã làm mềm để tạo hương vị và mùi thơm đặc trưng</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1. </a:t>
            </a:r>
            <a:r>
              <a:rPr lang="vi-VN" b="1" i="0" dirty="0">
                <a:effectLst/>
                <a:latin typeface="Open Sans" panose="020B0606030504020204" pitchFamily="34" charset="0"/>
              </a:rPr>
              <a:t>Đặc điểm công việc cuộn lá trà tươi sau khi đã làm mềm để tạo hương vị và mùi thơm đặc trưng</a:t>
            </a:r>
            <a:r>
              <a:rPr lang="en-US" sz="2000" dirty="0"/>
              <a:t>:</a:t>
            </a:r>
          </a:p>
          <a:p>
            <a:pPr algn="l"/>
            <a:r>
              <a:rPr lang="vi-VN" b="0" i="0" dirty="0">
                <a:effectLst/>
                <a:latin typeface="Open Sans" panose="020B0606030504020204" pitchFamily="34" charset="0"/>
              </a:rPr>
              <a:t>Đầu tiên, việc chọn lựa các lá trà phù hợp là bước quan trọng nhất. Lá trà cần được chọn từ những vườn trà chất lượng cao và thu hái vào thời điểm tốt nhất để đảm bảo hương vị tối ưu. </a:t>
            </a:r>
            <a:endParaRPr lang="en-US" b="0" i="0" dirty="0">
              <a:effectLst/>
              <a:latin typeface="Open Sans" panose="020B0606030504020204" pitchFamily="34" charset="0"/>
            </a:endParaRPr>
          </a:p>
          <a:p>
            <a:pPr algn="l"/>
            <a:r>
              <a:rPr lang="vi-VN" b="0" i="0" dirty="0">
                <a:effectLst/>
                <a:latin typeface="Open Sans" panose="020B0606030504020204" pitchFamily="34" charset="0"/>
              </a:rPr>
              <a:t>Sau đó, quá trình làm mềm lá trà là bước quan trọng tiếp theo. Lá trà được xử lý bằng cách ủ, xông hơi, hoặc lăn nhẹ để làm mềm và tạo ra độ đàn hồi cho lá.</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8794C89E-C322-969F-DED9-6AC78D63EDAA}"/>
              </a:ext>
            </a:extLst>
          </p:cNvPr>
          <p:cNvPicPr>
            <a:picLocks noChangeAspect="1"/>
          </p:cNvPicPr>
          <p:nvPr/>
        </p:nvPicPr>
        <p:blipFill>
          <a:blip r:embed="rId3"/>
          <a:stretch>
            <a:fillRect/>
          </a:stretch>
        </p:blipFill>
        <p:spPr>
          <a:xfrm>
            <a:off x="7100181" y="1484784"/>
            <a:ext cx="3461072" cy="3461072"/>
          </a:xfrm>
          <a:prstGeom prst="rect">
            <a:avLst/>
          </a:prstGeom>
        </p:spPr>
      </p:pic>
    </p:spTree>
    <p:extLst>
      <p:ext uri="{BB962C8B-B14F-4D97-AF65-F5344CB8AC3E}">
        <p14:creationId xmlns:p14="http://schemas.microsoft.com/office/powerpoint/2010/main" val="1397267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7749951" cy="1143000"/>
          </a:xfrm>
        </p:spPr>
        <p:txBody>
          <a:bodyPr anchor="t">
            <a:noAutofit/>
          </a:bodyPr>
          <a:lstStyle/>
          <a:p>
            <a:pPr>
              <a:lnSpc>
                <a:spcPct val="100000"/>
              </a:lnSpc>
            </a:pPr>
            <a:r>
              <a:rPr lang="vi-VN" sz="3400" b="1" dirty="0">
                <a:solidFill>
                  <a:schemeClr val="bg1"/>
                </a:solidFill>
                <a:latin typeface="UTM Aptima" panose="02040603050506020204" pitchFamily="18" charset="0"/>
              </a:rPr>
              <a:t>Cuộn lá trà tươi sau khi đã làm mềm để tạo hương vị và mùi thơm đặc trưng</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2. </a:t>
            </a:r>
            <a:r>
              <a:rPr lang="vi-VN" b="1" i="0" dirty="0">
                <a:effectLst/>
                <a:latin typeface="Open Sans" panose="020B0606030504020204" pitchFamily="34" charset="0"/>
              </a:rPr>
              <a:t>Các dạng tai nạn lao động trong quá trình cuộn lá trà tươi sau khi đã làm mềm để tạo hương vị và mùi thơm đặc trưng</a:t>
            </a:r>
            <a:r>
              <a:rPr lang="en-US" sz="2000" dirty="0"/>
              <a:t>:</a:t>
            </a:r>
          </a:p>
          <a:p>
            <a:pPr algn="l"/>
            <a:r>
              <a:rPr lang="vi-VN" b="0" i="0" dirty="0">
                <a:effectLst/>
                <a:latin typeface="Open Sans" panose="020B0606030504020204" pitchFamily="34" charset="0"/>
              </a:rPr>
              <a:t>Trong quá trình cuộn lá trà tươi để tạo hương vị và mùi thơm đặc trưng, có một số dạng tai nạn lao động mà người làm việc cần phải cảnh giác. </a:t>
            </a:r>
            <a:endParaRPr lang="en-US" b="0" i="0" dirty="0">
              <a:effectLst/>
              <a:latin typeface="Open Sans" panose="020B0606030504020204" pitchFamily="34" charset="0"/>
            </a:endParaRPr>
          </a:p>
          <a:p>
            <a:pPr algn="l"/>
            <a:r>
              <a:rPr lang="vi-VN" b="0" i="0" dirty="0">
                <a:effectLst/>
                <a:latin typeface="Open Sans" panose="020B0606030504020204" pitchFamily="34" charset="0"/>
              </a:rPr>
              <a:t>Một trong những tai nạn phổ biến nhất là vấn đề liên quan đến máy móc và thiết bị sử dụng trong quá trình cuộn lá trà.</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73AFCF3F-6618-8347-D3A9-DEDEA3219312}"/>
              </a:ext>
            </a:extLst>
          </p:cNvPr>
          <p:cNvPicPr>
            <a:picLocks noChangeAspect="1"/>
          </p:cNvPicPr>
          <p:nvPr/>
        </p:nvPicPr>
        <p:blipFill>
          <a:blip r:embed="rId3"/>
          <a:stretch>
            <a:fillRect/>
          </a:stretch>
        </p:blipFill>
        <p:spPr>
          <a:xfrm>
            <a:off x="7100181" y="1484784"/>
            <a:ext cx="3461072" cy="3461072"/>
          </a:xfrm>
          <a:prstGeom prst="rect">
            <a:avLst/>
          </a:prstGeom>
        </p:spPr>
      </p:pic>
    </p:spTree>
    <p:extLst>
      <p:ext uri="{BB962C8B-B14F-4D97-AF65-F5344CB8AC3E}">
        <p14:creationId xmlns:p14="http://schemas.microsoft.com/office/powerpoint/2010/main" val="1337768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8109991" cy="1143000"/>
          </a:xfrm>
        </p:spPr>
        <p:txBody>
          <a:bodyPr anchor="t">
            <a:noAutofit/>
          </a:bodyPr>
          <a:lstStyle/>
          <a:p>
            <a:pPr>
              <a:lnSpc>
                <a:spcPct val="100000"/>
              </a:lnSpc>
            </a:pPr>
            <a:r>
              <a:rPr lang="vi-VN" sz="3400" b="1" dirty="0">
                <a:solidFill>
                  <a:schemeClr val="bg1"/>
                </a:solidFill>
                <a:latin typeface="UTM Aptima" panose="02040603050506020204" pitchFamily="18" charset="0"/>
              </a:rPr>
              <a:t>Cuộn lá trà tươi sau khi đã làm mềm để tạo hương vị và mùi thơm đặc trưng</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3. </a:t>
            </a:r>
            <a:r>
              <a:rPr lang="vi-VN" b="1" i="0" dirty="0">
                <a:effectLst/>
                <a:latin typeface="Open Sans" panose="020B0606030504020204" pitchFamily="34" charset="0"/>
              </a:rPr>
              <a:t>Nguyên nhân gây ra tai nạn lao động khi cuộn lá trà tươi sau khi đã làm mềm để tạo hương vị và mùi thơm đặc trưng</a:t>
            </a:r>
            <a:endParaRPr lang="en-US" b="1" i="0" dirty="0">
              <a:effectLst/>
              <a:latin typeface="Open Sans" panose="020B0606030504020204" pitchFamily="34" charset="0"/>
            </a:endParaRPr>
          </a:p>
          <a:p>
            <a:r>
              <a:rPr lang="vi-VN" b="0" i="0" dirty="0">
                <a:effectLst/>
                <a:latin typeface="Open Sans" panose="020B0606030504020204" pitchFamily="34" charset="0"/>
              </a:rPr>
              <a:t>Đầu tiên, việc đánh giá và kiểm soát rủi ro là cực kỳ quan trọng. Thực hiện các cuộc đánh giá an toàn và y tế nghề nghiệp để xác định các nguy cơ tiềm ẩn và đề xuất biện pháp phòng tránh cụ thể. </a:t>
            </a:r>
            <a:endParaRPr lang="en-US" b="0" i="0" dirty="0">
              <a:effectLst/>
              <a:latin typeface="Open Sans" panose="020B0606030504020204" pitchFamily="34" charset="0"/>
            </a:endParaRPr>
          </a:p>
          <a:p>
            <a:r>
              <a:rPr lang="vi-VN" b="0" i="0" dirty="0">
                <a:effectLst/>
                <a:latin typeface="Open Sans" panose="020B0606030504020204" pitchFamily="34" charset="0"/>
              </a:rPr>
              <a:t>Cần phải tiến hành đo lường và quan trắc các yếu tố môi trường như ánh sáng, nhiệt độ, độ ẩm, và hóa chất trong quá trình cuộn lá trà để đảm bảo rằng chúng không vượt quá mức an toàn.</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8F2DFD6B-0F9F-C58E-F408-085B9871D873}"/>
              </a:ext>
            </a:extLst>
          </p:cNvPr>
          <p:cNvPicPr>
            <a:picLocks noChangeAspect="1"/>
          </p:cNvPicPr>
          <p:nvPr/>
        </p:nvPicPr>
        <p:blipFill>
          <a:blip r:embed="rId3"/>
          <a:stretch>
            <a:fillRect/>
          </a:stretch>
        </p:blipFill>
        <p:spPr>
          <a:xfrm>
            <a:off x="7100181" y="1484784"/>
            <a:ext cx="3461072" cy="3461072"/>
          </a:xfrm>
          <a:prstGeom prst="rect">
            <a:avLst/>
          </a:prstGeom>
        </p:spPr>
      </p:pic>
    </p:spTree>
    <p:extLst>
      <p:ext uri="{BB962C8B-B14F-4D97-AF65-F5344CB8AC3E}">
        <p14:creationId xmlns:p14="http://schemas.microsoft.com/office/powerpoint/2010/main" val="345269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04664"/>
            <a:ext cx="7605935" cy="1143000"/>
          </a:xfrm>
        </p:spPr>
        <p:txBody>
          <a:bodyPr anchor="t">
            <a:noAutofit/>
          </a:bodyPr>
          <a:lstStyle/>
          <a:p>
            <a:pPr>
              <a:lnSpc>
                <a:spcPct val="100000"/>
              </a:lnSpc>
            </a:pPr>
            <a:r>
              <a:rPr lang="vi-VN" sz="3400" b="1" dirty="0">
                <a:solidFill>
                  <a:schemeClr val="bg1"/>
                </a:solidFill>
                <a:latin typeface="UTM Aptima" panose="02040603050506020204" pitchFamily="18" charset="0"/>
              </a:rPr>
              <a:t>Cuộn lá trà tươi sau khi đã làm mềm để tạo hương vị và mùi thơm đặc trưng</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4. </a:t>
            </a:r>
            <a:r>
              <a:rPr lang="vi-VN" b="1" i="0" dirty="0">
                <a:effectLst/>
                <a:latin typeface="Open Sans" panose="020B0606030504020204" pitchFamily="34" charset="0"/>
              </a:rPr>
              <a:t>Biện pháp phòng tránh tai nạn lao động khi cuộn lá trà tươi sau khi đã làm mềm để tạo hương vị và mùi thơm đặc trưng</a:t>
            </a:r>
            <a:r>
              <a:rPr lang="en-US" sz="2000" dirty="0"/>
              <a:t>:</a:t>
            </a:r>
          </a:p>
          <a:p>
            <a:pPr algn="l">
              <a:buFont typeface="Arial" panose="020B0604020202020204" pitchFamily="34" charset="0"/>
              <a:buChar char="•"/>
            </a:pPr>
            <a:r>
              <a:rPr lang="vi-VN" i="0" dirty="0">
                <a:effectLst/>
                <a:latin typeface="Open Sans" panose="020B0606030504020204" pitchFamily="34" charset="0"/>
              </a:rPr>
              <a:t>Đầu tiên, việc đánh giá và kiểm soát rủi ro là cực kỳ quan trọng. Thực hiện các cuộc đánh giá an toàn và y tế nghề nghiệp để xác định các nguy cơ tiềm ẩn và đề xuất biện pháp phòng tránh cụ thể. </a:t>
            </a:r>
            <a:endParaRPr lang="en-US" i="0" dirty="0">
              <a:effectLst/>
              <a:latin typeface="Open Sans" panose="020B0606030504020204" pitchFamily="34" charset="0"/>
            </a:endParaRPr>
          </a:p>
          <a:p>
            <a:pPr algn="l">
              <a:buFont typeface="Arial" panose="020B0604020202020204" pitchFamily="34" charset="0"/>
              <a:buChar char="•"/>
            </a:pPr>
            <a:r>
              <a:rPr lang="vi-VN" i="0" dirty="0">
                <a:effectLst/>
                <a:latin typeface="Open Sans" panose="020B0606030504020204" pitchFamily="34" charset="0"/>
              </a:rPr>
              <a:t>Cần phải tiến hành đo lường và quan trắc các yếu tố môi trường như ánh sáng, nhiệt độ, độ ẩm, và hóa chất trong quá trình cuộn lá trà để đảm bảo rằng chúng không vượt quá mức an toàn.</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1A501D10-78AA-6759-6827-CF104129667B}"/>
              </a:ext>
            </a:extLst>
          </p:cNvPr>
          <p:cNvPicPr>
            <a:picLocks noChangeAspect="1"/>
          </p:cNvPicPr>
          <p:nvPr/>
        </p:nvPicPr>
        <p:blipFill>
          <a:blip r:embed="rId3"/>
          <a:stretch>
            <a:fillRect/>
          </a:stretch>
        </p:blipFill>
        <p:spPr>
          <a:xfrm>
            <a:off x="7100181" y="1484784"/>
            <a:ext cx="3461072" cy="3461072"/>
          </a:xfrm>
          <a:prstGeom prst="rect">
            <a:avLst/>
          </a:prstGeom>
        </p:spPr>
      </p:pic>
    </p:spTree>
    <p:extLst>
      <p:ext uri="{BB962C8B-B14F-4D97-AF65-F5344CB8AC3E}">
        <p14:creationId xmlns:p14="http://schemas.microsoft.com/office/powerpoint/2010/main" val="4269750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76672"/>
            <a:ext cx="7821959" cy="1143000"/>
          </a:xfrm>
        </p:spPr>
        <p:txBody>
          <a:bodyPr anchor="t">
            <a:noAutofit/>
          </a:bodyPr>
          <a:lstStyle/>
          <a:p>
            <a:pPr>
              <a:lnSpc>
                <a:spcPct val="100000"/>
              </a:lnSpc>
            </a:pPr>
            <a:r>
              <a:rPr lang="vi-VN" sz="3400" b="1" dirty="0">
                <a:solidFill>
                  <a:schemeClr val="bg1"/>
                </a:solidFill>
                <a:latin typeface="UTM Aptima" panose="02040603050506020204" pitchFamily="18" charset="0"/>
              </a:rPr>
              <a:t>Cuộn lá trà tươi sau khi đã làm mềm để tạo hương vị và mùi thơm đặc trưng</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5. </a:t>
            </a:r>
            <a:r>
              <a:rPr lang="vi-VN" b="1" i="0" dirty="0">
                <a:effectLst/>
                <a:latin typeface="Open Sans" panose="020B0606030504020204" pitchFamily="34" charset="0"/>
              </a:rPr>
              <a:t>Quy định an toàn lao động khi cuộn lá trà tươi sau khi đã làm mềm để tạo hương vị và mùi thơm đặc trưng</a:t>
            </a:r>
            <a:r>
              <a:rPr lang="en-US" sz="2000" dirty="0"/>
              <a:t>:</a:t>
            </a:r>
          </a:p>
          <a:p>
            <a:pPr algn="l"/>
            <a:r>
              <a:rPr lang="vi-VN" b="0" i="0" dirty="0">
                <a:effectLst/>
                <a:latin typeface="Open Sans" panose="020B0606030504020204" pitchFamily="34" charset="0"/>
              </a:rPr>
              <a:t>Trong môi trường làm việc, cần thiết phải áp dụng các biện pháp an toàn cụ thể như đảm bảo sàn làm việc không trơn trượt và sạch sẽ, cung cấp đầy đủ ánh sáng cho các hoạt động làm việc, và đảm bảo rằng nhân viên đều được đào tạo về an toàn lao động và biết cách sử dụng thiết bị một cách an toàn.</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01DF03C3-4046-5B02-1E5E-CF92F4D8469F}"/>
              </a:ext>
            </a:extLst>
          </p:cNvPr>
          <p:cNvPicPr>
            <a:picLocks noChangeAspect="1"/>
          </p:cNvPicPr>
          <p:nvPr/>
        </p:nvPicPr>
        <p:blipFill>
          <a:blip r:embed="rId3"/>
          <a:stretch>
            <a:fillRect/>
          </a:stretch>
        </p:blipFill>
        <p:spPr>
          <a:xfrm>
            <a:off x="7100181" y="1484784"/>
            <a:ext cx="3461072" cy="3461072"/>
          </a:xfrm>
          <a:prstGeom prst="rect">
            <a:avLst/>
          </a:prstGeom>
        </p:spPr>
      </p:pic>
    </p:spTree>
    <p:extLst>
      <p:ext uri="{BB962C8B-B14F-4D97-AF65-F5344CB8AC3E}">
        <p14:creationId xmlns:p14="http://schemas.microsoft.com/office/powerpoint/2010/main" val="5066852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1087" y="476672"/>
            <a:ext cx="8181999" cy="1143000"/>
          </a:xfrm>
        </p:spPr>
        <p:txBody>
          <a:bodyPr anchor="t">
            <a:noAutofit/>
          </a:bodyPr>
          <a:lstStyle/>
          <a:p>
            <a:pPr>
              <a:lnSpc>
                <a:spcPct val="100000"/>
              </a:lnSpc>
            </a:pPr>
            <a:r>
              <a:rPr lang="vi-VN" sz="3400" b="1" dirty="0">
                <a:solidFill>
                  <a:schemeClr val="bg1"/>
                </a:solidFill>
                <a:latin typeface="UTM Aptima" panose="02040603050506020204" pitchFamily="18" charset="0"/>
              </a:rPr>
              <a:t>Cuộn lá trà tươi sau khi đã làm mềm để tạo hương vị và mùi thơm đặc trưng</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lnSpcReduction="10000"/>
          </a:bodyPr>
          <a:lstStyle/>
          <a:p>
            <a:pPr marL="0" indent="0">
              <a:buNone/>
            </a:pPr>
            <a:r>
              <a:rPr lang="en-US" b="1" i="0" dirty="0">
                <a:effectLst/>
                <a:latin typeface="Open Sans" panose="020B0606030504020204" pitchFamily="34" charset="0"/>
              </a:rPr>
              <a:t>6. </a:t>
            </a:r>
            <a:r>
              <a:rPr lang="vi-VN" b="1" i="0" dirty="0">
                <a:effectLst/>
                <a:latin typeface="Open Sans" panose="020B0606030504020204" pitchFamily="34" charset="0"/>
              </a:rPr>
              <a:t>Xử lý tình huống tai nạn lao động khẩn cấp khi cuộn lá trà tươi sau khi đã làm mềm để tạo hương vị và mùi thơm đặc trưng</a:t>
            </a:r>
            <a:r>
              <a:rPr lang="en-US" sz="2000" dirty="0">
                <a:solidFill>
                  <a:schemeClr val="bg1"/>
                </a:solidFill>
              </a:rPr>
              <a:t>:</a:t>
            </a:r>
          </a:p>
          <a:p>
            <a:pPr algn="l"/>
            <a:r>
              <a:rPr lang="vi-VN" b="0" i="0" dirty="0">
                <a:effectLst/>
                <a:latin typeface="Open Sans" panose="020B0606030504020204" pitchFamily="34" charset="0"/>
              </a:rPr>
              <a:t>Trong trường hợp xảy ra tai nạn, việc đầu tiên cần làm là đảm bảo an toàn cho bản thân và những người xung quanh bằng cách dừng các hoạt động và cảnh báo nguy hiểm. </a:t>
            </a:r>
            <a:endParaRPr lang="en-US" b="0" i="0" dirty="0">
              <a:effectLst/>
              <a:latin typeface="Open Sans" panose="020B0606030504020204" pitchFamily="34" charset="0"/>
            </a:endParaRPr>
          </a:p>
          <a:p>
            <a:pPr algn="l"/>
            <a:r>
              <a:rPr lang="vi-VN" b="0" i="0" dirty="0">
                <a:effectLst/>
                <a:latin typeface="Open Sans" panose="020B0606030504020204" pitchFamily="34" charset="0"/>
              </a:rPr>
              <a:t>Tiếp theo, cần phải cung cấp sơ cứu ngay lập tức cho nạn nhân nếu có thể, đồng thời thông báo ngay cho đội quản lý và cấp cứu để họ có thể cử người đến giúp đỡ.</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638A5F99-96FD-4F10-7A23-CD91BE3210F1}"/>
              </a:ext>
            </a:extLst>
          </p:cNvPr>
          <p:cNvPicPr>
            <a:picLocks noChangeAspect="1"/>
          </p:cNvPicPr>
          <p:nvPr/>
        </p:nvPicPr>
        <p:blipFill>
          <a:blip r:embed="rId3"/>
          <a:stretch>
            <a:fillRect/>
          </a:stretch>
        </p:blipFill>
        <p:spPr>
          <a:xfrm>
            <a:off x="7100181" y="1484784"/>
            <a:ext cx="3461072" cy="3461072"/>
          </a:xfrm>
          <a:prstGeom prst="rect">
            <a:avLst/>
          </a:prstGeom>
        </p:spPr>
      </p:pic>
    </p:spTree>
    <p:extLst>
      <p:ext uri="{BB962C8B-B14F-4D97-AF65-F5344CB8AC3E}">
        <p14:creationId xmlns:p14="http://schemas.microsoft.com/office/powerpoint/2010/main" val="22414584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vi-VN" dirty="0">
                <a:latin typeface="UTM Aptima" panose="02040603050506020204" pitchFamily="18" charset="0"/>
              </a:rPr>
              <a:t>Vận hành máy sấy khô lá trà để loại bỏ độ ẩm và bảo quản chất lượng</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gn="l">
              <a:lnSpc>
                <a:spcPct val="120000"/>
              </a:lnSpc>
              <a:buNone/>
            </a:pPr>
            <a:r>
              <a:rPr lang="en-US" sz="2000" b="1" i="0" dirty="0">
                <a:effectLst/>
                <a:latin typeface="Open Sans" panose="020B0606030504020204" pitchFamily="34" charset="0"/>
              </a:rPr>
              <a:t>1. </a:t>
            </a:r>
            <a:r>
              <a:rPr lang="vi-VN" sz="2000" b="1" i="0" dirty="0">
                <a:effectLst/>
                <a:latin typeface="Open Sans" panose="020B0606030504020204" pitchFamily="34" charset="0"/>
              </a:rPr>
              <a:t>Đặc điểm công việc vận hành máy sấy khô lá trà để loại bỏ độ ẩm và bảo quản chất lượng</a:t>
            </a:r>
          </a:p>
          <a:p>
            <a:pPr algn="l">
              <a:lnSpc>
                <a:spcPct val="120000"/>
              </a:lnSpc>
            </a:pPr>
            <a:r>
              <a:rPr lang="vi-VN" b="0" i="0" dirty="0">
                <a:effectLst/>
                <a:latin typeface="Open Sans" panose="020B0606030504020204" pitchFamily="34" charset="0"/>
              </a:rPr>
              <a:t>Sự điều chỉnh chính xác của các thông số này sẽ ảnh hưởng trực tiếp đến quá trình sấy và chất lượng cuối cùng của sản phẩm.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Ngoài ra, quá trình vận hành máy cũng đòi hỏi sự giám sát thường xuyên để đảm bảo rằng máy hoạt động đúng cách và không gặp phải sự cố. Các biện pháp bảo dưỡng định kỳ cũng cần được thực hiện để duy trì hiệu suất và độ bền của máy.</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4" name="Picture 3">
            <a:extLst>
              <a:ext uri="{FF2B5EF4-FFF2-40B4-BE49-F238E27FC236}">
                <a16:creationId xmlns:a16="http://schemas.microsoft.com/office/drawing/2014/main" id="{6B70A7C7-A94D-F30C-C52B-A03B7CFBF449}"/>
              </a:ext>
            </a:extLst>
          </p:cNvPr>
          <p:cNvPicPr>
            <a:picLocks noChangeAspect="1"/>
          </p:cNvPicPr>
          <p:nvPr/>
        </p:nvPicPr>
        <p:blipFill>
          <a:blip r:embed="rId3"/>
          <a:stretch>
            <a:fillRect/>
          </a:stretch>
        </p:blipFill>
        <p:spPr>
          <a:xfrm>
            <a:off x="-1178395" y="3798417"/>
            <a:ext cx="4680520" cy="4680520"/>
          </a:xfrm>
          <a:prstGeom prst="rect">
            <a:avLst/>
          </a:prstGeom>
        </p:spPr>
      </p:pic>
    </p:spTree>
    <p:extLst>
      <p:ext uri="{BB962C8B-B14F-4D97-AF65-F5344CB8AC3E}">
        <p14:creationId xmlns:p14="http://schemas.microsoft.com/office/powerpoint/2010/main" val="3877704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vi-VN" dirty="0">
                <a:latin typeface="UTM Aptima" panose="02040603050506020204" pitchFamily="18" charset="0"/>
              </a:rPr>
              <a:t>Vận hành máy sấy khô lá trà để loại bỏ độ ẩm và bảo quản chất lượng</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gn="l">
              <a:lnSpc>
                <a:spcPct val="120000"/>
              </a:lnSpc>
              <a:buNone/>
            </a:pPr>
            <a:r>
              <a:rPr lang="en-US" sz="2000" b="1" i="0" dirty="0">
                <a:effectLst/>
                <a:latin typeface="Open Sans" panose="020B0606030504020204" pitchFamily="34" charset="0"/>
              </a:rPr>
              <a:t>2. </a:t>
            </a:r>
            <a:r>
              <a:rPr lang="vi-VN" sz="2000" b="1" i="0" dirty="0">
                <a:effectLst/>
                <a:latin typeface="Open Sans" panose="020B0606030504020204" pitchFamily="34" charset="0"/>
              </a:rPr>
              <a:t>Các dạng tai nạn lao động trong quá trình vận hành máy sấy khô lá trà để loại bỏ độ ẩm và bảo quản chất lượng</a:t>
            </a:r>
          </a:p>
          <a:p>
            <a:pPr algn="l">
              <a:lnSpc>
                <a:spcPct val="120000"/>
              </a:lnSpc>
            </a:pPr>
            <a:r>
              <a:rPr lang="vi-VN" b="0" i="0" dirty="0">
                <a:effectLst/>
                <a:latin typeface="Open Sans" panose="020B0606030504020204" pitchFamily="34" charset="0"/>
              </a:rPr>
              <a:t>Trong quá trình vận hành máy sấy khô lá trà, có nhiều nguy cơ về tai nạn lao động mà nhân viên cần phải chú ý và phòng tránh.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Một trong những nguy cơ phổ biến nhất là tai nạn do cảm giác lơ là khi làm việc gần máy sấy. Điều này có thể dẫn đến việc đặt tay hoặc ngón tay vào các phần chuyển động của máy, gây ra chấn thương nặng.</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E9F5F38C-A1DE-8DC6-8C61-D31C8B4FDF49}"/>
              </a:ext>
            </a:extLst>
          </p:cNvPr>
          <p:cNvPicPr>
            <a:picLocks noChangeAspect="1"/>
          </p:cNvPicPr>
          <p:nvPr/>
        </p:nvPicPr>
        <p:blipFill>
          <a:blip r:embed="rId3"/>
          <a:stretch>
            <a:fillRect/>
          </a:stretch>
        </p:blipFill>
        <p:spPr>
          <a:xfrm>
            <a:off x="-1178395" y="3798417"/>
            <a:ext cx="4680520" cy="4680520"/>
          </a:xfrm>
          <a:prstGeom prst="rect">
            <a:avLst/>
          </a:prstGeom>
        </p:spPr>
      </p:pic>
    </p:spTree>
    <p:extLst>
      <p:ext uri="{BB962C8B-B14F-4D97-AF65-F5344CB8AC3E}">
        <p14:creationId xmlns:p14="http://schemas.microsoft.com/office/powerpoint/2010/main" val="371157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vi-VN" dirty="0">
                <a:latin typeface="UTM Aptima" panose="02040603050506020204" pitchFamily="18" charset="0"/>
              </a:rPr>
              <a:t>Vận hành máy sấy khô lá trà để loại bỏ độ ẩm và bảo quản chất lượng</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lnSpcReduction="10000"/>
          </a:bodyPr>
          <a:lstStyle/>
          <a:p>
            <a:pPr marL="0" indent="0" algn="l">
              <a:lnSpc>
                <a:spcPct val="120000"/>
              </a:lnSpc>
              <a:buNone/>
            </a:pPr>
            <a:r>
              <a:rPr lang="en-US" sz="2000" b="1" i="0" dirty="0">
                <a:effectLst/>
                <a:latin typeface="Open Sans" panose="020B0606030504020204" pitchFamily="34" charset="0"/>
              </a:rPr>
              <a:t>3. </a:t>
            </a:r>
            <a:r>
              <a:rPr lang="vi-VN" sz="2000" b="1" i="0" dirty="0">
                <a:effectLst/>
                <a:latin typeface="Open Sans" panose="020B0606030504020204" pitchFamily="34" charset="0"/>
              </a:rPr>
              <a:t>Nguyên nhân gây ra tai nạn lao động khi vận hành máy sấy khô lá trà để loại bỏ độ ẩm và bảo quản chất lượng</a:t>
            </a:r>
          </a:p>
          <a:p>
            <a:pPr algn="l">
              <a:lnSpc>
                <a:spcPct val="120000"/>
              </a:lnSpc>
            </a:pPr>
            <a:r>
              <a:rPr lang="vi-VN" b="0" i="0" dirty="0">
                <a:effectLst/>
                <a:latin typeface="Open Sans" panose="020B0606030504020204" pitchFamily="34" charset="0"/>
              </a:rPr>
              <a:t>Có nhiều nguyên nhân gây ra tai nạn lao động khi vận hành máy sấy khô lá trà. Một trong những nguyên nhân chính là sự thiếu hiểu biết về hoạt động và cách sử dụng máy.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Nhân viên có thể không được đào tạo đầy đủ về cách vận hành máy hoặc không hiểu rõ về các nguy cơ tiềm ẩn.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E7BF1846-67DD-22AE-073C-C5B32A13E4A3}"/>
              </a:ext>
            </a:extLst>
          </p:cNvPr>
          <p:cNvPicPr>
            <a:picLocks noChangeAspect="1"/>
          </p:cNvPicPr>
          <p:nvPr/>
        </p:nvPicPr>
        <p:blipFill>
          <a:blip r:embed="rId3"/>
          <a:stretch>
            <a:fillRect/>
          </a:stretch>
        </p:blipFill>
        <p:spPr>
          <a:xfrm>
            <a:off x="-1178395" y="3798417"/>
            <a:ext cx="4680520" cy="4680520"/>
          </a:xfrm>
          <a:prstGeom prst="rect">
            <a:avLst/>
          </a:prstGeom>
        </p:spPr>
      </p:pic>
    </p:spTree>
    <p:extLst>
      <p:ext uri="{BB962C8B-B14F-4D97-AF65-F5344CB8AC3E}">
        <p14:creationId xmlns:p14="http://schemas.microsoft.com/office/powerpoint/2010/main" val="7027886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vi-VN" dirty="0">
                <a:latin typeface="UTM Aptima" panose="02040603050506020204" pitchFamily="18" charset="0"/>
              </a:rPr>
              <a:t>Vận hành máy sấy khô lá trà để loại bỏ độ ẩm và bảo quản chất lượng</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10000"/>
          </a:bodyPr>
          <a:lstStyle/>
          <a:p>
            <a:pPr marL="0" indent="0" algn="l">
              <a:lnSpc>
                <a:spcPct val="120000"/>
              </a:lnSpc>
              <a:buNone/>
            </a:pPr>
            <a:r>
              <a:rPr lang="en-US" sz="2000" b="1" i="0" dirty="0">
                <a:effectLst/>
                <a:latin typeface="Open Sans" panose="020B0606030504020204" pitchFamily="34" charset="0"/>
              </a:rPr>
              <a:t>4. </a:t>
            </a:r>
            <a:r>
              <a:rPr lang="vi-VN" sz="2000" b="1" i="0" dirty="0">
                <a:effectLst/>
                <a:latin typeface="Open Sans" panose="020B0606030504020204" pitchFamily="34" charset="0"/>
              </a:rPr>
              <a:t>Biện pháp phòng tránh tai nạn lao động khi vận hành máy sấy khô lá trà để loại bỏ độ ẩm và bảo quản chất lượng</a:t>
            </a:r>
          </a:p>
          <a:p>
            <a:pPr algn="l">
              <a:lnSpc>
                <a:spcPct val="120000"/>
              </a:lnSpc>
            </a:pPr>
            <a:r>
              <a:rPr lang="vi-VN" b="0" i="0" dirty="0">
                <a:effectLst/>
                <a:latin typeface="Open Sans" panose="020B0606030504020204" pitchFamily="34" charset="0"/>
              </a:rPr>
              <a:t>Để phòng tránh tai nạn lao động khi vận hành máy sấy khô lá trà, các biện pháp an toàn là cực kỳ quan trọng. Đầu tiên, việc đào tạo nhân viên về cách sử dụng máy và các biện pháp an toàn là không thể thiếu.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Nhân viên cần được hướng dẫn cách điều chỉnh máy và tuân thủ quy trình an toàn mỗi khi làm việc.</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5EA45FCA-D132-A105-2661-3D4BAD55D673}"/>
              </a:ext>
            </a:extLst>
          </p:cNvPr>
          <p:cNvPicPr>
            <a:picLocks noChangeAspect="1"/>
          </p:cNvPicPr>
          <p:nvPr/>
        </p:nvPicPr>
        <p:blipFill>
          <a:blip r:embed="rId3"/>
          <a:stretch>
            <a:fillRect/>
          </a:stretch>
        </p:blipFill>
        <p:spPr>
          <a:xfrm>
            <a:off x="-1178395" y="3798417"/>
            <a:ext cx="4680520" cy="4680520"/>
          </a:xfrm>
          <a:prstGeom prst="rect">
            <a:avLst/>
          </a:prstGeom>
        </p:spPr>
      </p:pic>
    </p:spTree>
    <p:extLst>
      <p:ext uri="{BB962C8B-B14F-4D97-AF65-F5344CB8AC3E}">
        <p14:creationId xmlns:p14="http://schemas.microsoft.com/office/powerpoint/2010/main" val="40699700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vi-VN" dirty="0">
                <a:latin typeface="UTM Aptima" panose="02040603050506020204" pitchFamily="18" charset="0"/>
              </a:rPr>
              <a:t>Vận hành máy sấy khô lá trà để loại bỏ độ ẩm và bảo quản chất lượng</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gn="l">
              <a:lnSpc>
                <a:spcPct val="120000"/>
              </a:lnSpc>
              <a:buNone/>
            </a:pPr>
            <a:r>
              <a:rPr lang="en-US" sz="2000" b="1" i="0" dirty="0">
                <a:effectLst/>
                <a:latin typeface="Open Sans" panose="020B0606030504020204" pitchFamily="34" charset="0"/>
              </a:rPr>
              <a:t>5. </a:t>
            </a:r>
            <a:r>
              <a:rPr lang="vi-VN" sz="2000" b="1" i="0" dirty="0">
                <a:effectLst/>
                <a:latin typeface="Open Sans" panose="020B0606030504020204" pitchFamily="34" charset="0"/>
              </a:rPr>
              <a:t>Quy định an toàn lao động khi vận hành máy sấy khô lá trà để loại bỏ độ ẩm và bảo quản chất lượng</a:t>
            </a:r>
          </a:p>
          <a:p>
            <a:pPr algn="l">
              <a:lnSpc>
                <a:spcPct val="120000"/>
              </a:lnSpc>
            </a:pPr>
            <a:r>
              <a:rPr lang="vi-VN" b="0" i="0" dirty="0">
                <a:effectLst/>
                <a:latin typeface="Open Sans" panose="020B0606030504020204" pitchFamily="34" charset="0"/>
              </a:rPr>
              <a:t>Quy định an toàn lao động khi vận hành máy sấy khô lá trà là cực kỳ quan trọng để đảm bảo môi trường làm việc an toàn và hiệu quả.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Theo các quy định này, nhân viên cần được đào tạo đầy đủ về cách sử dụng máy và các biện pháp an toàn cần thiết. Việc đảm bảo sự tuân thủ quy trình an toàn mỗi khi làm việc gần máy sấy là bắt buộc.</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2B618C84-BA87-D3F1-00A4-F607196A668E}"/>
              </a:ext>
            </a:extLst>
          </p:cNvPr>
          <p:cNvPicPr>
            <a:picLocks noChangeAspect="1"/>
          </p:cNvPicPr>
          <p:nvPr/>
        </p:nvPicPr>
        <p:blipFill>
          <a:blip r:embed="rId3"/>
          <a:stretch>
            <a:fillRect/>
          </a:stretch>
        </p:blipFill>
        <p:spPr>
          <a:xfrm>
            <a:off x="-1178395" y="3798417"/>
            <a:ext cx="4680520" cy="4680520"/>
          </a:xfrm>
          <a:prstGeom prst="rect">
            <a:avLst/>
          </a:prstGeom>
        </p:spPr>
      </p:pic>
    </p:spTree>
    <p:extLst>
      <p:ext uri="{BB962C8B-B14F-4D97-AF65-F5344CB8AC3E}">
        <p14:creationId xmlns:p14="http://schemas.microsoft.com/office/powerpoint/2010/main" val="32871753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vi-VN" dirty="0">
                <a:latin typeface="UTM Aptima" panose="02040603050506020204" pitchFamily="18" charset="0"/>
              </a:rPr>
              <a:t>Vận hành máy sấy khô lá trà để loại bỏ độ ẩm và bảo quản chất lượng</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gn="l">
              <a:lnSpc>
                <a:spcPct val="120000"/>
              </a:lnSpc>
              <a:buNone/>
            </a:pPr>
            <a:r>
              <a:rPr lang="en-US" sz="2000" b="1" i="0" dirty="0">
                <a:effectLst/>
                <a:latin typeface="Open Sans" panose="020B0606030504020204" pitchFamily="34" charset="0"/>
              </a:rPr>
              <a:t>6. </a:t>
            </a:r>
            <a:r>
              <a:rPr lang="vi-VN" sz="2000" b="1" i="0" dirty="0">
                <a:effectLst/>
                <a:latin typeface="Open Sans" panose="020B0606030504020204" pitchFamily="34" charset="0"/>
              </a:rPr>
              <a:t>Xử lý tình huống tai nạn lao động khẩn cấp khi vận hành máy sấy khô lá trà để loại bỏ độ ẩm và bảo quản chất lượng</a:t>
            </a:r>
          </a:p>
          <a:p>
            <a:pPr algn="l">
              <a:lnSpc>
                <a:spcPct val="120000"/>
              </a:lnSpc>
            </a:pPr>
            <a:r>
              <a:rPr lang="vi-VN" b="0" i="0" dirty="0">
                <a:effectLst/>
                <a:latin typeface="Open Sans" panose="020B0606030504020204" pitchFamily="34" charset="0"/>
              </a:rPr>
              <a:t>Trong trường hợp xảy ra tai nạn lao động khi vận hành máy sấy khô lá trà, việc xử lý khẩn cấp là rất quan trọng để giảm thiểu tổn thất và đảm bảo an toàn cho tất cả nhân viên.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Đầu tiên, người lao động cần được đào tạo về các biện pháp cứu hộ và sơ cứu cơ bản. Họ cần biết cách xử lý tình huống một cách tỉnh táo và bình tĩnh.</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DA5B2703-9136-F515-1479-FEF08DB5DB7B}"/>
              </a:ext>
            </a:extLst>
          </p:cNvPr>
          <p:cNvPicPr>
            <a:picLocks noChangeAspect="1"/>
          </p:cNvPicPr>
          <p:nvPr/>
        </p:nvPicPr>
        <p:blipFill>
          <a:blip r:embed="rId3"/>
          <a:stretch>
            <a:fillRect/>
          </a:stretch>
        </p:blipFill>
        <p:spPr>
          <a:xfrm>
            <a:off x="-1178395" y="3798417"/>
            <a:ext cx="4680520" cy="4680520"/>
          </a:xfrm>
          <a:prstGeom prst="rect">
            <a:avLst/>
          </a:prstGeom>
        </p:spPr>
      </p:pic>
    </p:spTree>
    <p:extLst>
      <p:ext uri="{BB962C8B-B14F-4D97-AF65-F5344CB8AC3E}">
        <p14:creationId xmlns:p14="http://schemas.microsoft.com/office/powerpoint/2010/main" val="2017805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C967A1C-B231-4F44-9203-5F9CD9213FBE}"/>
              </a:ext>
            </a:extLst>
          </p:cNvPr>
          <p:cNvSpPr>
            <a:spLocks noGrp="1"/>
          </p:cNvSpPr>
          <p:nvPr>
            <p:ph type="title"/>
          </p:nvPr>
        </p:nvSpPr>
        <p:spPr/>
        <p:txBody>
          <a:bodyPr/>
          <a:lstStyle/>
          <a:p>
            <a:r>
              <a:rPr lang="en-US" sz="4000" b="1" dirty="0" err="1">
                <a:latin typeface="UTM Aptima" panose="02040603050506020204" pitchFamily="18" charset="0"/>
              </a:rPr>
              <a:t>Cảm</a:t>
            </a:r>
            <a:r>
              <a:rPr lang="en-US" sz="4000" b="1" dirty="0">
                <a:latin typeface="UTM Aptima" panose="02040603050506020204" pitchFamily="18" charset="0"/>
              </a:rPr>
              <a:t> </a:t>
            </a:r>
            <a:r>
              <a:rPr lang="en-US" sz="4000" b="1" dirty="0" err="1">
                <a:latin typeface="UTM Aptima" panose="02040603050506020204" pitchFamily="18" charset="0"/>
              </a:rPr>
              <a:t>ơn</a:t>
            </a:r>
            <a:r>
              <a:rPr lang="en-US" sz="4000" b="1" dirty="0">
                <a:latin typeface="UTM Aptima" panose="02040603050506020204" pitchFamily="18" charset="0"/>
              </a:rPr>
              <a:t> </a:t>
            </a:r>
            <a:r>
              <a:rPr lang="en-US" sz="4000" b="1" dirty="0" err="1">
                <a:latin typeface="UTM Aptima" panose="02040603050506020204" pitchFamily="18" charset="0"/>
              </a:rPr>
              <a:t>các</a:t>
            </a:r>
            <a:r>
              <a:rPr lang="en-US" sz="4000" b="1" dirty="0">
                <a:latin typeface="UTM Aptima" panose="02040603050506020204" pitchFamily="18" charset="0"/>
              </a:rPr>
              <a:t> </a:t>
            </a:r>
            <a:r>
              <a:rPr lang="en-US" sz="4000" b="1" dirty="0" err="1">
                <a:latin typeface="UTM Aptima" panose="02040603050506020204" pitchFamily="18" charset="0"/>
              </a:rPr>
              <a:t>bạn</a:t>
            </a:r>
            <a:r>
              <a:rPr lang="en-US" sz="4000" b="1" dirty="0">
                <a:latin typeface="UTM Aptima" panose="02040603050506020204" pitchFamily="18" charset="0"/>
              </a:rPr>
              <a:t> </a:t>
            </a:r>
            <a:r>
              <a:rPr lang="en-US" sz="4000" b="1" dirty="0" err="1">
                <a:latin typeface="UTM Aptima" panose="02040603050506020204" pitchFamily="18" charset="0"/>
              </a:rPr>
              <a:t>đã</a:t>
            </a:r>
            <a:r>
              <a:rPr lang="en-US" sz="4000" b="1" dirty="0">
                <a:latin typeface="UTM Aptima" panose="02040603050506020204" pitchFamily="18" charset="0"/>
              </a:rPr>
              <a:t> </a:t>
            </a:r>
            <a:r>
              <a:rPr lang="en-US" sz="4000" b="1" dirty="0" err="1">
                <a:latin typeface="UTM Aptima" panose="02040603050506020204" pitchFamily="18" charset="0"/>
              </a:rPr>
              <a:t>theo</a:t>
            </a:r>
            <a:r>
              <a:rPr lang="en-US" sz="4000" b="1" dirty="0">
                <a:latin typeface="UTM Aptima" panose="02040603050506020204" pitchFamily="18" charset="0"/>
              </a:rPr>
              <a:t> </a:t>
            </a:r>
            <a:r>
              <a:rPr lang="en-US" sz="4000" b="1" dirty="0" err="1">
                <a:latin typeface="UTM Aptima" panose="02040603050506020204" pitchFamily="18" charset="0"/>
              </a:rPr>
              <a:t>dõi</a:t>
            </a:r>
            <a:endParaRPr lang="en-US" dirty="0">
              <a:latin typeface="UTM Aptima" panose="02040603050506020204" pitchFamily="18" charset="0"/>
            </a:endParaRPr>
          </a:p>
        </p:txBody>
      </p:sp>
      <p:sp>
        <p:nvSpPr>
          <p:cNvPr id="3" name="Content Placeholder 2"/>
          <p:cNvSpPr>
            <a:spLocks noGrp="1"/>
          </p:cNvSpPr>
          <p:nvPr>
            <p:ph idx="10"/>
          </p:nvPr>
        </p:nvSpPr>
        <p:spPr/>
        <p:txBody>
          <a:bodyPr vert="horz" lIns="121899" tIns="60949" rIns="121899" bIns="60949" rtlCol="0" anchor="t">
            <a:normAutofit/>
          </a:bodyPr>
          <a:lstStyle/>
          <a:p>
            <a:pPr marL="0" indent="0">
              <a:buNone/>
            </a:pPr>
            <a:r>
              <a:rPr lang="en-US" sz="2400" b="1" dirty="0" err="1">
                <a:latin typeface="UTM Avo" panose="02040603050506020204" pitchFamily="18" charset="0"/>
              </a:rPr>
              <a:t>Mọi</a:t>
            </a:r>
            <a:r>
              <a:rPr lang="en-US" sz="2400" b="1" dirty="0">
                <a:latin typeface="UTM Avo" panose="02040603050506020204" pitchFamily="18" charset="0"/>
              </a:rPr>
              <a:t> </a:t>
            </a:r>
            <a:r>
              <a:rPr lang="en-US" sz="2400" b="1" dirty="0" err="1">
                <a:latin typeface="UTM Avo" panose="02040603050506020204" pitchFamily="18" charset="0"/>
              </a:rPr>
              <a:t>thắc</a:t>
            </a:r>
            <a:r>
              <a:rPr lang="en-US" sz="2400" b="1" dirty="0">
                <a:latin typeface="UTM Avo" panose="02040603050506020204" pitchFamily="18" charset="0"/>
              </a:rPr>
              <a:t> </a:t>
            </a:r>
            <a:r>
              <a:rPr lang="en-US" sz="2400" b="1" dirty="0" err="1">
                <a:latin typeface="UTM Avo" panose="02040603050506020204" pitchFamily="18" charset="0"/>
              </a:rPr>
              <a:t>mắc</a:t>
            </a:r>
            <a:r>
              <a:rPr lang="en-US" sz="2400" b="1" dirty="0">
                <a:latin typeface="UTM Avo" panose="02040603050506020204" pitchFamily="18" charset="0"/>
              </a:rPr>
              <a:t> </a:t>
            </a:r>
            <a:r>
              <a:rPr lang="en-US" sz="2400" b="1" dirty="0" err="1">
                <a:latin typeface="UTM Avo" panose="02040603050506020204" pitchFamily="18" charset="0"/>
              </a:rPr>
              <a:t>về</a:t>
            </a:r>
            <a:r>
              <a:rPr lang="en-US" sz="2400" b="1" dirty="0">
                <a:latin typeface="UTM Avo" panose="02040603050506020204" pitchFamily="18" charset="0"/>
              </a:rPr>
              <a:t> </a:t>
            </a:r>
            <a:r>
              <a:rPr lang="en-US" sz="2400" b="1" dirty="0" err="1">
                <a:latin typeface="UTM Avo" panose="02040603050506020204" pitchFamily="18" charset="0"/>
              </a:rPr>
              <a:t>bài</a:t>
            </a:r>
            <a:r>
              <a:rPr lang="en-US" sz="2400" b="1" dirty="0">
                <a:latin typeface="UTM Avo" panose="02040603050506020204" pitchFamily="18" charset="0"/>
              </a:rPr>
              <a:t> </a:t>
            </a:r>
            <a:r>
              <a:rPr lang="en-US" sz="2400" b="1" dirty="0" err="1">
                <a:latin typeface="UTM Avo" panose="02040603050506020204" pitchFamily="18" charset="0"/>
              </a:rPr>
              <a:t>giảng</a:t>
            </a:r>
            <a:r>
              <a:rPr lang="en-US" sz="2400" b="1" dirty="0">
                <a:latin typeface="UTM Avo" panose="02040603050506020204" pitchFamily="18" charset="0"/>
              </a:rPr>
              <a:t> </a:t>
            </a:r>
            <a:r>
              <a:rPr lang="en-US" sz="2400" b="1" dirty="0" err="1">
                <a:latin typeface="UTM Avo" panose="02040603050506020204" pitchFamily="18" charset="0"/>
              </a:rPr>
              <a:t>xin</a:t>
            </a:r>
            <a:r>
              <a:rPr lang="en-US" sz="2400" b="1" dirty="0">
                <a:latin typeface="UTM Avo" panose="02040603050506020204" pitchFamily="18" charset="0"/>
              </a:rPr>
              <a:t> </a:t>
            </a:r>
            <a:r>
              <a:rPr lang="en-US" sz="2400" b="1" dirty="0" err="1">
                <a:latin typeface="UTM Avo" panose="02040603050506020204" pitchFamily="18" charset="0"/>
              </a:rPr>
              <a:t>liên</a:t>
            </a:r>
            <a:r>
              <a:rPr lang="en-US" sz="2400" b="1" dirty="0">
                <a:latin typeface="UTM Avo" panose="02040603050506020204" pitchFamily="18" charset="0"/>
              </a:rPr>
              <a:t> </a:t>
            </a:r>
            <a:r>
              <a:rPr lang="en-US" sz="2400" b="1" dirty="0" err="1">
                <a:latin typeface="UTM Avo" panose="02040603050506020204" pitchFamily="18" charset="0"/>
              </a:rPr>
              <a:t>hệ</a:t>
            </a:r>
            <a:r>
              <a:rPr lang="en-US" sz="2400" b="1" dirty="0">
                <a:latin typeface="UTM Avo" panose="02040603050506020204" pitchFamily="18" charset="0"/>
              </a:rPr>
              <a:t> </a:t>
            </a:r>
            <a:r>
              <a:rPr lang="en-US" sz="2400" b="1" dirty="0" err="1">
                <a:latin typeface="UTM Avo" panose="02040603050506020204" pitchFamily="18" charset="0"/>
              </a:rPr>
              <a:t>với</a:t>
            </a:r>
            <a:r>
              <a:rPr lang="en-US" sz="2400" b="1" dirty="0">
                <a:latin typeface="UTM Avo" panose="02040603050506020204" pitchFamily="18" charset="0"/>
              </a:rPr>
              <a:t> </a:t>
            </a:r>
            <a:r>
              <a:rPr lang="en-US" sz="2400" b="1" dirty="0" err="1">
                <a:latin typeface="UTM Avo" panose="02040603050506020204" pitchFamily="18" charset="0"/>
              </a:rPr>
              <a:t>chúng</a:t>
            </a:r>
            <a:r>
              <a:rPr lang="en-US" sz="2400" b="1" dirty="0">
                <a:latin typeface="UTM Avo" panose="02040603050506020204" pitchFamily="18" charset="0"/>
              </a:rPr>
              <a:t> </a:t>
            </a:r>
            <a:r>
              <a:rPr lang="en-US" sz="2400" b="1" dirty="0" err="1">
                <a:latin typeface="UTM Avo" panose="02040603050506020204" pitchFamily="18" charset="0"/>
              </a:rPr>
              <a:t>tôi</a:t>
            </a:r>
            <a:r>
              <a:rPr lang="en-US" sz="2400" b="1" dirty="0">
                <a:latin typeface="UTM Avo" panose="02040603050506020204" pitchFamily="18" charset="0"/>
              </a:rPr>
              <a:t> </a:t>
            </a:r>
            <a:r>
              <a:rPr lang="en-US" sz="2400" b="1" dirty="0" err="1">
                <a:latin typeface="UTM Avo" panose="02040603050506020204" pitchFamily="18" charset="0"/>
              </a:rPr>
              <a:t>theo</a:t>
            </a:r>
            <a:r>
              <a:rPr lang="en-US" sz="2400" b="1" dirty="0">
                <a:latin typeface="UTM Avo" panose="02040603050506020204" pitchFamily="18" charset="0"/>
              </a:rPr>
              <a:t> </a:t>
            </a:r>
            <a:r>
              <a:rPr lang="en-US" sz="2400" b="1" dirty="0" err="1">
                <a:latin typeface="UTM Avo" panose="02040603050506020204" pitchFamily="18" charset="0"/>
              </a:rPr>
              <a:t>thông</a:t>
            </a:r>
            <a:r>
              <a:rPr lang="en-US" sz="2400" b="1" dirty="0">
                <a:latin typeface="UTM Avo" panose="02040603050506020204" pitchFamily="18" charset="0"/>
              </a:rPr>
              <a:t> tin </a:t>
            </a:r>
            <a:r>
              <a:rPr lang="en-US" sz="2400" b="1" dirty="0" err="1">
                <a:latin typeface="UTM Avo" panose="02040603050506020204" pitchFamily="18" charset="0"/>
              </a:rPr>
              <a:t>bên</a:t>
            </a:r>
            <a:r>
              <a:rPr lang="en-US" sz="2400" b="1" dirty="0">
                <a:latin typeface="UTM Avo" panose="02040603050506020204" pitchFamily="18" charset="0"/>
              </a:rPr>
              <a:t> </a:t>
            </a:r>
            <a:r>
              <a:rPr lang="en-US" sz="2400" b="1" dirty="0" err="1">
                <a:latin typeface="UTM Avo" panose="02040603050506020204" pitchFamily="18" charset="0"/>
              </a:rPr>
              <a:t>dưới</a:t>
            </a:r>
            <a:r>
              <a:rPr lang="en-US" sz="2400" b="1" dirty="0">
                <a:latin typeface="UTM Avo" panose="02040603050506020204" pitchFamily="18" charset="0"/>
              </a:rPr>
              <a:t>:</a:t>
            </a:r>
          </a:p>
          <a:p>
            <a:r>
              <a:rPr lang="vi-VN" sz="2000" dirty="0">
                <a:latin typeface="UTM Avo" panose="02040603050506020204" pitchFamily="18" charset="0"/>
              </a:rPr>
              <a:t>CÔNG TY TNHH HUẤN LUYỆN AN TOÀN VÀ QUAN TRẮC MÔI TRƯỜNG NAM VIỆT (AN TOÀN NAM VIỆT)</a:t>
            </a:r>
            <a:endParaRPr lang="en-US" sz="2000" dirty="0">
              <a:latin typeface="UTM Avo" panose="02040603050506020204" pitchFamily="18" charset="0"/>
            </a:endParaRPr>
          </a:p>
          <a:p>
            <a:r>
              <a:rPr lang="vi-VN" sz="2000" dirty="0">
                <a:latin typeface="UTM Avo" panose="02040603050506020204" pitchFamily="18" charset="0"/>
              </a:rPr>
              <a:t>Địa chỉ: Lầu 2, số 655 Đường Điện Biên Phủ, Phường 25, Quận Bình Thạnh, Thành phố Hồ Chí Minh, Việt Nam</a:t>
            </a:r>
            <a:endParaRPr lang="en-US" sz="2000" dirty="0">
              <a:latin typeface="UTM Avo" panose="02040603050506020204" pitchFamily="18" charset="0"/>
            </a:endParaRPr>
          </a:p>
          <a:p>
            <a:r>
              <a:rPr lang="en-US" sz="2000" dirty="0">
                <a:latin typeface="UTM Avo" panose="02040603050506020204" pitchFamily="18" charset="0"/>
              </a:rPr>
              <a:t>Hotline 0908.111.791</a:t>
            </a:r>
          </a:p>
          <a:p>
            <a:r>
              <a:rPr lang="en-US" sz="2000" dirty="0">
                <a:latin typeface="UTM Avo" panose="02040603050506020204" pitchFamily="18" charset="0"/>
              </a:rPr>
              <a:t>Website </a:t>
            </a:r>
            <a:r>
              <a:rPr lang="en-US" sz="2000" dirty="0">
                <a:latin typeface="UTM Avo" panose="02040603050506020204" pitchFamily="18" charset="0"/>
                <a:hlinkClick r:id="rId3"/>
              </a:rPr>
              <a:t>https://antoannamviet.com/</a:t>
            </a:r>
            <a:endParaRPr lang="en-US" dirty="0">
              <a:latin typeface="UTM Avo" panose="02040603050506020204" pitchFamily="18" charset="0"/>
            </a:endParaRPr>
          </a:p>
          <a:p>
            <a:r>
              <a:rPr lang="en-US" sz="2000" dirty="0">
                <a:latin typeface="UTM Avo" panose="02040603050506020204" pitchFamily="18" charset="0"/>
              </a:rPr>
              <a:t>Email: Lienhe@</a:t>
            </a:r>
            <a:r>
              <a:rPr lang="en-US" dirty="0">
                <a:latin typeface="UTM Avo" panose="02040603050506020204" pitchFamily="18" charset="0"/>
              </a:rPr>
              <a:t>antoannamviet.com</a:t>
            </a:r>
            <a:endParaRPr lang="en-US" sz="2000" dirty="0">
              <a:latin typeface="UTM Avo" panose="02040603050506020204" pitchFamily="18" charset="0"/>
            </a:endParaRPr>
          </a:p>
        </p:txBody>
      </p:sp>
    </p:spTree>
    <p:extLst>
      <p:ext uri="{BB962C8B-B14F-4D97-AF65-F5344CB8AC3E}">
        <p14:creationId xmlns:p14="http://schemas.microsoft.com/office/powerpoint/2010/main" val="3759330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lass open house presentation">
  <a:themeElements>
    <a:clrScheme name="Custom 14">
      <a:dk1>
        <a:sysClr val="windowText" lastClr="000000"/>
      </a:dk1>
      <a:lt1>
        <a:sysClr val="window" lastClr="FFFFFF"/>
      </a:lt1>
      <a:dk2>
        <a:srgbClr val="445EA2"/>
      </a:dk2>
      <a:lt2>
        <a:srgbClr val="EBEBEB"/>
      </a:lt2>
      <a:accent1>
        <a:srgbClr val="4495A2"/>
      </a:accent1>
      <a:accent2>
        <a:srgbClr val="7CA655"/>
      </a:accent2>
      <a:accent3>
        <a:srgbClr val="DFB240"/>
      </a:accent3>
      <a:accent4>
        <a:srgbClr val="DF8C40"/>
      </a:accent4>
      <a:accent5>
        <a:srgbClr val="DF5D40"/>
      </a:accent5>
      <a:accent6>
        <a:srgbClr val="8760AD"/>
      </a:accent6>
      <a:hlink>
        <a:srgbClr val="DF5D40"/>
      </a:hlink>
      <a:folHlink>
        <a:srgbClr val="8760AD"/>
      </a:folHlink>
    </a:clrScheme>
    <a:fontScheme name="Custom 12">
      <a:majorFont>
        <a:latin typeface="Sagona Book"/>
        <a:ea typeface=""/>
        <a:cs typeface=""/>
      </a:majorFont>
      <a:minorFont>
        <a:latin typeface="Quire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spDef>
      <a:spPr>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5000"/>
          </a:lnSpc>
          <a:defRPr/>
        </a:defPPr>
      </a:lstStyle>
    </a:txDef>
  </a:objectDefaults>
  <a:extraClrSchemeLst/>
  <a:extLst>
    <a:ext uri="{05A4C25C-085E-4340-85A3-A5531E510DB2}">
      <thm15:themeFamily xmlns:thm15="http://schemas.microsoft.com/office/thememl/2012/main" name="OpenHousePresentation_Secondary_LH_v3" id="{A38E0FFE-ECDB-44BE-8577-D6512191ACD4}" vid="{4FA1BF9C-2DCC-46C6-8391-41CEACF18DE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6e97fa315356fffbdcd9876fe988c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4b8f0def80e6d70ce3def20c90759a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589DED2-7065-407C-BB58-BE430B9CE579}">
  <ds:schemaRefs>
    <ds:schemaRef ds:uri="http://schemas.microsoft.com/office/2006/metadata/properties"/>
    <ds:schemaRef ds:uri="http://schemas.microsoft.com/office/infopath/2007/PartnerControls"/>
    <ds:schemaRef ds:uri="71af3243-3dd4-4a8d-8c0d-dd76da1f02a5"/>
  </ds:schemaRefs>
</ds:datastoreItem>
</file>

<file path=customXml/itemProps2.xml><?xml version="1.0" encoding="utf-8"?>
<ds:datastoreItem xmlns:ds="http://schemas.openxmlformats.org/officeDocument/2006/customXml" ds:itemID="{4821F24C-180F-49A0-B2F6-EF47009CB8A4}">
  <ds:schemaRefs>
    <ds:schemaRef ds:uri="http://schemas.microsoft.com/sharepoint/v3/contenttype/forms"/>
  </ds:schemaRefs>
</ds:datastoreItem>
</file>

<file path=customXml/itemProps3.xml><?xml version="1.0" encoding="utf-8"?>
<ds:datastoreItem xmlns:ds="http://schemas.openxmlformats.org/officeDocument/2006/customXml" ds:itemID="{EAD028AE-289C-417E-80B6-3EEF5A68A5B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Back to school night presentation</Template>
  <TotalTime>199</TotalTime>
  <Words>2629</Words>
  <Application>Microsoft Office PowerPoint</Application>
  <PresentationFormat>Custom</PresentationFormat>
  <Paragraphs>94</Paragraphs>
  <Slides>22</Slides>
  <Notes>3</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22</vt:i4>
      </vt:variant>
    </vt:vector>
  </HeadingPairs>
  <TitlesOfParts>
    <vt:vector size="32" baseType="lpstr">
      <vt:lpstr>Arial</vt:lpstr>
      <vt:lpstr>Century Gothic</vt:lpstr>
      <vt:lpstr>Courier New</vt:lpstr>
      <vt:lpstr>Open Sans</vt:lpstr>
      <vt:lpstr>Quire Sans</vt:lpstr>
      <vt:lpstr>Sagona Book</vt:lpstr>
      <vt:lpstr>Söhne</vt:lpstr>
      <vt:lpstr>UTM Aptima</vt:lpstr>
      <vt:lpstr>UTM Avo</vt:lpstr>
      <vt:lpstr>Class open house presentation</vt:lpstr>
      <vt:lpstr>SẢN XUẤT TRÀ</vt:lpstr>
      <vt:lpstr>Một số vụ tai nạn trong  nhà máy sản xuất trà</vt:lpstr>
      <vt:lpstr>Tóm tắt bài học</vt:lpstr>
      <vt:lpstr>Làm mềm lá trà tươi bằng cách thực hiện các công đoạn như ủ, nung, hoặc hấp</vt:lpstr>
      <vt:lpstr>Làm mềm lá trà tươi bằng cách thực hiện các công đoạn như ủ, nung, hoặc hấp</vt:lpstr>
      <vt:lpstr>Làm mềm lá trà tươi bằng cách thực hiện các công đoạn như ủ, nung, hoặc hấp</vt:lpstr>
      <vt:lpstr>Làm mềm lá trà tươi bằng cách thực hiện các công đoạn như ủ, nung, hoặc hấp</vt:lpstr>
      <vt:lpstr>Làm mềm lá trà tươi bằng cách thực hiện các công đoạn như ủ, nung, hoặc hấp</vt:lpstr>
      <vt:lpstr>Làm mềm lá trà tươi bằng cách thực hiện các công đoạn như ủ, nung, hoặc hấp</vt:lpstr>
      <vt:lpstr>Cuộn lá trà tươi sau khi đã làm mềm để tạo hương vị và mùi thơm đặc trưng</vt:lpstr>
      <vt:lpstr>Cuộn lá trà tươi sau khi đã làm mềm để tạo hương vị và mùi thơm đặc trưng</vt:lpstr>
      <vt:lpstr>Cuộn lá trà tươi sau khi đã làm mềm để tạo hương vị và mùi thơm đặc trưng</vt:lpstr>
      <vt:lpstr>Cuộn lá trà tươi sau khi đã làm mềm để tạo hương vị và mùi thơm đặc trưng</vt:lpstr>
      <vt:lpstr>Cuộn lá trà tươi sau khi đã làm mềm để tạo hương vị và mùi thơm đặc trưng</vt:lpstr>
      <vt:lpstr>Cuộn lá trà tươi sau khi đã làm mềm để tạo hương vị và mùi thơm đặc trưng</vt:lpstr>
      <vt:lpstr>Vận hành máy sấy khô lá trà để loại bỏ độ ẩm và bảo quản chất lượng</vt:lpstr>
      <vt:lpstr>Vận hành máy sấy khô lá trà để loại bỏ độ ẩm và bảo quản chất lượng</vt:lpstr>
      <vt:lpstr>Vận hành máy sấy khô lá trà để loại bỏ độ ẩm và bảo quản chất lượng</vt:lpstr>
      <vt:lpstr>Vận hành máy sấy khô lá trà để loại bỏ độ ẩm và bảo quản chất lượng</vt:lpstr>
      <vt:lpstr>Vận hành máy sấy khô lá trà để loại bỏ độ ẩm và bảo quản chất lượng</vt:lpstr>
      <vt:lpstr>Vận hành máy sấy khô lá trà để loại bỏ độ ẩm và bảo quản chất lượng</vt:lpstr>
      <vt:lpstr>Cảm ơn các bạn đã theo dõi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SẢN XUẤT Ô TÔ</dc:title>
  <dc:creator>An Toàn Nam Việt</dc:creator>
  <cp:lastModifiedBy>nguyenngoctao001@gmail.com</cp:lastModifiedBy>
  <cp:revision>23</cp:revision>
  <dcterms:created xsi:type="dcterms:W3CDTF">2024-03-23T04:43:33Z</dcterms:created>
  <dcterms:modified xsi:type="dcterms:W3CDTF">2024-04-08T01:23:43Z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