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81609" y="2187963"/>
            <a:ext cx="562401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TRỨNG GIA CẦM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D41EEFF-0FA1-7A8D-317F-BBFDDAFC2280}"/>
              </a:ext>
            </a:extLst>
          </p:cNvPr>
          <p:cNvPicPr>
            <a:picLocks noChangeAspect="1"/>
          </p:cNvPicPr>
          <p:nvPr/>
        </p:nvPicPr>
        <p:blipFill>
          <a:blip r:embed="rId4"/>
          <a:stretch>
            <a:fillRect/>
          </a:stretch>
        </p:blipFill>
        <p:spPr>
          <a:xfrm>
            <a:off x="4507494" y="3933056"/>
            <a:ext cx="3173836" cy="31738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trứng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gia</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cầm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trứng gia cầm, việc xảy ra các tai nạn lao động không chỉ gây tổn thất về người mà còn ảnh hưởng đến hiệu suất sản xuất và uy tín của nhà máy</a:t>
            </a:r>
            <a:r>
              <a:rPr lang="en-US" sz="2000" dirty="0">
                <a:ea typeface="+mn-lt"/>
                <a:cs typeface="+mn-lt"/>
              </a:rPr>
              <a:t>:</a:t>
            </a:r>
            <a:endParaRPr lang="en-US" dirty="0"/>
          </a:p>
          <a:p>
            <a:pPr marL="730885" lvl="1" indent="-304165"/>
            <a:r>
              <a:rPr lang="vi-VN" i="0" dirty="0">
                <a:solidFill>
                  <a:srgbClr val="0D0D0D"/>
                </a:solidFill>
                <a:effectLst/>
                <a:latin typeface="Söhne"/>
              </a:rPr>
              <a:t>Nguy cơ của máy móc và thiết bị</a:t>
            </a:r>
            <a:endParaRPr lang="en-US" i="0" dirty="0">
              <a:solidFill>
                <a:srgbClr val="0D0D0D"/>
              </a:solidFill>
              <a:effectLst/>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a:p>
            <a:pPr marL="730885" lvl="1" indent="-304165"/>
            <a:r>
              <a:rPr lang="vi-VN" dirty="0">
                <a:solidFill>
                  <a:srgbClr val="0D0D0D"/>
                </a:solidFill>
                <a:latin typeface="Söhne"/>
              </a:rPr>
              <a:t>Vấn đề về nhiệt độ và môi trường làm việc</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kỹ</a:t>
            </a:r>
            <a:r>
              <a:rPr lang="en-US" dirty="0">
                <a:solidFill>
                  <a:srgbClr val="0D0D0D"/>
                </a:solidFill>
                <a:latin typeface="Söhne"/>
              </a:rPr>
              <a:t> </a:t>
            </a:r>
            <a:r>
              <a:rPr lang="en-US" dirty="0" err="1">
                <a:solidFill>
                  <a:srgbClr val="0D0D0D"/>
                </a:solidFill>
                <a:latin typeface="Söhne"/>
              </a:rPr>
              <a:t>năng</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thu</a:t>
            </a:r>
            <a:r>
              <a:rPr lang="en-US" dirty="0"/>
              <a:t> </a:t>
            </a:r>
            <a:r>
              <a:rPr lang="en-US" dirty="0" err="1"/>
              <a:t>hoạch</a:t>
            </a:r>
            <a:r>
              <a:rPr lang="en-US" dirty="0"/>
              <a:t> </a:t>
            </a:r>
            <a:r>
              <a:rPr lang="en-US" dirty="0" err="1"/>
              <a:t>trứng</a:t>
            </a:r>
            <a:r>
              <a:rPr lang="en-US" dirty="0"/>
              <a:t> </a:t>
            </a:r>
            <a:r>
              <a:rPr lang="en-US" dirty="0" err="1"/>
              <a:t>gia</a:t>
            </a:r>
            <a:r>
              <a:rPr lang="en-US" dirty="0"/>
              <a:t> </a:t>
            </a:r>
            <a:r>
              <a:rPr lang="en-US" dirty="0" err="1"/>
              <a:t>cầm</a:t>
            </a:r>
            <a:r>
              <a:rPr lang="en-US" dirty="0"/>
              <a:t> </a:t>
            </a:r>
            <a:r>
              <a:rPr lang="en-US" dirty="0" err="1"/>
              <a:t>từ</a:t>
            </a:r>
            <a:r>
              <a:rPr lang="en-US" dirty="0"/>
              <a:t> </a:t>
            </a:r>
            <a:r>
              <a:rPr lang="en-US" dirty="0" err="1"/>
              <a:t>trang</a:t>
            </a:r>
            <a:r>
              <a:rPr lang="en-US" dirty="0"/>
              <a:t> </a:t>
            </a:r>
            <a:r>
              <a:rPr lang="en-US" dirty="0" err="1"/>
              <a:t>trại</a:t>
            </a:r>
            <a:r>
              <a:rPr lang="en-US" dirty="0"/>
              <a:t> </a:t>
            </a:r>
            <a:r>
              <a:rPr lang="en-US" dirty="0" err="1"/>
              <a:t>chăn</a:t>
            </a:r>
            <a:r>
              <a:rPr lang="en-US" dirty="0"/>
              <a:t> </a:t>
            </a:r>
            <a:r>
              <a:rPr lang="en-US" dirty="0" err="1"/>
              <a:t>nuôi</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kiểm</a:t>
            </a:r>
            <a:r>
              <a:rPr lang="en-US" dirty="0"/>
              <a:t> </a:t>
            </a:r>
            <a:r>
              <a:rPr lang="en-US" dirty="0" err="1"/>
              <a:t>tra</a:t>
            </a:r>
            <a:r>
              <a:rPr lang="en-US" dirty="0"/>
              <a:t> </a:t>
            </a:r>
            <a:r>
              <a:rPr lang="en-US" dirty="0" err="1"/>
              <a:t>và</a:t>
            </a:r>
            <a:r>
              <a:rPr lang="en-US" dirty="0"/>
              <a:t> </a:t>
            </a:r>
            <a:r>
              <a:rPr lang="en-US" dirty="0" err="1"/>
              <a:t>phân</a:t>
            </a:r>
            <a:r>
              <a:rPr lang="en-US" dirty="0"/>
              <a:t> </a:t>
            </a:r>
            <a:r>
              <a:rPr lang="en-US" dirty="0" err="1"/>
              <a:t>loại</a:t>
            </a:r>
            <a:r>
              <a:rPr lang="en-US" dirty="0"/>
              <a:t> </a:t>
            </a:r>
            <a:r>
              <a:rPr lang="en-US" dirty="0" err="1"/>
              <a:t>trứng</a:t>
            </a:r>
            <a:r>
              <a:rPr lang="en-US" dirty="0"/>
              <a:t> </a:t>
            </a:r>
            <a:r>
              <a:rPr lang="en-US" dirty="0" err="1"/>
              <a:t>gia</a:t>
            </a:r>
            <a:r>
              <a:rPr lang="en-US" dirty="0"/>
              <a:t> </a:t>
            </a:r>
            <a:r>
              <a:rPr lang="en-US" dirty="0" err="1"/>
              <a:t>cầm</a:t>
            </a:r>
            <a:r>
              <a:rPr lang="en-US" dirty="0"/>
              <a:t> </a:t>
            </a:r>
            <a:r>
              <a:rPr lang="en-US" dirty="0" err="1"/>
              <a:t>để</a:t>
            </a:r>
            <a:r>
              <a:rPr lang="en-US" dirty="0"/>
              <a:t> </a:t>
            </a:r>
            <a:r>
              <a:rPr lang="en-US" dirty="0" err="1"/>
              <a:t>loại</a:t>
            </a:r>
            <a:r>
              <a:rPr lang="en-US" dirty="0"/>
              <a:t> </a:t>
            </a:r>
            <a:r>
              <a:rPr lang="en-US" dirty="0" err="1"/>
              <a:t>trứng</a:t>
            </a:r>
            <a:r>
              <a:rPr lang="en-US" dirty="0"/>
              <a:t> </a:t>
            </a:r>
            <a:r>
              <a:rPr lang="en-US" dirty="0" err="1"/>
              <a:t>bị</a:t>
            </a:r>
            <a:r>
              <a:rPr lang="en-US" dirty="0"/>
              <a:t> </a:t>
            </a:r>
            <a:r>
              <a:rPr lang="en-US" dirty="0" err="1"/>
              <a:t>hỏng</a:t>
            </a:r>
            <a:r>
              <a:rPr lang="en-US" dirty="0"/>
              <a:t> </a:t>
            </a:r>
            <a:r>
              <a:rPr lang="en-US" dirty="0" err="1"/>
              <a:t>hoặc</a:t>
            </a:r>
            <a:r>
              <a:rPr lang="en-US" dirty="0"/>
              <a:t> </a:t>
            </a:r>
            <a:r>
              <a:rPr lang="en-US" dirty="0" err="1"/>
              <a:t>có</a:t>
            </a:r>
            <a:r>
              <a:rPr lang="en-US" dirty="0"/>
              <a:t> </a:t>
            </a:r>
            <a:r>
              <a:rPr lang="en-US" dirty="0" err="1"/>
              <a:t>dấu</a:t>
            </a:r>
            <a:r>
              <a:rPr lang="en-US" dirty="0"/>
              <a:t> </a:t>
            </a:r>
            <a:r>
              <a:rPr lang="en-US" dirty="0" err="1"/>
              <a:t>hiệu</a:t>
            </a:r>
            <a:r>
              <a:rPr lang="en-US" dirty="0"/>
              <a:t> </a:t>
            </a:r>
            <a:r>
              <a:rPr lang="en-US" dirty="0" err="1"/>
              <a:t>của</a:t>
            </a:r>
            <a:r>
              <a:rPr lang="en-US" dirty="0"/>
              <a:t> </a:t>
            </a:r>
            <a:r>
              <a:rPr lang="en-US" dirty="0" err="1"/>
              <a:t>bất</a:t>
            </a:r>
            <a:r>
              <a:rPr lang="en-US" dirty="0"/>
              <a:t> </a:t>
            </a:r>
            <a:r>
              <a:rPr lang="en-US" dirty="0" err="1"/>
              <a:t>kỳ</a:t>
            </a:r>
            <a:r>
              <a:rPr lang="en-US" dirty="0"/>
              <a:t> </a:t>
            </a:r>
            <a:r>
              <a:rPr lang="en-US" dirty="0" err="1"/>
              <a:t>bệnh</a:t>
            </a:r>
            <a:r>
              <a:rPr lang="en-US" dirty="0"/>
              <a:t> </a:t>
            </a:r>
            <a:r>
              <a:rPr lang="en-US" dirty="0" err="1"/>
              <a:t>tật</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rửa</a:t>
            </a:r>
            <a:r>
              <a:rPr lang="en-US" dirty="0"/>
              <a:t> </a:t>
            </a:r>
            <a:r>
              <a:rPr lang="en-US" dirty="0" err="1"/>
              <a:t>và</a:t>
            </a:r>
            <a:r>
              <a:rPr lang="en-US" dirty="0"/>
              <a:t> </a:t>
            </a:r>
            <a:r>
              <a:rPr lang="en-US" dirty="0" err="1"/>
              <a:t>khử</a:t>
            </a:r>
            <a:r>
              <a:rPr lang="en-US" dirty="0"/>
              <a:t> </a:t>
            </a:r>
            <a:r>
              <a:rPr lang="en-US" dirty="0" err="1"/>
              <a:t>trùng</a:t>
            </a:r>
            <a:r>
              <a:rPr lang="en-US" dirty="0"/>
              <a:t> </a:t>
            </a:r>
            <a:r>
              <a:rPr lang="en-US" dirty="0" err="1"/>
              <a:t>trứng</a:t>
            </a:r>
            <a:r>
              <a:rPr lang="en-US" dirty="0"/>
              <a:t> </a:t>
            </a:r>
            <a:r>
              <a:rPr lang="en-US" dirty="0" err="1"/>
              <a:t>gia</a:t>
            </a:r>
            <a:r>
              <a:rPr lang="en-US" dirty="0"/>
              <a:t> </a:t>
            </a:r>
            <a:r>
              <a:rPr lang="en-US" dirty="0" err="1"/>
              <a:t>cầm</a:t>
            </a:r>
            <a:r>
              <a:rPr lang="en-US" dirty="0"/>
              <a:t> </a:t>
            </a:r>
            <a:r>
              <a:rPr lang="en-US" dirty="0" err="1"/>
              <a:t>để</a:t>
            </a:r>
            <a:r>
              <a:rPr lang="en-US" dirty="0"/>
              <a:t> </a:t>
            </a:r>
            <a:r>
              <a:rPr lang="en-US" dirty="0" err="1"/>
              <a:t>loại</a:t>
            </a:r>
            <a:r>
              <a:rPr lang="en-US" dirty="0"/>
              <a:t> </a:t>
            </a:r>
            <a:r>
              <a:rPr lang="en-US" dirty="0" err="1"/>
              <a:t>bỏ</a:t>
            </a:r>
            <a:r>
              <a:rPr lang="en-US" dirty="0"/>
              <a:t> </a:t>
            </a:r>
            <a:r>
              <a:rPr lang="en-US" dirty="0" err="1"/>
              <a:t>bụi</a:t>
            </a:r>
            <a:r>
              <a:rPr lang="en-US" dirty="0"/>
              <a:t> </a:t>
            </a:r>
            <a:r>
              <a:rPr lang="en-US" dirty="0" err="1"/>
              <a:t>bẩn</a:t>
            </a:r>
            <a:r>
              <a:rPr lang="en-US" dirty="0"/>
              <a:t> </a:t>
            </a:r>
            <a:r>
              <a:rPr lang="en-US" dirty="0" err="1"/>
              <a:t>và</a:t>
            </a:r>
            <a:r>
              <a:rPr lang="en-US" dirty="0"/>
              <a:t> vi </a:t>
            </a:r>
            <a:r>
              <a:rPr lang="en-US" dirty="0" err="1"/>
              <a:t>khuẩn</a:t>
            </a:r>
            <a:r>
              <a:rPr lang="en-US" dirty="0"/>
              <a:t> </a:t>
            </a:r>
            <a:r>
              <a:rPr lang="en-US" dirty="0" err="1"/>
              <a:t>từ</a:t>
            </a:r>
            <a:r>
              <a:rPr lang="en-US" dirty="0"/>
              <a:t> </a:t>
            </a:r>
            <a:r>
              <a:rPr lang="en-US" dirty="0" err="1"/>
              <a:t>bề</a:t>
            </a:r>
            <a:r>
              <a:rPr lang="en-US" dirty="0"/>
              <a:t> </a:t>
            </a:r>
            <a:r>
              <a:rPr lang="en-US" dirty="0" err="1"/>
              <a:t>mặt</a:t>
            </a:r>
            <a:r>
              <a:rPr lang="en-US" dirty="0"/>
              <a:t> </a:t>
            </a:r>
            <a:r>
              <a:rPr lang="en-US" dirty="0" err="1"/>
              <a:t>trứng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Thu hoạch trứng gia cầm từ trang trại chăn nuôi đòi hỏi quy trình cẩn thận và đảm bảo vệ sinh để đảm bảo chất lượng và an toàn thực phẩm.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bao gồm việc sắp xếp và chuẩn bị các vật dụng cần thiết như rổ hoặc hộp đựng trứng, găng tay và khẩu trang để bảo vệ sức khỏe.</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275BB94-2213-337F-BB76-77CFEF3007CF}"/>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Trong quá trình thu hoạch trứng gia cầm từ trang trại chăn nuôi, có một số dạng tai nạn lao động mà nhân viên cần phải cảnh giác.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là té ngã khi leo lên hoặc xuống khỏi các cấu trúc như thang máng hoặc bậc thang để thu thập trứng.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6565B15-A218-04FE-E442-6615887A3CA5}"/>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Một trong những nguyên nhân quan trọng nhất là thiếu ý thức về an toàn lao động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Đôi khi, sự thiếu quan tâm hoặc chủ quan về quy trình an toàn có thể dẫn đến các hành động không an toàn như việc leo lên các cấu trúc mà không sử dụng thiết bị bảo hộ, hoặc không kiểm tra kỹ lưỡng môi trường làm việc trước khi bắt đầu công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80CD48-5A05-90E1-8804-F58757F1A9BD}"/>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cầm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Để phòng tránh tai nạn lao động khi thu hoạch trứng gia cầm từ trang trại chăn nuôi, cần thực hiện các biện pháp an toàn lao động một cách nghiêm túc và liên tục.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cung cấp đầy đủ đào tạo về an toàn lao động cho tất cả nhân viên, bao gồm cả việc giảng dạy về nhận biết và giảm thiểu rủi ro trong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3C8A4E7-D6EB-31C4-36D6-54853DA02A71}"/>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Thu hoạch trứng gia cầm từ trang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thu hoạch trứng gia cầm từ trang trại chăn nuôi là một phần không thể thiếu để đảm bảo sức khỏe và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thu hoạch trứng cần được đào tạo về các biện pháp an toàn cụ thể, bao gồm cả việc sử dụng đúng thiết bị bảo hộ cá nhân như găng tay và khẩu trang.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B01BCA-5936-36EF-79E0-A26AED9017CE}"/>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Thu hoạch trứng gia cầm từ trang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trại</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Đầu tiên, nhân viên cần phải báo cáo ngay lập tức về tai nạn cho người quản lý hoặc bộ phận an toàn lao động của trang trại.</a:t>
            </a:r>
          </a:p>
          <a:p>
            <a:r>
              <a:rPr lang="vi-VN" b="0" i="0" dirty="0">
                <a:effectLst/>
                <a:latin typeface="Open Sans" panose="020B0606030504020204" pitchFamily="34" charset="0"/>
              </a:rPr>
              <a:t>Sau đó, cần tiến hành cấp cứu ngay cho nạn nhân nếu cần thiết. Điều này có thể bao gồm việc gọi điện thoại cấp cứu, chuyển nạn nhân đến cơ sở y tế gần nhất hoặc cung cấp sơ cứu cấp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8C4B05D-E8A4-CCCA-7B10-98A61AA93A01}"/>
              </a:ext>
            </a:extLst>
          </p:cNvPr>
          <p:cNvPicPr>
            <a:picLocks noChangeAspect="1"/>
          </p:cNvPicPr>
          <p:nvPr/>
        </p:nvPicPr>
        <p:blipFill>
          <a:blip r:embed="rId3"/>
          <a:stretch>
            <a:fillRect/>
          </a:stretch>
        </p:blipFill>
        <p:spPr>
          <a:xfrm>
            <a:off x="-1106387" y="3654401"/>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kiểm tra và phân loại trứng gia cầm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r>
              <a:rPr lang="en-US" sz="2000" dirty="0"/>
              <a:t>:</a:t>
            </a:r>
          </a:p>
          <a:p>
            <a:pPr algn="l"/>
            <a:r>
              <a:rPr lang="vi-VN" b="0" i="0" dirty="0">
                <a:effectLst/>
                <a:latin typeface="Open Sans" panose="020B0606030504020204" pitchFamily="34" charset="0"/>
              </a:rPr>
              <a:t>Đặc điểm của công việc vận hành máy kiểm tra và phân loại trứng gia cầm là cần sự tỉ mỉ và chính xác. Các nhân viên phải được đào tạo kỹ lưỡng để nhận biết các dấu hiệu của trứng bị hỏng hoặc bị nhiễm bệnh.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này đòi hỏi sự quan sát kỹ lưỡng và kiến thức vững về các loại bệnh thường gặp ở gia cầm.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20A1956-E98F-63C1-C1BE-CC950BEAC88B}"/>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kiểm tra và phân loại trứng gia cầm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r>
              <a:rPr lang="en-US" sz="2000" dirty="0"/>
              <a:t>:</a:t>
            </a:r>
          </a:p>
          <a:p>
            <a:pPr algn="l"/>
            <a:r>
              <a:rPr lang="vi-VN" b="0" i="0" dirty="0">
                <a:effectLst/>
                <a:latin typeface="Open Sans" panose="020B0606030504020204" pitchFamily="34" charset="0"/>
              </a:rPr>
              <a:t>Trong quá trình vận hành máy kiểm tra và phân loại trứng gia cầm, có một số dạng tai nạn lao động phổ biến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chính là tai nạn cắt, do sự tiếp xúc với các phần cắt của máy trong khi làm việc. Đối với các máy có cơ cấu phức tạp, nguy cơ bị kẹt hoặc bị nghiền cũng là một vấn đề đáng lo ngại.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7DC396D-84EA-29D7-5250-BF47954757B5}"/>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phân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cầm</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khi vận hành máy kiểm tra và phân loại trứng gia cầm.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thiếu quan sát và chú ý. Khi làm việc với máy móc phức tạp, việc mất tập trung có thể dẫn đến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BF5A04-B708-B859-A6B8-27E04598F692}"/>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phân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cầm</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kiểm tra và phân loại trứng gia cầm, việc thực hiện các biện pháp phòng tránh tai nạn là rất quan trọng. Đầu tiên, huấn luyện an toàn lao động đóng vai trò then chốt.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Tất cả nhân viên cần được đào tạo đầy đủ về cách sử dụng máy một cách an toàn, nhận biết các nguy cơ tiềm ẩn và biết cách ứng phó trong trường hợp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3C49BA0-682D-D311-8818-26FDABC6BB6D}"/>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phân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cầm</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r>
              <a:rPr lang="en-US" sz="2000" dirty="0"/>
              <a:t>:</a:t>
            </a:r>
          </a:p>
          <a:p>
            <a:pPr algn="l"/>
            <a:r>
              <a:rPr lang="vi-VN" b="0" i="0" dirty="0">
                <a:effectLst/>
                <a:latin typeface="Open Sans" panose="020B0606030504020204" pitchFamily="34" charset="0"/>
              </a:rPr>
              <a:t>Quy định an toàn lao động khi vận hành máy kiểm tra và phân loại trứng gia cầm là một phần quan trọng trong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nhân viên phải được đào tạo về cách sử dụng máy một cách an toàn và hiệu quả. Điều này bao gồm việc hướng dẫn về việc khởi động và dừng máy, cách xử lý tình huống khẩn cấp và các biện pháp phòng ngừa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E5F4A43-CE2A-3AEE-00F8-DBCA7AEEFC4A}"/>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phân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cầm</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trứng</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hỏng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dấu</a:t>
            </a:r>
            <a:r>
              <a:rPr lang="en-US" b="1" i="0" dirty="0">
                <a:effectLst/>
                <a:latin typeface="Open Sans" panose="020B0606030504020204" pitchFamily="34" charset="0"/>
              </a:rPr>
              <a:t> </a:t>
            </a:r>
            <a:r>
              <a:rPr lang="en-US" b="1" i="0" dirty="0" err="1">
                <a:effectLst/>
                <a:latin typeface="Open Sans" panose="020B0606030504020204" pitchFamily="34" charset="0"/>
              </a:rPr>
              <a:t>hiệu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bệnh</a:t>
            </a:r>
            <a:r>
              <a:rPr lang="en-US" b="1" i="0" dirty="0">
                <a:effectLst/>
                <a:latin typeface="Open Sans" panose="020B0606030504020204" pitchFamily="34" charset="0"/>
              </a:rPr>
              <a:t> </a:t>
            </a:r>
            <a:r>
              <a:rPr lang="en-US" b="1" i="0" dirty="0" err="1">
                <a:effectLst/>
                <a:latin typeface="Open Sans" panose="020B0606030504020204" pitchFamily="34" charset="0"/>
              </a:rPr>
              <a:t>tật</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kiểm tra và phân loại trứng gia cầm đòi hỏi sự nhanh nhạy và quyết đoán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ngưng ngay việc vận hành máy và bảo vệ bản thân và người khác xung quanh. Sau đó, cần gửi người bị nạn đến điều trị y tế càng sớm càng tốt.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08904E-44D8-A5E1-7DF0-CDB1C6B9AED8}"/>
              </a:ext>
            </a:extLst>
          </p:cNvPr>
          <p:cNvPicPr>
            <a:picLocks noChangeAspect="1"/>
          </p:cNvPicPr>
          <p:nvPr/>
        </p:nvPicPr>
        <p:blipFill>
          <a:blip r:embed="rId3"/>
          <a:stretch>
            <a:fillRect/>
          </a:stretch>
        </p:blipFill>
        <p:spPr>
          <a:xfrm>
            <a:off x="5567809" y="0"/>
            <a:ext cx="6525816" cy="652581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vận hành máy này đòi hỏi sự chú ý đặc biệt và tuân thủ các quy trình nghiêm ngặt.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vận hành máy rửa và khử trùng trứng, công nhân cần làm theo quy trình chuẩn xác, bao gồm việc kiểm tra và đảm bảo máy hoạt động đúng cách từ việc cung cấp nước và hóa chất đến quá trình chạy máy và kiểm tra kết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8466333-E8B0-8DBF-3942-E530F197E5A0}"/>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rửa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khử</a:t>
            </a:r>
            <a:r>
              <a:rPr lang="en-US" b="0" i="0" dirty="0">
                <a:effectLst/>
                <a:latin typeface="Open Sans" panose="020B0606030504020204" pitchFamily="34" charset="0"/>
              </a:rPr>
              <a:t> </a:t>
            </a:r>
            <a:r>
              <a:rPr lang="en-US" b="0" i="0" dirty="0" err="1">
                <a:effectLst/>
                <a:latin typeface="Open Sans" panose="020B0606030504020204" pitchFamily="34" charset="0"/>
              </a:rPr>
              <a:t>trùng</a:t>
            </a:r>
            <a:r>
              <a:rPr lang="en-US" b="0" i="0" dirty="0">
                <a:effectLst/>
                <a:latin typeface="Open Sans" panose="020B0606030504020204" pitchFamily="34" charset="0"/>
              </a:rPr>
              <a:t> </a:t>
            </a:r>
            <a:r>
              <a:rPr lang="en-US" b="0" i="0" dirty="0" err="1">
                <a:effectLst/>
                <a:latin typeface="Open Sans" panose="020B0606030504020204" pitchFamily="34" charset="0"/>
              </a:rPr>
              <a:t>trứng</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cầm</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va</a:t>
            </a:r>
            <a:r>
              <a:rPr lang="en-US" b="0" i="0" dirty="0">
                <a:effectLst/>
                <a:latin typeface="Open Sans" panose="020B0606030504020204" pitchFamily="34" charset="0"/>
              </a:rPr>
              <a:t> </a:t>
            </a:r>
            <a:r>
              <a:rPr lang="en-US" b="0" i="0" dirty="0" err="1">
                <a:effectLst/>
                <a:latin typeface="Open Sans" panose="020B0606030504020204" pitchFamily="34" charset="0"/>
              </a:rPr>
              <a:t>chạm</a:t>
            </a:r>
            <a:r>
              <a:rPr lang="en-US" b="0" i="0" dirty="0">
                <a:effectLst/>
                <a:latin typeface="Open Sans" panose="020B0606030504020204" pitchFamily="34" charset="0"/>
              </a:rPr>
              <a:t>, </a:t>
            </a:r>
            <a:r>
              <a:rPr lang="en-US" b="0" i="0" dirty="0" err="1">
                <a:effectLst/>
                <a:latin typeface="Open Sans" panose="020B0606030504020204" pitchFamily="34" charset="0"/>
              </a:rPr>
              <a:t>mắc</a:t>
            </a:r>
            <a:r>
              <a:rPr lang="en-US" b="0" i="0" dirty="0">
                <a:effectLst/>
                <a:latin typeface="Open Sans" panose="020B0606030504020204" pitchFamily="34" charset="0"/>
              </a:rPr>
              <a:t> </a:t>
            </a:r>
            <a:r>
              <a:rPr lang="en-US" b="0" i="0" dirty="0" err="1">
                <a:effectLst/>
                <a:latin typeface="Open Sans" panose="020B0606030504020204" pitchFamily="34" charset="0"/>
              </a:rPr>
              <a:t>kẹt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bởi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luôn</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giác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gần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E45DA7A-1FB9-4967-B2FD-C37CFC5EB6D2}"/>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vận hành máy rửa và khử trùng trứng gia cầm. Một trong những nguyên nhân chính là thiếu hiểu biết hoặc đào tạo không đầy đủ về quy trình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cần phải hiểu rõ về cách vận hành máy, các nguy cơ tiềm ẩn và biện pháp an toàn cần thực hiện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51447F-0C25-942C-E359-8E2AEA4398B4}"/>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rửa và khử trùng trứng gia cầm, cần thực hiện một số biện pháp an toàn cụ thể. Đầu tiên, việc đào tạo và hướng dẫn công nhân về quy trình vận hành máy và các biện pháp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cần được chỉ dẫn về cách sử dụng máy đúng cách, tuân thủ quy trình an toàn, và sử dụng trang thiết bị bảo hộ cá nhân đầy đủ.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B60CA88-2F87-A899-FA02-CD1C01F20A0C}"/>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rửa và khử trùng trứng gia cầm là một phần quan trọng trong việc đảm bảo sự an toàn và chất lượng của quá trình sản xuất trứng.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các biện pháp cụ thể nhằm giảm thiểu nguy cơ tai nạn lao động và bảo vệ sức khỏe của công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3F08E2-45E7-F02A-E35C-170DC9EDCF7B}"/>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rửa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khử</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trứng</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cầm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vi </a:t>
            </a:r>
            <a:r>
              <a:rPr lang="en-US" sz="2000" b="1" i="0" dirty="0" err="1">
                <a:effectLst/>
                <a:latin typeface="Open Sans" panose="020B0606030504020204" pitchFamily="34" charset="0"/>
              </a:rPr>
              <a:t>khuẩn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trứng</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rửa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khử</a:t>
            </a:r>
            <a:r>
              <a:rPr lang="en-US" b="0" i="0" dirty="0">
                <a:effectLst/>
                <a:latin typeface="Open Sans" panose="020B0606030504020204" pitchFamily="34" charset="0"/>
              </a:rPr>
              <a:t> </a:t>
            </a:r>
            <a:r>
              <a:rPr lang="en-US" b="0" i="0" dirty="0" err="1">
                <a:effectLst/>
                <a:latin typeface="Open Sans" panose="020B0606030504020204" pitchFamily="34" charset="0"/>
              </a:rPr>
              <a:t>trùng</a:t>
            </a:r>
            <a:r>
              <a:rPr lang="en-US" b="0" i="0" dirty="0">
                <a:effectLst/>
                <a:latin typeface="Open Sans" panose="020B0606030504020204" pitchFamily="34" charset="0"/>
              </a:rPr>
              <a:t> </a:t>
            </a:r>
            <a:r>
              <a:rPr lang="en-US" b="0" i="0" dirty="0" err="1">
                <a:effectLst/>
                <a:latin typeface="Open Sans" panose="020B0606030504020204" pitchFamily="34" charset="0"/>
              </a:rPr>
              <a:t>trứng</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cầm</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pPr algn="l">
              <a:lnSpc>
                <a:spcPct val="120000"/>
              </a:lnSpc>
            </a:pPr>
            <a:r>
              <a:rPr lang="en-US" b="0" i="0" dirty="0">
                <a:effectLst/>
                <a:latin typeface="Open Sans" panose="020B0606030504020204" pitchFamily="34" charset="0"/>
              </a:rPr>
              <a:t>Khi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phản</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tổn</a:t>
            </a:r>
            <a:r>
              <a:rPr lang="en-US" b="0" i="0" dirty="0">
                <a:effectLst/>
                <a:latin typeface="Open Sans" panose="020B0606030504020204" pitchFamily="34" charset="0"/>
              </a:rPr>
              <a:t> </a:t>
            </a:r>
            <a:r>
              <a:rPr lang="en-US" b="0" i="0" dirty="0" err="1">
                <a:effectLst/>
                <a:latin typeface="Open Sans" panose="020B0606030504020204" pitchFamily="34" charset="0"/>
              </a:rPr>
              <a:t>thất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tất</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8FFF40-7E8B-A358-26A8-B3CE3CC9DAA2}"/>
              </a:ext>
            </a:extLst>
          </p:cNvPr>
          <p:cNvPicPr>
            <a:picLocks noChangeAspect="1"/>
          </p:cNvPicPr>
          <p:nvPr/>
        </p:nvPicPr>
        <p:blipFill>
          <a:blip r:embed="rId3"/>
          <a:stretch>
            <a:fillRect/>
          </a:stretch>
        </p:blipFill>
        <p:spPr>
          <a:xfrm>
            <a:off x="-386307" y="4590505"/>
            <a:ext cx="2736304" cy="27363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2407</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TRỨNG GIA CẦM</vt:lpstr>
      <vt:lpstr>Một số vụ tai nạn trong nhà máy sản xuất trứng gia cầm</vt:lpstr>
      <vt:lpstr>Tóm tắt bài học</vt:lpstr>
      <vt:lpstr>Thu hoạch trứng gia cầm từ trang trại chăn nuôi</vt:lpstr>
      <vt:lpstr>Thu hoạch trứng gia cầm từ trang trại chăn nuôi</vt:lpstr>
      <vt:lpstr>Thu hoạch trứng gia cầm từ trang trại chăn nuôi</vt:lpstr>
      <vt:lpstr>Thu hoạch trứng gia cầm từ trang trại chăn nuôi</vt:lpstr>
      <vt:lpstr>Thu hoạch trứng gia cầm từ trang trại chăn nuôi</vt:lpstr>
      <vt:lpstr>Thu hoạch trứng gia cầm từ trang trại chăn nuôi</vt:lpstr>
      <vt:lpstr>Vận hành máy kiểm tra và phân loại trứng gia cầm </vt:lpstr>
      <vt:lpstr>Vận hành máy kiểm tra và phân loại trứng gia cầm </vt:lpstr>
      <vt:lpstr>Vận hành máy kiểm tra và phân loại trứng gia cầm </vt:lpstr>
      <vt:lpstr>Vận hành máy kiểm tra và phân loại trứng gia cầm </vt:lpstr>
      <vt:lpstr>Vận hành máy kiểm tra và phân loại trứng gia cầm </vt:lpstr>
      <vt:lpstr>Vận hành máy kiểm tra và phân loại trứng gia cầm </vt:lpstr>
      <vt:lpstr>Vận hành máy rửa và khử trùng trứng gia cầm</vt:lpstr>
      <vt:lpstr>Vận hành máy rửa và khử trùng trứng gia cầm</vt:lpstr>
      <vt:lpstr>Vận hành máy rửa và khử trùng trứng gia cầm</vt:lpstr>
      <vt:lpstr>Vận hành máy rửa và khử trùng trứng gia cầm</vt:lpstr>
      <vt:lpstr>Vận hành máy rửa và khử trùng trứng gia cầm</vt:lpstr>
      <vt:lpstr>Vận hành máy rửa và khử trùng trứng gia cầm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2024-04-08T01:51:42Z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