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3" r:id="rId32"/>
    <p:sldId id="345" r:id="rId33"/>
    <p:sldId id="346" r:id="rId34"/>
    <p:sldId id="344" r:id="rId35"/>
    <p:sldId id="343" r:id="rId36"/>
    <p:sldId id="342"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p:scale>
          <a:sx n="110" d="100"/>
          <a:sy n="110" d="100"/>
        </p:scale>
        <p:origin x="588" y="20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30</a:t>
            </a:fld>
            <a:endParaRPr lang="en-US" dirty="0"/>
          </a:p>
        </p:txBody>
      </p:sp>
    </p:spTree>
    <p:extLst>
      <p:ext uri="{BB962C8B-B14F-4D97-AF65-F5344CB8AC3E}">
        <p14:creationId xmlns:p14="http://schemas.microsoft.com/office/powerpoint/2010/main" val="318225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31</a:t>
            </a:fld>
            <a:endParaRPr lang="en-US" dirty="0"/>
          </a:p>
        </p:txBody>
      </p:sp>
    </p:spTree>
    <p:extLst>
      <p:ext uri="{BB962C8B-B14F-4D97-AF65-F5344CB8AC3E}">
        <p14:creationId xmlns:p14="http://schemas.microsoft.com/office/powerpoint/2010/main" val="1065326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32</a:t>
            </a:fld>
            <a:endParaRPr lang="en-US" dirty="0"/>
          </a:p>
        </p:txBody>
      </p:sp>
    </p:spTree>
    <p:extLst>
      <p:ext uri="{BB962C8B-B14F-4D97-AF65-F5344CB8AC3E}">
        <p14:creationId xmlns:p14="http://schemas.microsoft.com/office/powerpoint/2010/main" val="937417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33</a:t>
            </a:fld>
            <a:endParaRPr lang="en-US" dirty="0"/>
          </a:p>
        </p:txBody>
      </p:sp>
    </p:spTree>
    <p:extLst>
      <p:ext uri="{BB962C8B-B14F-4D97-AF65-F5344CB8AC3E}">
        <p14:creationId xmlns:p14="http://schemas.microsoft.com/office/powerpoint/2010/main" val="2794771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821669" y="2188029"/>
            <a:ext cx="4543897"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TRANG SỨC</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3DC4954B-B2AA-C303-A0B5-85DEDF7E824E}"/>
              </a:ext>
            </a:extLst>
          </p:cNvPr>
          <p:cNvPicPr>
            <a:picLocks noChangeAspect="1"/>
          </p:cNvPicPr>
          <p:nvPr/>
        </p:nvPicPr>
        <p:blipFill>
          <a:blip r:embed="rId4"/>
          <a:stretch>
            <a:fillRect/>
          </a:stretch>
        </p:blipFill>
        <p:spPr>
          <a:xfrm>
            <a:off x="5371193" y="4699438"/>
            <a:ext cx="1444848" cy="144484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trang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sức</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fontScale="92500"/>
          </a:bodyPr>
          <a:lstStyle/>
          <a:p>
            <a:pPr marL="0" indent="0">
              <a:buNone/>
            </a:pPr>
            <a:r>
              <a:rPr lang="vi-VN" b="0" i="0" dirty="0">
                <a:solidFill>
                  <a:srgbClr val="0D0D0D"/>
                </a:solidFill>
                <a:effectLst/>
                <a:latin typeface="Söhne"/>
              </a:rPr>
              <a:t>Trong ngành công nghiệp sản xuất trang sức, việc đảm bảo an toàn lao động là một ưu tiên hàng đầu. Tuy nhiên, như mọi lĩnh vực khác, cũng có những vụ tai nạn lao động đáng chú ý</a:t>
            </a:r>
            <a:r>
              <a:rPr lang="en-US" sz="2000" dirty="0">
                <a:ea typeface="+mn-lt"/>
                <a:cs typeface="+mn-lt"/>
              </a:rPr>
              <a:t>:</a:t>
            </a:r>
            <a:endParaRPr lang="en-US" dirty="0"/>
          </a:p>
          <a:p>
            <a:pPr marL="730885" lvl="1" indent="-304165"/>
            <a:r>
              <a:rPr lang="en-US" i="0" dirty="0" err="1">
                <a:solidFill>
                  <a:srgbClr val="0D0D0D"/>
                </a:solidFill>
                <a:effectLst/>
                <a:latin typeface="Söhne"/>
              </a:rPr>
              <a:t>Vụ</a:t>
            </a:r>
            <a:r>
              <a:rPr lang="en-US" i="0" dirty="0">
                <a:solidFill>
                  <a:srgbClr val="0D0D0D"/>
                </a:solidFill>
                <a:effectLst/>
                <a:latin typeface="Söhne"/>
              </a:rPr>
              <a:t> Tai </a:t>
            </a:r>
            <a:r>
              <a:rPr lang="en-US" i="0" dirty="0" err="1">
                <a:solidFill>
                  <a:srgbClr val="0D0D0D"/>
                </a:solidFill>
                <a:effectLst/>
                <a:latin typeface="Söhne"/>
              </a:rPr>
              <a:t>Nạn</a:t>
            </a:r>
            <a:r>
              <a:rPr lang="en-US" i="0" dirty="0">
                <a:solidFill>
                  <a:srgbClr val="0D0D0D"/>
                </a:solidFill>
                <a:effectLst/>
                <a:latin typeface="Söhne"/>
              </a:rPr>
              <a:t> Liên Quan </a:t>
            </a:r>
            <a:r>
              <a:rPr lang="en-US" i="0" dirty="0" err="1">
                <a:solidFill>
                  <a:srgbClr val="0D0D0D"/>
                </a:solidFill>
                <a:effectLst/>
                <a:latin typeface="Söhne"/>
              </a:rPr>
              <a:t>Đến</a:t>
            </a:r>
            <a:r>
              <a:rPr lang="en-US" i="0" dirty="0">
                <a:solidFill>
                  <a:srgbClr val="0D0D0D"/>
                </a:solidFill>
                <a:effectLst/>
                <a:latin typeface="Söhne"/>
              </a:rPr>
              <a:t> </a:t>
            </a:r>
            <a:r>
              <a:rPr lang="en-US" i="0" dirty="0" err="1">
                <a:solidFill>
                  <a:srgbClr val="0D0D0D"/>
                </a:solidFill>
                <a:effectLst/>
                <a:latin typeface="Söhne"/>
              </a:rPr>
              <a:t>Thiết</a:t>
            </a:r>
            <a:r>
              <a:rPr lang="en-US" i="0" dirty="0">
                <a:solidFill>
                  <a:srgbClr val="0D0D0D"/>
                </a:solidFill>
                <a:effectLst/>
                <a:latin typeface="Söhne"/>
              </a:rPr>
              <a:t> </a:t>
            </a:r>
            <a:r>
              <a:rPr lang="en-US" i="0" dirty="0" err="1">
                <a:solidFill>
                  <a:srgbClr val="0D0D0D"/>
                </a:solidFill>
                <a:effectLst/>
                <a:latin typeface="Söhne"/>
              </a:rPr>
              <a:t>Bị</a:t>
            </a:r>
            <a:r>
              <a:rPr lang="en-US" i="0" dirty="0">
                <a:solidFill>
                  <a:srgbClr val="0D0D0D"/>
                </a:solidFill>
                <a:effectLst/>
                <a:latin typeface="Söhne"/>
              </a:rPr>
              <a:t> </a:t>
            </a:r>
            <a:r>
              <a:rPr lang="en-US" i="0" dirty="0" err="1">
                <a:solidFill>
                  <a:srgbClr val="0D0D0D"/>
                </a:solidFill>
                <a:effectLst/>
                <a:latin typeface="Söhne"/>
              </a:rPr>
              <a:t>Máy</a:t>
            </a:r>
            <a:r>
              <a:rPr lang="en-US" i="0" dirty="0">
                <a:solidFill>
                  <a:srgbClr val="0D0D0D"/>
                </a:solidFill>
                <a:effectLst/>
                <a:latin typeface="Söhne"/>
              </a:rPr>
              <a:t> </a:t>
            </a:r>
            <a:r>
              <a:rPr lang="en-US" i="0" dirty="0" err="1">
                <a:solidFill>
                  <a:srgbClr val="0D0D0D"/>
                </a:solidFill>
                <a:effectLst/>
                <a:latin typeface="Söhne"/>
              </a:rPr>
              <a:t>Móc</a:t>
            </a:r>
            <a:endParaRPr lang="vi-VN" i="0" dirty="0">
              <a:solidFill>
                <a:srgbClr val="0D0D0D"/>
              </a:solidFill>
              <a:effectLst/>
              <a:latin typeface="Söhne"/>
            </a:endParaRPr>
          </a:p>
          <a:p>
            <a:pPr marL="730885" lvl="1" indent="-304165"/>
            <a:r>
              <a:rPr lang="en-US" dirty="0" err="1"/>
              <a:t>Vụ</a:t>
            </a:r>
            <a:r>
              <a:rPr lang="en-US" dirty="0"/>
              <a:t> Tai </a:t>
            </a:r>
            <a:r>
              <a:rPr lang="en-US" dirty="0" err="1"/>
              <a:t>Nạn</a:t>
            </a:r>
            <a:r>
              <a:rPr lang="en-US" dirty="0"/>
              <a:t> Do </a:t>
            </a:r>
            <a:r>
              <a:rPr lang="en-US" dirty="0" err="1"/>
              <a:t>Yếu</a:t>
            </a:r>
            <a:r>
              <a:rPr lang="en-US" dirty="0"/>
              <a:t> </a:t>
            </a:r>
            <a:r>
              <a:rPr lang="en-US" dirty="0" err="1"/>
              <a:t>Tố</a:t>
            </a:r>
            <a:r>
              <a:rPr lang="en-US" dirty="0"/>
              <a:t> </a:t>
            </a:r>
            <a:r>
              <a:rPr lang="en-US" dirty="0" err="1"/>
              <a:t>Nhân</a:t>
            </a:r>
            <a:r>
              <a:rPr lang="en-US" dirty="0"/>
              <a:t> </a:t>
            </a:r>
            <a:r>
              <a:rPr lang="en-US" dirty="0" err="1"/>
              <a:t>Sự</a:t>
            </a:r>
            <a:endParaRPr lang="vi-VN" dirty="0">
              <a:solidFill>
                <a:srgbClr val="0D0D0D"/>
              </a:solidFill>
              <a:latin typeface="Söhne"/>
            </a:endParaRPr>
          </a:p>
          <a:p>
            <a:pPr marL="730885" lvl="1" indent="-304165"/>
            <a:r>
              <a:rPr lang="en-US" dirty="0" err="1"/>
              <a:t>Nguyên</a:t>
            </a:r>
            <a:r>
              <a:rPr lang="en-US" dirty="0"/>
              <a:t> </a:t>
            </a:r>
            <a:r>
              <a:rPr lang="en-US" dirty="0" err="1"/>
              <a:t>Nhân</a:t>
            </a:r>
            <a:r>
              <a:rPr lang="en-US" dirty="0"/>
              <a:t> </a:t>
            </a:r>
            <a:r>
              <a:rPr lang="en-US" dirty="0" err="1"/>
              <a:t>Từ</a:t>
            </a:r>
            <a:r>
              <a:rPr lang="en-US" dirty="0"/>
              <a:t> </a:t>
            </a:r>
            <a:r>
              <a:rPr lang="en-US" dirty="0" err="1"/>
              <a:t>Nguyên</a:t>
            </a:r>
            <a:r>
              <a:rPr lang="en-US" dirty="0"/>
              <a:t> </a:t>
            </a:r>
            <a:r>
              <a:rPr lang="en-US" dirty="0" err="1"/>
              <a:t>Liệu</a:t>
            </a:r>
            <a:r>
              <a:rPr lang="en-US" dirty="0"/>
              <a:t> </a:t>
            </a:r>
            <a:r>
              <a:rPr lang="en-US" dirty="0" err="1"/>
              <a:t>Và</a:t>
            </a:r>
            <a:r>
              <a:rPr lang="en-US" dirty="0"/>
              <a:t> </a:t>
            </a:r>
            <a:r>
              <a:rPr lang="en-US" dirty="0" err="1"/>
              <a:t>Hóa</a:t>
            </a:r>
            <a:r>
              <a:rPr lang="en-US" dirty="0"/>
              <a:t> </a:t>
            </a:r>
            <a:r>
              <a:rPr lang="en-US" dirty="0" err="1"/>
              <a:t>Chất</a:t>
            </a:r>
            <a:endParaRPr lang="vi-VN" dirty="0"/>
          </a:p>
          <a:p>
            <a:pPr marL="730885" lvl="1" indent="-304165"/>
            <a:r>
              <a:rPr lang="vi-VN" dirty="0">
                <a:solidFill>
                  <a:srgbClr val="0D0D0D"/>
                </a:solidFill>
                <a:latin typeface="Söhne"/>
              </a:rPr>
              <a:t>Thiếu Hệ Thống Kiểm Soát Chất Lượng</a:t>
            </a:r>
          </a:p>
          <a:p>
            <a:pPr marL="730885" lvl="1" indent="-304165"/>
            <a:r>
              <a:rPr lang="vi-VN" dirty="0">
                <a:solidFill>
                  <a:srgbClr val="0D0D0D"/>
                </a:solidFill>
                <a:latin typeface="Söhne"/>
              </a:rPr>
              <a:t>Các Biện Pháp Đề Xuất Để Ngăn Chặn Tai Nạn</a:t>
            </a: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92500" lnSpcReduction="20000"/>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chế</a:t>
            </a:r>
            <a:r>
              <a:rPr lang="en-US" dirty="0"/>
              <a:t> </a:t>
            </a:r>
            <a:r>
              <a:rPr lang="en-US" dirty="0" err="1"/>
              <a:t>tạo</a:t>
            </a:r>
            <a:r>
              <a:rPr lang="en-US" dirty="0"/>
              <a:t> </a:t>
            </a:r>
            <a:r>
              <a:rPr lang="en-US" dirty="0" err="1"/>
              <a:t>khuôn</a:t>
            </a:r>
            <a:r>
              <a:rPr lang="en-US" dirty="0"/>
              <a:t> </a:t>
            </a:r>
            <a:r>
              <a:rPr lang="en-US" dirty="0" err="1"/>
              <a:t>đúc</a:t>
            </a:r>
            <a:r>
              <a:rPr lang="en-US" dirty="0"/>
              <a:t> </a:t>
            </a:r>
            <a:r>
              <a:rPr lang="en-US" dirty="0" err="1"/>
              <a:t>vàng</a:t>
            </a:r>
            <a:r>
              <a:rPr lang="en-US" dirty="0"/>
              <a:t> </a:t>
            </a:r>
            <a:r>
              <a:rPr lang="en-US" dirty="0" err="1"/>
              <a:t>hoặc</a:t>
            </a:r>
            <a:r>
              <a:rPr lang="en-US" dirty="0"/>
              <a:t> </a:t>
            </a:r>
            <a:r>
              <a:rPr lang="en-US" dirty="0" err="1"/>
              <a:t>bạc</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sản</a:t>
            </a:r>
            <a:r>
              <a:rPr lang="en-US" dirty="0"/>
              <a:t> </a:t>
            </a:r>
            <a:r>
              <a:rPr lang="en-US" dirty="0" err="1"/>
              <a:t>xuất</a:t>
            </a:r>
            <a:r>
              <a:rPr lang="en-US" dirty="0"/>
              <a:t> </a:t>
            </a:r>
            <a:r>
              <a:rPr lang="en-US" dirty="0" err="1"/>
              <a:t>trang</a:t>
            </a:r>
            <a:r>
              <a:rPr lang="en-US" dirty="0"/>
              <a:t> </a:t>
            </a:r>
            <a:r>
              <a:rPr lang="en-US" dirty="0" err="1"/>
              <a:t>sức</a:t>
            </a:r>
            <a:endParaRPr lang="vi-VN" dirty="0"/>
          </a:p>
          <a:p>
            <a:pPr marL="304165" indent="-304165">
              <a:buClr>
                <a:schemeClr val="tx1"/>
              </a:buClr>
            </a:pPr>
            <a:r>
              <a:rPr lang="en-US" dirty="0">
                <a:latin typeface="UTM Avo" panose="02040603050506020204" pitchFamily="18" charset="0"/>
              </a:rPr>
              <a:t>2</a:t>
            </a:r>
            <a:r>
              <a:rPr lang="vi-VN" dirty="0"/>
              <a:t>. An toàn vệ sinh lao động đối với nhân viên uốn dẻo phôi vàng hoặc bạc đã được đúc để chế tác trang sức</a:t>
            </a:r>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chế</a:t>
            </a:r>
            <a:r>
              <a:rPr lang="en-US" dirty="0"/>
              <a:t> </a:t>
            </a:r>
            <a:r>
              <a:rPr lang="en-US" dirty="0" err="1"/>
              <a:t>tác</a:t>
            </a:r>
            <a:r>
              <a:rPr lang="en-US" dirty="0"/>
              <a:t> </a:t>
            </a:r>
            <a:r>
              <a:rPr lang="en-US" dirty="0" err="1"/>
              <a:t>và</a:t>
            </a:r>
            <a:r>
              <a:rPr lang="en-US" dirty="0"/>
              <a:t> </a:t>
            </a:r>
            <a:r>
              <a:rPr lang="en-US" dirty="0" err="1"/>
              <a:t>mài</a:t>
            </a:r>
            <a:r>
              <a:rPr lang="en-US" dirty="0"/>
              <a:t> </a:t>
            </a:r>
            <a:r>
              <a:rPr lang="en-US" dirty="0" err="1"/>
              <a:t>trên</a:t>
            </a:r>
            <a:r>
              <a:rPr lang="en-US" dirty="0"/>
              <a:t> </a:t>
            </a:r>
            <a:r>
              <a:rPr lang="en-US" dirty="0" err="1"/>
              <a:t>phôi</a:t>
            </a:r>
            <a:r>
              <a:rPr lang="en-US" dirty="0"/>
              <a:t> </a:t>
            </a:r>
            <a:r>
              <a:rPr lang="en-US" dirty="0" err="1"/>
              <a:t>vàng</a:t>
            </a:r>
            <a:r>
              <a:rPr lang="en-US" dirty="0"/>
              <a:t> </a:t>
            </a:r>
            <a:r>
              <a:rPr lang="en-US" dirty="0" err="1"/>
              <a:t>hoặc</a:t>
            </a:r>
            <a:r>
              <a:rPr lang="en-US" dirty="0"/>
              <a:t> </a:t>
            </a:r>
            <a:r>
              <a:rPr lang="en-US" dirty="0" err="1"/>
              <a:t>bạc</a:t>
            </a:r>
            <a:r>
              <a:rPr lang="en-US" dirty="0"/>
              <a:t> </a:t>
            </a:r>
            <a:r>
              <a:rPr lang="en-US" dirty="0" err="1"/>
              <a:t>để</a:t>
            </a:r>
            <a:r>
              <a:rPr lang="en-US" dirty="0"/>
              <a:t> </a:t>
            </a:r>
            <a:r>
              <a:rPr lang="en-US" dirty="0" err="1"/>
              <a:t>gia</a:t>
            </a:r>
            <a:r>
              <a:rPr lang="en-US" dirty="0"/>
              <a:t> </a:t>
            </a:r>
            <a:r>
              <a:rPr lang="en-US" dirty="0" err="1"/>
              <a:t>công</a:t>
            </a:r>
            <a:r>
              <a:rPr lang="en-US" dirty="0"/>
              <a:t> </a:t>
            </a:r>
            <a:r>
              <a:rPr lang="en-US" dirty="0" err="1"/>
              <a:t>trang</a:t>
            </a:r>
            <a:r>
              <a:rPr lang="en-US" dirty="0"/>
              <a:t> </a:t>
            </a:r>
            <a:r>
              <a:rPr lang="en-US" dirty="0" err="1"/>
              <a:t>sức</a:t>
            </a:r>
            <a:endParaRPr lang="vi-VN" dirty="0"/>
          </a:p>
          <a:p>
            <a:pPr marL="304165" indent="-304165">
              <a:buClr>
                <a:schemeClr val="tx1"/>
              </a:buClr>
            </a:pPr>
            <a:r>
              <a:rPr lang="en-US" dirty="0">
                <a:latin typeface="UTM Avo" panose="02040603050506020204" pitchFamily="18" charset="0"/>
              </a:rPr>
              <a:t>4</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đính</a:t>
            </a:r>
            <a:r>
              <a:rPr lang="en-US" dirty="0"/>
              <a:t> </a:t>
            </a:r>
            <a:r>
              <a:rPr lang="en-US" dirty="0" err="1"/>
              <a:t>đá</a:t>
            </a:r>
            <a:r>
              <a:rPr lang="en-US" dirty="0"/>
              <a:t> </a:t>
            </a:r>
            <a:r>
              <a:rPr lang="en-US" dirty="0" err="1"/>
              <a:t>quý</a:t>
            </a:r>
            <a:r>
              <a:rPr lang="en-US" dirty="0"/>
              <a:t> </a:t>
            </a:r>
            <a:r>
              <a:rPr lang="en-US" dirty="0" err="1"/>
              <a:t>hoặc</a:t>
            </a:r>
            <a:r>
              <a:rPr lang="en-US" dirty="0"/>
              <a:t> </a:t>
            </a:r>
            <a:r>
              <a:rPr lang="en-US" dirty="0" err="1"/>
              <a:t>ghép</a:t>
            </a:r>
            <a:r>
              <a:rPr lang="en-US" dirty="0"/>
              <a:t> </a:t>
            </a:r>
            <a:r>
              <a:rPr lang="en-US" dirty="0" err="1"/>
              <a:t>các</a:t>
            </a:r>
            <a:r>
              <a:rPr lang="en-US" dirty="0"/>
              <a:t> </a:t>
            </a:r>
            <a:r>
              <a:rPr lang="en-US" dirty="0" err="1"/>
              <a:t>phần</a:t>
            </a:r>
            <a:r>
              <a:rPr lang="en-US" dirty="0"/>
              <a:t> </a:t>
            </a:r>
            <a:r>
              <a:rPr lang="en-US" dirty="0" err="1"/>
              <a:t>của</a:t>
            </a:r>
            <a:r>
              <a:rPr lang="en-US" dirty="0"/>
              <a:t> </a:t>
            </a:r>
            <a:r>
              <a:rPr lang="en-US" dirty="0" err="1"/>
              <a:t>trang</a:t>
            </a:r>
            <a:r>
              <a:rPr lang="en-US" dirty="0"/>
              <a:t> </a:t>
            </a:r>
            <a:r>
              <a:rPr lang="en-US" dirty="0" err="1"/>
              <a:t>sức</a:t>
            </a:r>
            <a:r>
              <a:rPr lang="en-US" dirty="0"/>
              <a:t> </a:t>
            </a:r>
            <a:r>
              <a:rPr lang="en-US" dirty="0" err="1"/>
              <a:t>lại</a:t>
            </a:r>
            <a:r>
              <a:rPr lang="en-US" dirty="0"/>
              <a:t> </a:t>
            </a:r>
            <a:r>
              <a:rPr lang="en-US" dirty="0" err="1"/>
              <a:t>thành</a:t>
            </a:r>
            <a:r>
              <a:rPr lang="en-US" dirty="0"/>
              <a:t> 1 </a:t>
            </a:r>
            <a:r>
              <a:rPr lang="en-US" dirty="0" err="1"/>
              <a:t>khối</a:t>
            </a:r>
            <a:r>
              <a:rPr lang="en-US" dirty="0"/>
              <a:t> </a:t>
            </a:r>
            <a:r>
              <a:rPr lang="en-US" dirty="0" err="1"/>
              <a:t>hoàn</a:t>
            </a:r>
            <a:r>
              <a:rPr lang="en-US" dirty="0"/>
              <a:t> </a:t>
            </a:r>
            <a:r>
              <a:rPr lang="en-US" dirty="0" err="1"/>
              <a:t>chỉnh</a:t>
            </a:r>
            <a:endParaRPr lang="vi-VN" dirty="0"/>
          </a:p>
          <a:p>
            <a:pPr marL="304165" indent="-304165">
              <a:buClr>
                <a:schemeClr val="tx1"/>
              </a:buClr>
            </a:pPr>
            <a:r>
              <a:rPr lang="en-US" dirty="0">
                <a:latin typeface="UTM Avo" panose="02040603050506020204" pitchFamily="18" charset="0"/>
              </a:rPr>
              <a:t>5</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đánh</a:t>
            </a:r>
            <a:r>
              <a:rPr lang="en-US" dirty="0"/>
              <a:t> </a:t>
            </a:r>
            <a:r>
              <a:rPr lang="en-US" dirty="0" err="1"/>
              <a:t>bóng</a:t>
            </a:r>
            <a:r>
              <a:rPr lang="en-US" dirty="0"/>
              <a:t> </a:t>
            </a:r>
            <a:r>
              <a:rPr lang="en-US" dirty="0" err="1"/>
              <a:t>trang</a:t>
            </a:r>
            <a:r>
              <a:rPr lang="en-US" dirty="0"/>
              <a:t> </a:t>
            </a:r>
            <a:r>
              <a:rPr lang="en-US" dirty="0" err="1"/>
              <a:t>sức</a:t>
            </a:r>
            <a:r>
              <a:rPr lang="en-US" dirty="0"/>
              <a:t> </a:t>
            </a:r>
            <a:r>
              <a:rPr lang="en-US" dirty="0" err="1"/>
              <a:t>thành</a:t>
            </a:r>
            <a:r>
              <a:rPr lang="en-US" dirty="0"/>
              <a:t> </a:t>
            </a:r>
            <a:r>
              <a:rPr lang="en-US" dirty="0" err="1"/>
              <a:t>phẩm</a:t>
            </a:r>
            <a:endParaRPr lang="vi-VN"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khuôn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đúc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hoặc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khuôn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đúc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trang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sức</a:t>
            </a:r>
            <a:endParaRPr lang="en-US" sz="2400" b="1" i="0" dirty="0">
              <a:effectLst/>
              <a:latin typeface="Söhne"/>
            </a:endParaRPr>
          </a:p>
          <a:p>
            <a:r>
              <a:rPr lang="vi-VN" b="0" i="0" dirty="0">
                <a:effectLst/>
                <a:latin typeface="Open Sans" panose="020B0606030504020204" pitchFamily="34" charset="0"/>
              </a:rPr>
              <a:t>Trong quá trình chế tạo khuôn đúc vàng hoặc bạc để chuẩn bị sản xuất trang sức, có một số đặc điểm công việc quan trọng cần được xem xét. </a:t>
            </a:r>
          </a:p>
          <a:p>
            <a:r>
              <a:rPr lang="vi-VN" b="0" i="0" dirty="0">
                <a:effectLst/>
                <a:latin typeface="Open Sans" panose="020B0606030504020204" pitchFamily="34" charset="0"/>
              </a:rPr>
              <a:t>Trước hết, việc lựa chọn vật liệu cho khuôn đóng một vai trò quan trọng để đảm bảo chất lượng cao của sản phẩm cuối cùng. Thông thường, khuôn được làm từ các kim loại như thép không gỉ, có khả năng chịu nhiệt và áp suất cao.</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D37C75DA-96DE-A194-EE88-CD47A7E274BA}"/>
              </a:ext>
            </a:extLst>
          </p:cNvPr>
          <p:cNvPicPr>
            <a:picLocks noChangeAspect="1"/>
          </p:cNvPicPr>
          <p:nvPr/>
        </p:nvPicPr>
        <p:blipFill>
          <a:blip r:embed="rId3"/>
          <a:stretch>
            <a:fillRect/>
          </a:stretch>
        </p:blipFill>
        <p:spPr>
          <a:xfrm>
            <a:off x="-1106388" y="3573016"/>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khuôn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đúc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hoặc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khuôn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đúc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trang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sức</a:t>
            </a:r>
            <a:endParaRPr lang="en-US" sz="2400" b="1" i="0" dirty="0">
              <a:effectLst/>
              <a:latin typeface="Söhne"/>
            </a:endParaRPr>
          </a:p>
          <a:p>
            <a:r>
              <a:rPr lang="vi-VN" b="0" i="0" dirty="0">
                <a:effectLst/>
                <a:latin typeface="Open Sans" panose="020B0606030504020204" pitchFamily="34" charset="0"/>
              </a:rPr>
              <a:t>Trong quá trình chế tạo khuôn đúc vàng hoặc bạc để sản xuất trang sức, các tai nạn có thể xuất hiện, đặt ra những thách thức đáng kể. </a:t>
            </a:r>
          </a:p>
          <a:p>
            <a:r>
              <a:rPr lang="vi-VN" b="0" i="0" dirty="0">
                <a:effectLst/>
                <a:latin typeface="Open Sans" panose="020B0606030504020204" pitchFamily="34" charset="0"/>
              </a:rPr>
              <a:t>Một số dạng tai nạn phổ biến bao gồm sự mất mát vật liệu quý như vàng hoặc bạc do quá trình đúc không hiệu quả, dẫn đến lãng phí và chi phí tăng lên.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D9121DB-7600-41C6-23BD-646EA3893F58}"/>
              </a:ext>
            </a:extLst>
          </p:cNvPr>
          <p:cNvPicPr>
            <a:picLocks noChangeAspect="1"/>
          </p:cNvPicPr>
          <p:nvPr/>
        </p:nvPicPr>
        <p:blipFill>
          <a:blip r:embed="rId3"/>
          <a:stretch>
            <a:fillRect/>
          </a:stretch>
        </p:blipFill>
        <p:spPr>
          <a:xfrm>
            <a:off x="-1106388" y="3573016"/>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khuôn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đúc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hoặc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khuôn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đúc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trang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sức</a:t>
            </a:r>
            <a:endParaRPr lang="en-US" sz="2400" b="1" i="0" dirty="0">
              <a:effectLst/>
              <a:latin typeface="Söhne"/>
            </a:endParaRPr>
          </a:p>
          <a:p>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chế</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khuôn</a:t>
            </a:r>
            <a:r>
              <a:rPr lang="en-US" b="0" i="0" dirty="0">
                <a:effectLst/>
                <a:latin typeface="Open Sans" panose="020B0606030504020204" pitchFamily="34" charset="0"/>
              </a:rPr>
              <a:t> </a:t>
            </a:r>
            <a:r>
              <a:rPr lang="en-US" b="0" i="0" dirty="0" err="1">
                <a:effectLst/>
                <a:latin typeface="Open Sans" panose="020B0606030504020204" pitchFamily="34" charset="0"/>
              </a:rPr>
              <a:t>đúc</a:t>
            </a:r>
            <a:r>
              <a:rPr lang="en-US" b="0" i="0" dirty="0">
                <a:effectLst/>
                <a:latin typeface="Open Sans" panose="020B0606030504020204" pitchFamily="34" charset="0"/>
              </a:rPr>
              <a:t> </a:t>
            </a:r>
            <a:r>
              <a:rPr lang="en-US" b="0" i="0" dirty="0" err="1">
                <a:effectLst/>
                <a:latin typeface="Open Sans" panose="020B0606030504020204" pitchFamily="34" charset="0"/>
              </a:rPr>
              <a:t>vàng</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bạc</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trang</a:t>
            </a:r>
            <a:r>
              <a:rPr lang="en-US" b="0" i="0" dirty="0">
                <a:effectLst/>
                <a:latin typeface="Open Sans" panose="020B0606030504020204" pitchFamily="34" charset="0"/>
              </a:rPr>
              <a:t> </a:t>
            </a:r>
            <a:r>
              <a:rPr lang="en-US" b="0" i="0" dirty="0" err="1">
                <a:effectLst/>
                <a:latin typeface="Open Sans" panose="020B0606030504020204" pitchFamily="34" charset="0"/>
              </a:rPr>
              <a:t>sức</a:t>
            </a:r>
            <a:r>
              <a:rPr lang="en-US" b="0" i="0" dirty="0">
                <a:effectLst/>
                <a:latin typeface="Open Sans" panose="020B0606030504020204" pitchFamily="34" charset="0"/>
              </a:rPr>
              <a:t>. </a:t>
            </a:r>
            <a:endParaRPr lang="vi-VN" b="0" i="0" dirty="0">
              <a:effectLst/>
              <a:latin typeface="Open Sans" panose="020B0606030504020204" pitchFamily="34" charset="0"/>
            </a:endParaRPr>
          </a:p>
          <a:p>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tuân</a:t>
            </a:r>
            <a:r>
              <a:rPr lang="en-US" b="0" i="0" dirty="0">
                <a:effectLst/>
                <a:latin typeface="Open Sans" panose="020B0606030504020204" pitchFamily="34" charset="0"/>
              </a:rPr>
              <a:t> </a:t>
            </a:r>
            <a:r>
              <a:rPr lang="en-US" b="0" i="0" dirty="0" err="1">
                <a:effectLst/>
                <a:latin typeface="Open Sans" panose="020B0606030504020204" pitchFamily="34" charset="0"/>
              </a:rPr>
              <a:t>thủ</a:t>
            </a:r>
            <a:r>
              <a:rPr lang="en-US" b="0" i="0" dirty="0">
                <a:effectLst/>
                <a:latin typeface="Open Sans" panose="020B0606030504020204" pitchFamily="34" charset="0"/>
              </a:rPr>
              <a:t> </a:t>
            </a:r>
            <a:r>
              <a:rPr lang="en-US" b="0" i="0" dirty="0" err="1">
                <a:effectLst/>
                <a:latin typeface="Open Sans" panose="020B0606030504020204" pitchFamily="34" charset="0"/>
              </a:rPr>
              <a:t>đúng</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Khi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rõ</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sử</a:t>
            </a:r>
            <a:r>
              <a:rPr lang="en-US" b="0" i="0" dirty="0">
                <a:effectLst/>
                <a:latin typeface="Open Sans" panose="020B0606030504020204" pitchFamily="34" charset="0"/>
              </a:rPr>
              <a:t> </a:t>
            </a:r>
            <a:r>
              <a:rPr lang="en-US" b="0" i="0" dirty="0" err="1">
                <a:effectLst/>
                <a:latin typeface="Open Sans" panose="020B0606030504020204" pitchFamily="34" charset="0"/>
              </a:rPr>
              <a:t>dụng</a:t>
            </a:r>
            <a:r>
              <a:rPr lang="en-US" b="0" i="0" dirty="0">
                <a:effectLst/>
                <a:latin typeface="Open Sans" panose="020B0606030504020204" pitchFamily="34" charset="0"/>
              </a:rPr>
              <a:t> </a:t>
            </a:r>
            <a:r>
              <a:rPr lang="en-US" b="0" i="0" dirty="0" err="1">
                <a:effectLst/>
                <a:latin typeface="Open Sans" panose="020B0606030504020204" pitchFamily="34" charset="0"/>
              </a:rPr>
              <a:t>thiết</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tuân</a:t>
            </a:r>
            <a:r>
              <a:rPr lang="en-US" b="0" i="0" dirty="0">
                <a:effectLst/>
                <a:latin typeface="Open Sans" panose="020B0606030504020204" pitchFamily="34" charset="0"/>
              </a:rPr>
              <a:t> </a:t>
            </a:r>
            <a:r>
              <a:rPr lang="en-US" b="0" i="0" dirty="0" err="1">
                <a:effectLst/>
                <a:latin typeface="Open Sans" panose="020B0606030504020204" pitchFamily="34" charset="0"/>
              </a:rPr>
              <a:t>thủ</a:t>
            </a:r>
            <a:r>
              <a:rPr lang="en-US" b="0" i="0" dirty="0">
                <a:effectLst/>
                <a:latin typeface="Open Sans" panose="020B0606030504020204" pitchFamily="34" charset="0"/>
              </a:rPr>
              <a:t> </a:t>
            </a:r>
            <a:r>
              <a:rPr lang="en-US" b="0" i="0" dirty="0" err="1">
                <a:effectLst/>
                <a:latin typeface="Open Sans" panose="020B0606030504020204" pitchFamily="34" charset="0"/>
              </a:rPr>
              <a:t>đúng</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tắc</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rủi</a:t>
            </a:r>
            <a:r>
              <a:rPr lang="en-US" b="0" i="0" dirty="0">
                <a:effectLst/>
                <a:latin typeface="Open Sans" panose="020B0606030504020204" pitchFamily="34" charset="0"/>
              </a:rPr>
              <a:t> </a:t>
            </a:r>
            <a:r>
              <a:rPr lang="en-US" b="0" i="0" dirty="0" err="1">
                <a:effectLst/>
                <a:latin typeface="Open Sans" panose="020B0606030504020204" pitchFamily="34" charset="0"/>
              </a:rPr>
              <a:t>ro</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tăng</a:t>
            </a:r>
            <a:r>
              <a:rPr lang="en-US" b="0" i="0" dirty="0">
                <a:effectLst/>
                <a:latin typeface="Open Sans" panose="020B0606030504020204" pitchFamily="34" charset="0"/>
              </a:rPr>
              <a:t> </a:t>
            </a:r>
            <a:r>
              <a:rPr lang="en-US" b="0" i="0" dirty="0" err="1">
                <a:effectLst/>
                <a:latin typeface="Open Sans" panose="020B0606030504020204" pitchFamily="34" charset="0"/>
              </a:rPr>
              <a:t>lên</a:t>
            </a:r>
            <a:r>
              <a:rPr lang="en-US" b="0" i="0" dirty="0">
                <a:effectLst/>
                <a:latin typeface="Open Sans" panose="020B0606030504020204" pitchFamily="34" charset="0"/>
              </a:rPr>
              <a:t> </a:t>
            </a:r>
            <a:r>
              <a:rPr lang="en-US" b="0" i="0" dirty="0" err="1">
                <a:effectLst/>
                <a:latin typeface="Open Sans" panose="020B0606030504020204" pitchFamily="34" charset="0"/>
              </a:rPr>
              <a:t>đáng</a:t>
            </a:r>
            <a:r>
              <a:rPr lang="en-US" b="0" i="0" dirty="0">
                <a:effectLst/>
                <a:latin typeface="Open Sans" panose="020B0606030504020204" pitchFamily="34" charset="0"/>
              </a:rPr>
              <a:t> </a:t>
            </a:r>
            <a:r>
              <a:rPr lang="en-US" b="0" i="0" dirty="0" err="1">
                <a:effectLst/>
                <a:latin typeface="Open Sans" panose="020B0606030504020204" pitchFamily="34" charset="0"/>
              </a:rPr>
              <a:t>kể</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6D89FAE-566C-205C-31F5-1A4A62162B26}"/>
              </a:ext>
            </a:extLst>
          </p:cNvPr>
          <p:cNvPicPr>
            <a:picLocks noChangeAspect="1"/>
          </p:cNvPicPr>
          <p:nvPr/>
        </p:nvPicPr>
        <p:blipFill>
          <a:blip r:embed="rId3"/>
          <a:stretch>
            <a:fillRect/>
          </a:stretch>
        </p:blipFill>
        <p:spPr>
          <a:xfrm>
            <a:off x="-1106388" y="3573016"/>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khuôn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đúc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hoặc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khuôn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đúc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trang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sức</a:t>
            </a:r>
            <a:endParaRPr lang="en-US" sz="2400" b="1" i="0" dirty="0">
              <a:effectLst/>
              <a:latin typeface="Söhne"/>
            </a:endParaRPr>
          </a:p>
          <a:p>
            <a:r>
              <a:rPr lang="en-US" b="0" i="0" dirty="0" err="1">
                <a:effectLst/>
                <a:latin typeface="Söhne"/>
              </a:rPr>
              <a:t>Để</a:t>
            </a:r>
            <a:r>
              <a:rPr lang="en-US" b="0" i="0" dirty="0">
                <a:effectLst/>
                <a:latin typeface="Söhne"/>
              </a:rPr>
              <a:t> </a:t>
            </a:r>
            <a:r>
              <a:rPr lang="en-US" b="0" i="0" dirty="0" err="1">
                <a:effectLst/>
                <a:latin typeface="Söhne"/>
              </a:rPr>
              <a:t>đảm</a:t>
            </a:r>
            <a:r>
              <a:rPr lang="en-US" b="0" i="0" dirty="0">
                <a:effectLst/>
                <a:latin typeface="Söhne"/>
              </a:rPr>
              <a:t> </a:t>
            </a:r>
            <a:r>
              <a:rPr lang="en-US" b="0" i="0" dirty="0" err="1">
                <a:effectLst/>
                <a:latin typeface="Söhne"/>
              </a:rPr>
              <a:t>bảo</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trong</a:t>
            </a:r>
            <a:r>
              <a:rPr lang="en-US" b="0" i="0" dirty="0">
                <a:effectLst/>
                <a:latin typeface="Söhne"/>
              </a:rPr>
              <a:t> </a:t>
            </a:r>
            <a:r>
              <a:rPr lang="en-US" b="0" i="0" dirty="0" err="1">
                <a:effectLst/>
                <a:latin typeface="Söhne"/>
              </a:rPr>
              <a:t>quá</a:t>
            </a:r>
            <a:r>
              <a:rPr lang="en-US" b="0" i="0" dirty="0">
                <a:effectLst/>
                <a:latin typeface="Söhne"/>
              </a:rPr>
              <a:t> </a:t>
            </a:r>
            <a:r>
              <a:rPr lang="en-US" b="0" i="0" dirty="0" err="1">
                <a:effectLst/>
                <a:latin typeface="Söhne"/>
              </a:rPr>
              <a:t>trình</a:t>
            </a:r>
            <a:r>
              <a:rPr lang="en-US" b="0" i="0" dirty="0">
                <a:effectLst/>
                <a:latin typeface="Söhne"/>
              </a:rPr>
              <a:t> </a:t>
            </a:r>
            <a:r>
              <a:rPr lang="en-US" b="0" i="0" dirty="0" err="1">
                <a:effectLst/>
                <a:latin typeface="Söhne"/>
              </a:rPr>
              <a:t>chế</a:t>
            </a:r>
            <a:r>
              <a:rPr lang="en-US" b="0" i="0" dirty="0">
                <a:effectLst/>
                <a:latin typeface="Söhne"/>
              </a:rPr>
              <a:t> </a:t>
            </a:r>
            <a:r>
              <a:rPr lang="en-US" b="0" i="0" dirty="0" err="1">
                <a:effectLst/>
                <a:latin typeface="Söhne"/>
              </a:rPr>
              <a:t>tạo</a:t>
            </a:r>
            <a:r>
              <a:rPr lang="en-US" b="0" i="0" dirty="0">
                <a:effectLst/>
                <a:latin typeface="Söhne"/>
              </a:rPr>
              <a:t> </a:t>
            </a:r>
            <a:r>
              <a:rPr lang="en-US" b="0" i="0" dirty="0" err="1">
                <a:effectLst/>
                <a:latin typeface="Söhne"/>
              </a:rPr>
              <a:t>khuôn</a:t>
            </a:r>
            <a:r>
              <a:rPr lang="en-US" b="0" i="0" dirty="0">
                <a:effectLst/>
                <a:latin typeface="Söhne"/>
              </a:rPr>
              <a:t> </a:t>
            </a:r>
            <a:r>
              <a:rPr lang="en-US" b="0" i="0" dirty="0" err="1">
                <a:effectLst/>
                <a:latin typeface="Söhne"/>
              </a:rPr>
              <a:t>đúc</a:t>
            </a:r>
            <a:r>
              <a:rPr lang="en-US" b="0" i="0" dirty="0">
                <a:effectLst/>
                <a:latin typeface="Söhne"/>
              </a:rPr>
              <a:t> </a:t>
            </a:r>
            <a:r>
              <a:rPr lang="en-US" b="0" i="0" dirty="0" err="1">
                <a:effectLst/>
                <a:latin typeface="Söhne"/>
              </a:rPr>
              <a:t>vàng</a:t>
            </a:r>
            <a:r>
              <a:rPr lang="en-US" b="0" i="0" dirty="0">
                <a:effectLst/>
                <a:latin typeface="Söhne"/>
              </a:rPr>
              <a:t> </a:t>
            </a:r>
            <a:r>
              <a:rPr lang="en-US" b="0" i="0" dirty="0" err="1">
                <a:effectLst/>
                <a:latin typeface="Söhne"/>
              </a:rPr>
              <a:t>hoặc</a:t>
            </a:r>
            <a:r>
              <a:rPr lang="en-US" b="0" i="0" dirty="0">
                <a:effectLst/>
                <a:latin typeface="Söhne"/>
              </a:rPr>
              <a:t> </a:t>
            </a:r>
            <a:r>
              <a:rPr lang="en-US" b="0" i="0" dirty="0" err="1">
                <a:effectLst/>
                <a:latin typeface="Söhne"/>
              </a:rPr>
              <a:t>bạc</a:t>
            </a:r>
            <a:r>
              <a:rPr lang="en-US" b="0" i="0" dirty="0">
                <a:effectLst/>
                <a:latin typeface="Söhne"/>
              </a:rPr>
              <a:t> </a:t>
            </a:r>
            <a:r>
              <a:rPr lang="en-US" b="0" i="0" dirty="0" err="1">
                <a:effectLst/>
                <a:latin typeface="Söhne"/>
              </a:rPr>
              <a:t>cho</a:t>
            </a:r>
            <a:r>
              <a:rPr lang="en-US" b="0" i="0" dirty="0">
                <a:effectLst/>
                <a:latin typeface="Söhne"/>
              </a:rPr>
              <a:t> </a:t>
            </a:r>
            <a:r>
              <a:rPr lang="en-US" b="0" i="0" dirty="0" err="1">
                <a:effectLst/>
                <a:latin typeface="Söhne"/>
              </a:rPr>
              <a:t>trang</a:t>
            </a:r>
            <a:r>
              <a:rPr lang="en-US" b="0" i="0" dirty="0">
                <a:effectLst/>
                <a:latin typeface="Söhne"/>
              </a:rPr>
              <a:t> </a:t>
            </a:r>
            <a:r>
              <a:rPr lang="en-US" b="0" i="0" dirty="0" err="1">
                <a:effectLst/>
                <a:latin typeface="Söhne"/>
              </a:rPr>
              <a:t>sức</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thực</a:t>
            </a:r>
            <a:r>
              <a:rPr lang="en-US" b="0" i="0" dirty="0">
                <a:effectLst/>
                <a:latin typeface="Söhne"/>
              </a:rPr>
              <a:t> </a:t>
            </a:r>
            <a:r>
              <a:rPr lang="en-US" b="0" i="0" dirty="0" err="1">
                <a:effectLst/>
                <a:latin typeface="Söhne"/>
              </a:rPr>
              <a:t>hiện</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biện</a:t>
            </a:r>
            <a:r>
              <a:rPr lang="en-US" b="0" i="0" dirty="0">
                <a:effectLst/>
                <a:latin typeface="Söhne"/>
              </a:rPr>
              <a:t> </a:t>
            </a:r>
            <a:r>
              <a:rPr lang="en-US" b="0" i="0" dirty="0" err="1">
                <a:effectLst/>
                <a:latin typeface="Söhne"/>
              </a:rPr>
              <a:t>pháp</a:t>
            </a:r>
            <a:r>
              <a:rPr lang="en-US" b="0" i="0" dirty="0">
                <a:effectLst/>
                <a:latin typeface="Söhne"/>
              </a:rPr>
              <a:t> </a:t>
            </a:r>
            <a:r>
              <a:rPr lang="en-US" b="0" i="0" dirty="0" err="1">
                <a:effectLst/>
                <a:latin typeface="Söhne"/>
              </a:rPr>
              <a:t>phòng</a:t>
            </a:r>
            <a:r>
              <a:rPr lang="en-US" b="0" i="0" dirty="0">
                <a:effectLst/>
                <a:latin typeface="Söhne"/>
              </a:rPr>
              <a:t> </a:t>
            </a:r>
            <a:r>
              <a:rPr lang="en-US" b="0" i="0" dirty="0" err="1">
                <a:effectLst/>
                <a:latin typeface="Söhne"/>
              </a:rPr>
              <a:t>tránh</a:t>
            </a:r>
            <a:r>
              <a:rPr lang="en-US" b="0" i="0" dirty="0">
                <a:effectLst/>
                <a:latin typeface="Söhne"/>
              </a:rPr>
              <a:t> tai </a:t>
            </a:r>
            <a:r>
              <a:rPr lang="en-US" b="0" i="0" dirty="0" err="1">
                <a:effectLst/>
                <a:latin typeface="Söhne"/>
              </a:rPr>
              <a:t>nạn</a:t>
            </a:r>
            <a:r>
              <a:rPr lang="en-US" b="0" i="0" dirty="0">
                <a:effectLst/>
                <a:latin typeface="Söhne"/>
              </a:rPr>
              <a:t> </a:t>
            </a:r>
            <a:r>
              <a:rPr lang="en-US" b="0" i="0" dirty="0" err="1">
                <a:effectLst/>
                <a:latin typeface="Söhne"/>
              </a:rPr>
              <a:t>là</a:t>
            </a:r>
            <a:r>
              <a:rPr lang="en-US" b="0" i="0" dirty="0">
                <a:effectLst/>
                <a:latin typeface="Söhne"/>
              </a:rPr>
              <a:t> </a:t>
            </a:r>
            <a:r>
              <a:rPr lang="en-US" b="0" i="0" dirty="0" err="1">
                <a:effectLst/>
                <a:latin typeface="Söhne"/>
              </a:rPr>
              <a:t>hết</a:t>
            </a:r>
            <a:r>
              <a:rPr lang="en-US" b="0" i="0" dirty="0">
                <a:effectLst/>
                <a:latin typeface="Söhne"/>
              </a:rPr>
              <a:t> </a:t>
            </a:r>
            <a:r>
              <a:rPr lang="en-US" b="0" i="0" dirty="0" err="1">
                <a:effectLst/>
                <a:latin typeface="Söhne"/>
              </a:rPr>
              <a:t>sức</a:t>
            </a:r>
            <a:r>
              <a:rPr lang="en-US" b="0" i="0" dirty="0">
                <a:effectLst/>
                <a:latin typeface="Söhne"/>
              </a:rPr>
              <a:t> </a:t>
            </a:r>
            <a:r>
              <a:rPr lang="en-US" b="0" i="0" dirty="0" err="1">
                <a:effectLst/>
                <a:latin typeface="Söhne"/>
              </a:rPr>
              <a:t>quan</a:t>
            </a:r>
            <a:r>
              <a:rPr lang="en-US" b="0" i="0" dirty="0">
                <a:effectLst/>
                <a:latin typeface="Söhne"/>
              </a:rPr>
              <a:t> </a:t>
            </a:r>
            <a:r>
              <a:rPr lang="en-US" b="0" i="0" dirty="0" err="1">
                <a:effectLst/>
                <a:latin typeface="Söhne"/>
              </a:rPr>
              <a:t>trọng</a:t>
            </a:r>
            <a:r>
              <a:rPr lang="en-US" b="0" i="0" dirty="0">
                <a:effectLst/>
                <a:latin typeface="Söhne"/>
              </a:rPr>
              <a:t>. </a:t>
            </a:r>
            <a:endParaRPr lang="vi-VN" b="0" i="0" dirty="0">
              <a:effectLst/>
              <a:latin typeface="Söhne"/>
            </a:endParaRPr>
          </a:p>
          <a:p>
            <a:r>
              <a:rPr lang="en-US" b="0" i="0" dirty="0" err="1">
                <a:effectLst/>
                <a:latin typeface="Söhne"/>
              </a:rPr>
              <a:t>Đầu</a:t>
            </a:r>
            <a:r>
              <a:rPr lang="en-US" b="0" i="0" dirty="0">
                <a:effectLst/>
                <a:latin typeface="Söhne"/>
              </a:rPr>
              <a:t> </a:t>
            </a:r>
            <a:r>
              <a:rPr lang="en-US" b="0" i="0" dirty="0" err="1">
                <a:effectLst/>
                <a:latin typeface="Söhne"/>
              </a:rPr>
              <a:t>tiên</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quan</a:t>
            </a:r>
            <a:r>
              <a:rPr lang="en-US" b="0" i="0" dirty="0">
                <a:effectLst/>
                <a:latin typeface="Söhne"/>
              </a:rPr>
              <a:t> </a:t>
            </a:r>
            <a:r>
              <a:rPr lang="en-US" b="0" i="0" dirty="0" err="1">
                <a:effectLst/>
                <a:latin typeface="Söhne"/>
              </a:rPr>
              <a:t>trọng</a:t>
            </a:r>
            <a:r>
              <a:rPr lang="en-US" b="0" i="0" dirty="0">
                <a:effectLst/>
                <a:latin typeface="Söhne"/>
              </a:rPr>
              <a:t> </a:t>
            </a:r>
            <a:r>
              <a:rPr lang="en-US" b="0" i="0" dirty="0" err="1">
                <a:effectLst/>
                <a:latin typeface="Söhne"/>
              </a:rPr>
              <a:t>nhất</a:t>
            </a:r>
            <a:r>
              <a:rPr lang="en-US" b="0" i="0" dirty="0">
                <a:effectLst/>
                <a:latin typeface="Söhne"/>
              </a:rPr>
              <a:t> </a:t>
            </a:r>
            <a:r>
              <a:rPr lang="en-US" b="0" i="0" dirty="0" err="1">
                <a:effectLst/>
                <a:latin typeface="Söhne"/>
              </a:rPr>
              <a:t>là</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tiến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huấn</a:t>
            </a:r>
            <a:r>
              <a:rPr lang="en-US" b="0" i="0" dirty="0">
                <a:effectLst/>
                <a:latin typeface="Söhne"/>
              </a:rPr>
              <a:t> </a:t>
            </a:r>
            <a:r>
              <a:rPr lang="en-US" b="0" i="0" dirty="0" err="1">
                <a:effectLst/>
                <a:latin typeface="Söhne"/>
              </a:rPr>
              <a:t>luyện</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kỳ</a:t>
            </a:r>
            <a:r>
              <a:rPr lang="en-US" b="0" i="0" dirty="0">
                <a:effectLst/>
                <a:latin typeface="Söhne"/>
              </a:rPr>
              <a:t> </a:t>
            </a:r>
            <a:r>
              <a:rPr lang="en-US" b="0" i="0" dirty="0" err="1">
                <a:effectLst/>
                <a:latin typeface="Söhne"/>
              </a:rPr>
              <a:t>cho</a:t>
            </a:r>
            <a:r>
              <a:rPr lang="en-US" b="0" i="0" dirty="0">
                <a:effectLst/>
                <a:latin typeface="Söhne"/>
              </a:rPr>
              <a:t> </a:t>
            </a:r>
            <a:r>
              <a:rPr lang="en-US" b="0" i="0" dirty="0" err="1">
                <a:effectLst/>
                <a:latin typeface="Söhne"/>
              </a:rPr>
              <a:t>tất</a:t>
            </a:r>
            <a:r>
              <a:rPr lang="en-US" b="0" i="0" dirty="0">
                <a:effectLst/>
                <a:latin typeface="Söhne"/>
              </a:rPr>
              <a:t> </a:t>
            </a:r>
            <a:r>
              <a:rPr lang="en-US" b="0" i="0" dirty="0" err="1">
                <a:effectLst/>
                <a:latin typeface="Söhne"/>
              </a:rPr>
              <a:t>cả</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viên</a:t>
            </a:r>
            <a:r>
              <a:rPr lang="en-US" b="0" i="0" dirty="0">
                <a:effectLst/>
                <a:latin typeface="Söhne"/>
              </a:rPr>
              <a:t>. </a:t>
            </a:r>
            <a:r>
              <a:rPr lang="en-US" b="0" i="0" dirty="0" err="1">
                <a:effectLst/>
                <a:latin typeface="Söhne"/>
              </a:rPr>
              <a:t>Huấn</a:t>
            </a:r>
            <a:r>
              <a:rPr lang="en-US" b="0" i="0" dirty="0">
                <a:effectLst/>
                <a:latin typeface="Söhne"/>
              </a:rPr>
              <a:t> </a:t>
            </a:r>
            <a:r>
              <a:rPr lang="en-US" b="0" i="0" dirty="0" err="1">
                <a:effectLst/>
                <a:latin typeface="Söhne"/>
              </a:rPr>
              <a:t>luyện</a:t>
            </a:r>
            <a:r>
              <a:rPr lang="en-US" b="0" i="0" dirty="0">
                <a:effectLst/>
                <a:latin typeface="Söhne"/>
              </a:rPr>
              <a:t> </a:t>
            </a:r>
            <a:r>
              <a:rPr lang="en-US" b="0" i="0" dirty="0" err="1">
                <a:effectLst/>
                <a:latin typeface="Söhne"/>
              </a:rPr>
              <a:t>này</a:t>
            </a:r>
            <a:r>
              <a:rPr lang="en-US" b="0" i="0" dirty="0">
                <a:effectLst/>
                <a:latin typeface="Söhne"/>
              </a:rPr>
              <a:t> </a:t>
            </a:r>
            <a:r>
              <a:rPr lang="en-US" b="0" i="0" dirty="0" err="1">
                <a:effectLst/>
                <a:latin typeface="Söhne"/>
              </a:rPr>
              <a:t>nên</a:t>
            </a:r>
            <a:r>
              <a:rPr lang="en-US" b="0" i="0" dirty="0">
                <a:effectLst/>
                <a:latin typeface="Söhne"/>
              </a:rPr>
              <a:t> bao </a:t>
            </a:r>
            <a:r>
              <a:rPr lang="en-US" b="0" i="0" dirty="0" err="1">
                <a:effectLst/>
                <a:latin typeface="Söhne"/>
              </a:rPr>
              <a:t>gồm</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đúng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vệ</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trình</a:t>
            </a:r>
            <a:r>
              <a:rPr lang="en-US" b="0" i="0" dirty="0">
                <a:effectLst/>
                <a:latin typeface="Söhne"/>
              </a:rPr>
              <a:t> </a:t>
            </a:r>
            <a:r>
              <a:rPr lang="en-US" b="0" i="0" dirty="0" err="1">
                <a:effectLst/>
                <a:latin typeface="Söhne"/>
              </a:rPr>
              <a:t>làm</a:t>
            </a:r>
            <a:r>
              <a:rPr lang="en-US" b="0" i="0" dirty="0">
                <a:effectLst/>
                <a:latin typeface="Söhne"/>
              </a:rPr>
              <a:t> </a:t>
            </a:r>
            <a:r>
              <a:rPr lang="en-US" b="0" i="0" dirty="0" err="1">
                <a:effectLst/>
                <a:latin typeface="Söhne"/>
              </a:rPr>
              <a:t>việc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cách</a:t>
            </a:r>
            <a:r>
              <a:rPr lang="en-US" b="0" i="0" dirty="0">
                <a:effectLst/>
                <a:latin typeface="Söhne"/>
              </a:rPr>
              <a:t> </a:t>
            </a:r>
            <a:r>
              <a:rPr lang="en-US" b="0" i="0" dirty="0" err="1">
                <a:effectLst/>
                <a:latin typeface="Söhne"/>
              </a:rPr>
              <a:t>xử</a:t>
            </a:r>
            <a:r>
              <a:rPr lang="en-US" b="0" i="0" dirty="0">
                <a:effectLst/>
                <a:latin typeface="Söhne"/>
              </a:rPr>
              <a:t> </a:t>
            </a:r>
            <a:r>
              <a:rPr lang="en-US" b="0" i="0" dirty="0" err="1">
                <a:effectLst/>
                <a:latin typeface="Söhne"/>
              </a:rPr>
              <a:t>lý</a:t>
            </a:r>
            <a:r>
              <a:rPr lang="en-US" b="0" i="0" dirty="0">
                <a:effectLst/>
                <a:latin typeface="Söhne"/>
              </a:rPr>
              <a:t> </a:t>
            </a:r>
            <a:r>
              <a:rPr lang="en-US" b="0" i="0" dirty="0" err="1">
                <a:effectLst/>
                <a:latin typeface="Söhne"/>
              </a:rPr>
              <a:t>tình</a:t>
            </a:r>
            <a:r>
              <a:rPr lang="en-US" b="0" i="0" dirty="0">
                <a:effectLst/>
                <a:latin typeface="Söhne"/>
              </a:rPr>
              <a:t> </a:t>
            </a:r>
            <a:r>
              <a:rPr lang="en-US" b="0" i="0" dirty="0" err="1">
                <a:effectLst/>
                <a:latin typeface="Söhne"/>
              </a:rPr>
              <a:t>huống</a:t>
            </a:r>
            <a:r>
              <a:rPr lang="en-US" b="0" i="0" dirty="0">
                <a:effectLst/>
                <a:latin typeface="Söhne"/>
              </a:rPr>
              <a:t> </a:t>
            </a:r>
            <a:r>
              <a:rPr lang="en-US" b="0" i="0" dirty="0" err="1">
                <a:effectLst/>
                <a:latin typeface="Söhne"/>
              </a:rPr>
              <a:t>khẩn</a:t>
            </a:r>
            <a:r>
              <a:rPr lang="en-US" b="0" i="0" dirty="0">
                <a:effectLst/>
                <a:latin typeface="Söhne"/>
              </a:rPr>
              <a:t> </a:t>
            </a:r>
            <a:r>
              <a:rPr lang="en-US" b="0" i="0" dirty="0" err="1">
                <a:effectLst/>
                <a:latin typeface="Söhne"/>
              </a:rPr>
              <a:t>cấp</a:t>
            </a:r>
            <a:r>
              <a:rPr lang="en-US" b="0" i="0" dirty="0">
                <a:effectLst/>
                <a:latin typeface="Söhne"/>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1C39F92-254B-6020-BF4E-ABF9FA93496F}"/>
              </a:ext>
            </a:extLst>
          </p:cNvPr>
          <p:cNvPicPr>
            <a:picLocks noChangeAspect="1"/>
          </p:cNvPicPr>
          <p:nvPr/>
        </p:nvPicPr>
        <p:blipFill>
          <a:blip r:embed="rId3"/>
          <a:stretch>
            <a:fillRect/>
          </a:stretch>
        </p:blipFill>
        <p:spPr>
          <a:xfrm>
            <a:off x="-1106388" y="3573016"/>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khuôn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đúc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hoặc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khuôn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đúc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trang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sức</a:t>
            </a:r>
            <a:endParaRPr lang="en-US" sz="2400" b="1" i="0" dirty="0">
              <a:effectLst/>
              <a:latin typeface="Söhne"/>
            </a:endParaRPr>
          </a:p>
          <a:p>
            <a:r>
              <a:rPr lang="vi-VN" b="0" i="0" dirty="0">
                <a:effectLst/>
                <a:latin typeface="Open Sans" panose="020B0606030504020204" pitchFamily="34" charset="0"/>
              </a:rPr>
              <a:t>Quy định an toàn lao động đóng vai trò quan trọng trong quá trình chế tạo khuôn đúc vàng hoặc bạc để sản xuất trang sức. </a:t>
            </a:r>
          </a:p>
          <a:p>
            <a:r>
              <a:rPr lang="vi-VN" b="0" i="0" dirty="0">
                <a:effectLst/>
                <a:latin typeface="Open Sans" panose="020B0606030504020204" pitchFamily="34" charset="0"/>
              </a:rPr>
              <a:t>Đầu tiên, tất cả nhân viên tham gia quá trình chế tạo cần được huấn luyện đầy đủ về việc sử dụng thiết bị bảo vệ cá nhân, bao gồm mũ bảo hiểm, găng tay và kính bảo hộ.</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0EF8894-E969-C815-FA75-E9BCA3FA36F3}"/>
              </a:ext>
            </a:extLst>
          </p:cNvPr>
          <p:cNvPicPr>
            <a:picLocks noChangeAspect="1"/>
          </p:cNvPicPr>
          <p:nvPr/>
        </p:nvPicPr>
        <p:blipFill>
          <a:blip r:embed="rId3"/>
          <a:stretch>
            <a:fillRect/>
          </a:stretch>
        </p:blipFill>
        <p:spPr>
          <a:xfrm>
            <a:off x="-1106388" y="3573016"/>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khuôn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đúc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hoặc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khuôn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đúc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trang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sức</a:t>
            </a:r>
            <a:endParaRPr lang="en-US" sz="2400" b="1" i="0" dirty="0">
              <a:effectLst/>
              <a:latin typeface="Söhne"/>
            </a:endParaRPr>
          </a:p>
          <a:p>
            <a:r>
              <a:rPr lang="vi-VN" b="0" i="0" dirty="0">
                <a:effectLst/>
                <a:latin typeface="Open Sans" panose="020B0606030504020204" pitchFamily="34" charset="0"/>
              </a:rPr>
              <a:t>Xử lý tình huống tai nạn khẩn cấp là một phần quan trọng của quy trình an toàn khi chế tạo khuôn đúc vàng hoặc bạc cho trang sức. </a:t>
            </a:r>
          </a:p>
          <a:p>
            <a:r>
              <a:rPr lang="vi-VN" b="0" i="0" dirty="0">
                <a:effectLst/>
                <a:latin typeface="Open Sans" panose="020B0606030504020204" pitchFamily="34" charset="0"/>
              </a:rPr>
              <a:t>Trong trường hợp xảy ra sự cố, nhân viên cần ngay lập tức thực hiện các biện pháp đầu tiên để đảm bảo an toàn cho bản thân và đồng đội.</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DD36DF7-CCBA-3826-E2C1-D0DE700CDB2F}"/>
              </a:ext>
            </a:extLst>
          </p:cNvPr>
          <p:cNvPicPr>
            <a:picLocks noChangeAspect="1"/>
          </p:cNvPicPr>
          <p:nvPr/>
        </p:nvPicPr>
        <p:blipFill>
          <a:blip r:embed="rId3"/>
          <a:stretch>
            <a:fillRect/>
          </a:stretch>
        </p:blipFill>
        <p:spPr>
          <a:xfrm>
            <a:off x="-1106388" y="3573016"/>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542039"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Uốn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dẻo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phôi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hoặc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bạc</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uốn dẻo phôi vàng hoặc bạc đã được đúc để chế tác trang sức</a:t>
            </a:r>
            <a:r>
              <a:rPr lang="en-US" sz="2000" dirty="0"/>
              <a:t>:</a:t>
            </a:r>
          </a:p>
          <a:p>
            <a:pPr algn="l"/>
            <a:r>
              <a:rPr lang="vi-VN" b="0" i="0" dirty="0">
                <a:effectLst/>
                <a:latin typeface="Open Sans" panose="020B0606030504020204" pitchFamily="34" charset="0"/>
              </a:rPr>
              <a:t>Trong ngành chế tác trang sức, quá trình uốn dẻo phôi vàng hoặc bạc đã được đúc đóng vai trò quan trọng để tạo ra những sản phẩm tinh tế và độc đáo. Việc này đòi hỏi sự chuyên nghiệp và kỹ thuật cao từ người nghệ nhân.</a:t>
            </a:r>
          </a:p>
          <a:p>
            <a:pPr algn="l"/>
            <a:r>
              <a:rPr lang="vi-VN" b="0" i="0" dirty="0">
                <a:effectLst/>
                <a:latin typeface="Open Sans" panose="020B0606030504020204" pitchFamily="34" charset="0"/>
              </a:rPr>
              <a:t>Các đặc điểm của công việc này bao gồm việc lựa chọn phôi chất lượng cao, thường là vàng 18k hoặc bạc sterling, để đảm bảo tính chất esthetic và giữ giá trị. Quá trình uốn dẻo được thực hiện bằng các công cụ chính xác và kỹ thuật chuyên sâu, tạo nên những đường cong mềm mại và chính xác trên sản phẩm.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9C06D7DF-EE4E-4923-E209-E9F2FC1E6929}"/>
              </a:ext>
            </a:extLst>
          </p:cNvPr>
          <p:cNvPicPr>
            <a:picLocks noChangeAspect="1"/>
          </p:cNvPicPr>
          <p:nvPr/>
        </p:nvPicPr>
        <p:blipFill>
          <a:blip r:embed="rId3"/>
          <a:stretch>
            <a:fillRect/>
          </a:stretch>
        </p:blipFill>
        <p:spPr>
          <a:xfrm>
            <a:off x="6958508" y="1916548"/>
            <a:ext cx="3321745" cy="332174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61404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Uốn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dẻo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phôi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hoặc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bạc</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uốn dẻo phôi vàng hoặc bạc đã được đúc để chế tác trang sức</a:t>
            </a:r>
            <a:r>
              <a:rPr lang="en-US" sz="2000" dirty="0"/>
              <a:t>:</a:t>
            </a:r>
          </a:p>
          <a:p>
            <a:pPr algn="l"/>
            <a:r>
              <a:rPr lang="vi-VN" b="0" i="0" dirty="0">
                <a:effectLst/>
                <a:latin typeface="Open Sans" panose="020B0606030504020204" pitchFamily="34" charset="0"/>
              </a:rPr>
              <a:t>Trong quá trình uốn dẻo phôi vàng hoặc bạc để chế tác trang sức, có những rủi ro và tai nạn mà người thợ vàng phải đối mặt. Mặc dù đây là công việc chuyên nghiệp, nhưng vẫn tồn tại những thách thức đáng kể.</a:t>
            </a:r>
          </a:p>
          <a:p>
            <a:pPr algn="l"/>
            <a:r>
              <a:rPr lang="vi-VN" b="0" i="0" dirty="0">
                <a:effectLst/>
                <a:latin typeface="Open Sans" panose="020B0606030504020204" pitchFamily="34" charset="0"/>
              </a:rPr>
              <a:t>Một số tai nạn thường gặp là việc phôi kim loại bị nứt hoặc biến dạng do áp lực và nhiệt độ không được kiểm soát chặt chẽ. Điều này đặt ra yêu cầu cao đối với kỹ thuật và kinh nghiệm của người nghệ nhân để tránh tình trạng này.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754E76A-356D-C01D-E6DF-187312F3EA5D}"/>
              </a:ext>
            </a:extLst>
          </p:cNvPr>
          <p:cNvPicPr>
            <a:picLocks noChangeAspect="1"/>
          </p:cNvPicPr>
          <p:nvPr/>
        </p:nvPicPr>
        <p:blipFill>
          <a:blip r:embed="rId3"/>
          <a:stretch>
            <a:fillRect/>
          </a:stretch>
        </p:blipFill>
        <p:spPr>
          <a:xfrm>
            <a:off x="6958508" y="1916548"/>
            <a:ext cx="3321745" cy="332174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89396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Uốn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dẻo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phôi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hoặc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bạc</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uốn dẻo phôi vàng hoặc bạc đã được đúc để chế tác trang sức</a:t>
            </a:r>
            <a:r>
              <a:rPr lang="en-US" sz="2000" dirty="0"/>
              <a:t>:</a:t>
            </a:r>
          </a:p>
          <a:p>
            <a:pPr algn="l"/>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uốn</a:t>
            </a:r>
            <a:r>
              <a:rPr lang="en-US" b="0" i="0" dirty="0">
                <a:effectLst/>
                <a:latin typeface="Open Sans" panose="020B0606030504020204" pitchFamily="34" charset="0"/>
              </a:rPr>
              <a:t> </a:t>
            </a:r>
            <a:r>
              <a:rPr lang="en-US" b="0" i="0" dirty="0" err="1">
                <a:effectLst/>
                <a:latin typeface="Open Sans" panose="020B0606030504020204" pitchFamily="34" charset="0"/>
              </a:rPr>
              <a:t>dẻo</a:t>
            </a:r>
            <a:r>
              <a:rPr lang="en-US" b="0" i="0" dirty="0">
                <a:effectLst/>
                <a:latin typeface="Open Sans" panose="020B0606030504020204" pitchFamily="34" charset="0"/>
              </a:rPr>
              <a:t> </a:t>
            </a:r>
            <a:r>
              <a:rPr lang="en-US" b="0" i="0" dirty="0" err="1">
                <a:effectLst/>
                <a:latin typeface="Open Sans" panose="020B0606030504020204" pitchFamily="34" charset="0"/>
              </a:rPr>
              <a:t>phôi</a:t>
            </a:r>
            <a:r>
              <a:rPr lang="en-US" b="0" i="0" dirty="0">
                <a:effectLst/>
                <a:latin typeface="Open Sans" panose="020B0606030504020204" pitchFamily="34" charset="0"/>
              </a:rPr>
              <a:t> </a:t>
            </a:r>
            <a:r>
              <a:rPr lang="en-US" b="0" i="0" dirty="0" err="1">
                <a:effectLst/>
                <a:latin typeface="Open Sans" panose="020B0606030504020204" pitchFamily="34" charset="0"/>
              </a:rPr>
              <a:t>vàng</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bạc</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chế</a:t>
            </a:r>
            <a:r>
              <a:rPr lang="en-US" b="0" i="0" dirty="0">
                <a:effectLst/>
                <a:latin typeface="Open Sans" panose="020B0606030504020204" pitchFamily="34" charset="0"/>
              </a:rPr>
              <a:t> </a:t>
            </a:r>
            <a:r>
              <a:rPr lang="en-US" b="0" i="0" dirty="0" err="1">
                <a:effectLst/>
                <a:latin typeface="Open Sans" panose="020B0606030504020204" pitchFamily="34" charset="0"/>
              </a:rPr>
              <a:t>tác</a:t>
            </a:r>
            <a:r>
              <a:rPr lang="en-US" b="0" i="0" dirty="0">
                <a:effectLst/>
                <a:latin typeface="Open Sans" panose="020B0606030504020204" pitchFamily="34" charset="0"/>
              </a:rPr>
              <a:t> </a:t>
            </a:r>
            <a:r>
              <a:rPr lang="en-US" b="0" i="0" dirty="0" err="1">
                <a:effectLst/>
                <a:latin typeface="Open Sans" panose="020B0606030504020204" pitchFamily="34" charset="0"/>
              </a:rPr>
              <a:t>trang</a:t>
            </a:r>
            <a:r>
              <a:rPr lang="en-US" b="0" i="0" dirty="0">
                <a:effectLst/>
                <a:latin typeface="Open Sans" panose="020B0606030504020204" pitchFamily="34" charset="0"/>
              </a:rPr>
              <a:t> </a:t>
            </a:r>
            <a:r>
              <a:rPr lang="en-US" b="0" i="0" dirty="0" err="1">
                <a:effectLst/>
                <a:latin typeface="Open Sans" panose="020B0606030504020204" pitchFamily="34" charset="0"/>
              </a:rPr>
              <a:t>sức</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phát</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yếu</a:t>
            </a:r>
            <a:r>
              <a:rPr lang="en-US" b="0" i="0" dirty="0">
                <a:effectLst/>
                <a:latin typeface="Open Sans" panose="020B0606030504020204" pitchFamily="34" charset="0"/>
              </a:rPr>
              <a:t> </a:t>
            </a:r>
            <a:r>
              <a:rPr lang="en-US" b="0" i="0" dirty="0" err="1">
                <a:effectLst/>
                <a:latin typeface="Open Sans" panose="020B0606030504020204" pitchFamily="34" charset="0"/>
              </a:rPr>
              <a:t>tố</a:t>
            </a:r>
            <a:r>
              <a:rPr lang="en-US" b="0" i="0" dirty="0">
                <a:effectLst/>
                <a:latin typeface="Open Sans" panose="020B0606030504020204" pitchFamily="34" charset="0"/>
              </a:rPr>
              <a:t> </a:t>
            </a:r>
            <a:r>
              <a:rPr lang="en-US" b="0" i="0" dirty="0" err="1">
                <a:effectLst/>
                <a:latin typeface="Open Sans" panose="020B0606030504020204" pitchFamily="34" charset="0"/>
              </a:rPr>
              <a:t>khác</a:t>
            </a:r>
            <a:r>
              <a:rPr lang="en-US" b="0" i="0" dirty="0">
                <a:effectLst/>
                <a:latin typeface="Open Sans" panose="020B0606030504020204" pitchFamily="34" charset="0"/>
              </a:rPr>
              <a:t> </a:t>
            </a:r>
            <a:r>
              <a:rPr lang="en-US" b="0" i="0" dirty="0" err="1">
                <a:effectLst/>
                <a:latin typeface="Open Sans" panose="020B0606030504020204" pitchFamily="34" charset="0"/>
              </a:rPr>
              <a:t>nhau</a:t>
            </a:r>
            <a:r>
              <a:rPr lang="en-US" b="0" i="0" dirty="0">
                <a:effectLst/>
                <a:latin typeface="Open Sans" panose="020B0606030504020204" pitchFamily="34" charset="0"/>
              </a:rPr>
              <a:t>. </a:t>
            </a:r>
            <a:endParaRPr lang="vi-VN" b="0" i="0" dirty="0">
              <a:effectLst/>
              <a:latin typeface="Open Sans" panose="020B0606030504020204" pitchFamily="34" charset="0"/>
            </a:endParaRPr>
          </a:p>
          <a:p>
            <a:pPr algn="l"/>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xác</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kiểm</a:t>
            </a:r>
            <a:r>
              <a:rPr lang="en-US" b="0" i="0" dirty="0">
                <a:effectLst/>
                <a:latin typeface="Open Sans" panose="020B0606030504020204" pitchFamily="34" charset="0"/>
              </a:rPr>
              <a:t> </a:t>
            </a:r>
            <a:r>
              <a:rPr lang="en-US" b="0" i="0" dirty="0" err="1">
                <a:effectLst/>
                <a:latin typeface="Open Sans" panose="020B0606030504020204" pitchFamily="34" charset="0"/>
              </a:rPr>
              <a:t>soát</a:t>
            </a:r>
            <a:r>
              <a:rPr lang="en-US" b="0" i="0" dirty="0">
                <a:effectLst/>
                <a:latin typeface="Open Sans" panose="020B0606030504020204" pitchFamily="34" charset="0"/>
              </a:rPr>
              <a:t> </a:t>
            </a:r>
            <a:r>
              <a:rPr lang="en-US" b="0" i="0" dirty="0" err="1">
                <a:effectLst/>
                <a:latin typeface="Open Sans" panose="020B0606030504020204" pitchFamily="34" charset="0"/>
              </a:rPr>
              <a:t>áp</a:t>
            </a:r>
            <a:r>
              <a:rPr lang="en-US" b="0" i="0" dirty="0">
                <a:effectLst/>
                <a:latin typeface="Open Sans" panose="020B0606030504020204" pitchFamily="34" charset="0"/>
              </a:rPr>
              <a:t> </a:t>
            </a:r>
            <a:r>
              <a:rPr lang="en-US" b="0" i="0" dirty="0" err="1">
                <a:effectLst/>
                <a:latin typeface="Open Sans" panose="020B0606030504020204" pitchFamily="34" charset="0"/>
              </a:rPr>
              <a:t>lực</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nhiệt</a:t>
            </a:r>
            <a:r>
              <a:rPr lang="en-US" b="0" i="0" dirty="0">
                <a:effectLst/>
                <a:latin typeface="Open Sans" panose="020B0606030504020204" pitchFamily="34" charset="0"/>
              </a:rPr>
              <a:t> </a:t>
            </a:r>
            <a:r>
              <a:rPr lang="en-US" b="0" i="0" dirty="0" err="1">
                <a:effectLst/>
                <a:latin typeface="Open Sans" panose="020B0606030504020204" pitchFamily="34" charset="0"/>
              </a:rPr>
              <a:t>độ</a:t>
            </a:r>
            <a:r>
              <a:rPr lang="en-US" b="0" i="0" dirty="0">
                <a:effectLst/>
                <a:latin typeface="Open Sans" panose="020B0606030504020204" pitchFamily="34" charset="0"/>
              </a:rPr>
              <a:t>. Khi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cân</a:t>
            </a:r>
            <a:r>
              <a:rPr lang="en-US" b="0" i="0" dirty="0">
                <a:effectLst/>
                <a:latin typeface="Open Sans" panose="020B0606030504020204" pitchFamily="34" charset="0"/>
              </a:rPr>
              <a:t> </a:t>
            </a:r>
            <a:r>
              <a:rPr lang="en-US" b="0" i="0" dirty="0" err="1">
                <a:effectLst/>
                <a:latin typeface="Open Sans" panose="020B0606030504020204" pitchFamily="34" charset="0"/>
              </a:rPr>
              <a:t>bằng</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xác</a:t>
            </a:r>
            <a:r>
              <a:rPr lang="en-US" b="0" i="0" dirty="0">
                <a:effectLst/>
                <a:latin typeface="Open Sans" panose="020B0606030504020204" pitchFamily="34" charset="0"/>
              </a:rPr>
              <a:t>, </a:t>
            </a:r>
            <a:r>
              <a:rPr lang="en-US" b="0" i="0" dirty="0" err="1">
                <a:effectLst/>
                <a:latin typeface="Open Sans" panose="020B0606030504020204" pitchFamily="34" charset="0"/>
              </a:rPr>
              <a:t>kim</a:t>
            </a:r>
            <a:r>
              <a:rPr lang="en-US" b="0" i="0" dirty="0">
                <a:effectLst/>
                <a:latin typeface="Open Sans" panose="020B0606030504020204" pitchFamily="34" charset="0"/>
              </a:rPr>
              <a:t> </a:t>
            </a:r>
            <a:r>
              <a:rPr lang="en-US" b="0" i="0" dirty="0" err="1">
                <a:effectLst/>
                <a:latin typeface="Open Sans" panose="020B0606030504020204" pitchFamily="34" charset="0"/>
              </a:rPr>
              <a:t>loại</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trở</a:t>
            </a:r>
            <a:r>
              <a:rPr lang="en-US" b="0" i="0" dirty="0">
                <a:effectLst/>
                <a:latin typeface="Open Sans" panose="020B0606030504020204" pitchFamily="34" charset="0"/>
              </a:rPr>
              <a:t> </a:t>
            </a:r>
            <a:r>
              <a:rPr lang="en-US" b="0" i="0" dirty="0" err="1">
                <a:effectLst/>
                <a:latin typeface="Open Sans" panose="020B0606030504020204" pitchFamily="34" charset="0"/>
              </a:rPr>
              <a:t>nên</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mềm</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giòn</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nứt</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 </a:t>
            </a:r>
            <a:r>
              <a:rPr lang="en-US" b="0" i="0" dirty="0" err="1">
                <a:effectLst/>
                <a:latin typeface="Open Sans" panose="020B0606030504020204" pitchFamily="34" charset="0"/>
              </a:rPr>
              <a:t>dạng</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mất</a:t>
            </a:r>
            <a:r>
              <a:rPr lang="en-US" b="0" i="0" dirty="0">
                <a:effectLst/>
                <a:latin typeface="Open Sans" panose="020B0606030504020204" pitchFamily="34" charset="0"/>
              </a:rPr>
              <a:t> </a:t>
            </a:r>
            <a:r>
              <a:rPr lang="en-US" b="0" i="0" dirty="0" err="1">
                <a:effectLst/>
                <a:latin typeface="Open Sans" panose="020B0606030504020204" pitchFamily="34" charset="0"/>
              </a:rPr>
              <a:t>mát</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7BCAB60-9C67-BE38-D358-1346E81A80E9}"/>
              </a:ext>
            </a:extLst>
          </p:cNvPr>
          <p:cNvPicPr>
            <a:picLocks noChangeAspect="1"/>
          </p:cNvPicPr>
          <p:nvPr/>
        </p:nvPicPr>
        <p:blipFill>
          <a:blip r:embed="rId3"/>
          <a:stretch>
            <a:fillRect/>
          </a:stretch>
        </p:blipFill>
        <p:spPr>
          <a:xfrm>
            <a:off x="6958508" y="1916548"/>
            <a:ext cx="3321745" cy="332174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25400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Uốn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dẻo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phôi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hoặc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bạc</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uốn dẻo phôi vàng hoặc bạc đã được đúc để chế tác trang sức</a:t>
            </a:r>
            <a:r>
              <a:rPr lang="en-US" sz="2000" dirty="0"/>
              <a:t>:</a:t>
            </a:r>
          </a:p>
          <a:p>
            <a:pPr algn="l"/>
            <a:r>
              <a:rPr lang="vi-VN" b="0" i="0" dirty="0">
                <a:effectLst/>
                <a:latin typeface="Open Sans" panose="020B0606030504020204" pitchFamily="34" charset="0"/>
              </a:rPr>
              <a:t>Để đảm bảo an toàn và tránh tai nạn khi uốn dẻo phôi vàng hoặc bạc trong quá trình chế tác trang sức, việc áp dụng các biện pháp phòng tránh là quan trọng. </a:t>
            </a:r>
          </a:p>
          <a:p>
            <a:pPr algn="l"/>
            <a:r>
              <a:rPr lang="vi-VN" b="0" i="0" dirty="0">
                <a:effectLst/>
                <a:latin typeface="Open Sans" panose="020B0606030504020204" pitchFamily="34" charset="0"/>
              </a:rPr>
              <a:t>Trước hết, việc quan trắc môi trường lao động đóng vai trò quan trọng để đảm bảo rằng các điều kiện làm việc đều an toàn và đáp ứng các tiêu chuẩn an toàn nghề nghiệp.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9A9EA06-970C-0D04-5A5C-6A34565502F6}"/>
              </a:ext>
            </a:extLst>
          </p:cNvPr>
          <p:cNvPicPr>
            <a:picLocks noChangeAspect="1"/>
          </p:cNvPicPr>
          <p:nvPr/>
        </p:nvPicPr>
        <p:blipFill>
          <a:blip r:embed="rId3"/>
          <a:stretch>
            <a:fillRect/>
          </a:stretch>
        </p:blipFill>
        <p:spPr>
          <a:xfrm>
            <a:off x="6958508" y="1916548"/>
            <a:ext cx="3321745" cy="332174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181999"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Uốn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dẻo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phôi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hoặc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bạc</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uốn dẻo phôi vàng hoặc bạc đã được đúc để chế tác trang sức</a:t>
            </a:r>
            <a:r>
              <a:rPr lang="en-US" sz="2000" dirty="0"/>
              <a:t>:</a:t>
            </a:r>
          </a:p>
          <a:p>
            <a:pPr algn="l"/>
            <a:r>
              <a:rPr lang="vi-VN" b="0" i="0" dirty="0">
                <a:effectLst/>
                <a:latin typeface="Open Sans" panose="020B0606030504020204" pitchFamily="34" charset="0"/>
              </a:rPr>
              <a:t>Quy định an toàn lao động trong việc uốn dẻo phôi vàng hoặc bạc để chế tác trang sức đóng vai trò quan trọng trong bảo vệ sức khỏe và an toàn của người làm nghệ thuật trang sức. </a:t>
            </a:r>
          </a:p>
          <a:p>
            <a:pPr algn="l"/>
            <a:r>
              <a:rPr lang="vi-VN" b="0" i="0" dirty="0">
                <a:effectLst/>
                <a:latin typeface="Open Sans" panose="020B0606030504020204" pitchFamily="34" charset="0"/>
              </a:rPr>
              <a:t>Theo quy định này, việc sử dụng bảo hộ cá nhân là bắt buộc, bao gồm mũ bảo hiểm, kính bảo hộ và găng tay chống nhiệt, nhằm giảm nguy cơ chấn thương và bảo vệ da khỏi tác động của nhiệt độ cao.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38071A1-D60E-4CAA-81A1-7C9CC6C485C5}"/>
              </a:ext>
            </a:extLst>
          </p:cNvPr>
          <p:cNvPicPr>
            <a:picLocks noChangeAspect="1"/>
          </p:cNvPicPr>
          <p:nvPr/>
        </p:nvPicPr>
        <p:blipFill>
          <a:blip r:embed="rId3"/>
          <a:stretch>
            <a:fillRect/>
          </a:stretch>
        </p:blipFill>
        <p:spPr>
          <a:xfrm>
            <a:off x="6958508" y="1916548"/>
            <a:ext cx="3321745" cy="332174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109991"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Uốn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dẻo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phôi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hoặc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bạc</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uốn dẻo phôi vàng hoặc bạc đã được đúc để chế tác trang sức</a:t>
            </a:r>
            <a:r>
              <a:rPr lang="en-US" sz="2000" dirty="0"/>
              <a:t>:</a:t>
            </a:r>
          </a:p>
          <a:p>
            <a:pPr algn="l"/>
            <a:r>
              <a:rPr lang="vi-VN" b="0" i="0" dirty="0">
                <a:effectLst/>
                <a:latin typeface="Open Sans" panose="020B0606030504020204" pitchFamily="34" charset="0"/>
              </a:rPr>
              <a:t>Xử lý tình huống tai nạn khẩn cấp khi uốn dẻo phôi vàng hoặc bạc trong quá trình chế tác trang sức đòi hỏi sự nhạy bén và chuẩn bị kỹ lưỡng. </a:t>
            </a:r>
          </a:p>
          <a:p>
            <a:pPr algn="l"/>
            <a:r>
              <a:rPr lang="vi-VN" b="0" i="0" dirty="0">
                <a:effectLst/>
                <a:latin typeface="Open Sans" panose="020B0606030504020204" pitchFamily="34" charset="0"/>
              </a:rPr>
              <a:t>Trong trường hợp nổ máy hoặc cháy nổ, người thợ cần ngay lập tức dừng lại và tắt nguồn điện, sau đó sử dụng bình chữa cháy để kiểm soát tình hình.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0E35DA4-2520-6BD8-3E62-F09E7CC26070}"/>
              </a:ext>
            </a:extLst>
          </p:cNvPr>
          <p:cNvPicPr>
            <a:picLocks noChangeAspect="1"/>
          </p:cNvPicPr>
          <p:nvPr/>
        </p:nvPicPr>
        <p:blipFill>
          <a:blip r:embed="rId3"/>
          <a:stretch>
            <a:fillRect/>
          </a:stretch>
        </p:blipFill>
        <p:spPr>
          <a:xfrm>
            <a:off x="6958508" y="1916548"/>
            <a:ext cx="3321745" cy="332174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tác</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mài</a:t>
            </a:r>
            <a:r>
              <a:rPr lang="en-US" dirty="0">
                <a:latin typeface="UTM Aptima" panose="02040603050506020204" pitchFamily="18" charset="0"/>
              </a:rPr>
              <a:t> </a:t>
            </a:r>
            <a:r>
              <a:rPr lang="en-US" dirty="0" err="1">
                <a:latin typeface="UTM Aptima" panose="02040603050506020204" pitchFamily="18" charset="0"/>
              </a:rPr>
              <a:t>trên</a:t>
            </a:r>
            <a:r>
              <a:rPr lang="en-US" dirty="0">
                <a:latin typeface="UTM Aptima" panose="02040603050506020204" pitchFamily="18" charset="0"/>
              </a:rPr>
              <a:t> </a:t>
            </a:r>
            <a:r>
              <a:rPr lang="en-US" dirty="0" err="1">
                <a:latin typeface="UTM Aptima" panose="02040603050506020204" pitchFamily="18" charset="0"/>
              </a:rPr>
              <a:t>phôi</a:t>
            </a:r>
            <a:r>
              <a:rPr lang="en-US" dirty="0">
                <a:latin typeface="UTM Aptima" panose="02040603050506020204" pitchFamily="18" charset="0"/>
              </a:rPr>
              <a:t> </a:t>
            </a:r>
            <a:r>
              <a:rPr lang="en-US" dirty="0" err="1">
                <a:latin typeface="UTM Aptima" panose="02040603050506020204" pitchFamily="18" charset="0"/>
              </a:rPr>
              <a:t>vàng</a:t>
            </a:r>
            <a:r>
              <a:rPr lang="en-US" dirty="0">
                <a:latin typeface="UTM Aptima" panose="02040603050506020204" pitchFamily="18" charset="0"/>
              </a:rPr>
              <a:t> </a:t>
            </a:r>
            <a:r>
              <a:rPr lang="en-US" dirty="0" err="1">
                <a:latin typeface="UTM Aptima" panose="02040603050506020204" pitchFamily="18" charset="0"/>
              </a:rPr>
              <a:t>hoặc</a:t>
            </a:r>
            <a:r>
              <a:rPr lang="en-US" dirty="0">
                <a:latin typeface="UTM Aptima" panose="02040603050506020204" pitchFamily="18" charset="0"/>
              </a:rPr>
              <a:t> </a:t>
            </a:r>
            <a:r>
              <a:rPr lang="en-US" dirty="0" err="1">
                <a:latin typeface="UTM Aptima" panose="02040603050506020204" pitchFamily="18" charset="0"/>
              </a:rPr>
              <a:t>bạc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tác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mài</a:t>
            </a:r>
            <a:r>
              <a:rPr lang="en-US" b="1" i="0" dirty="0">
                <a:effectLst/>
                <a:latin typeface="Open Sans" panose="020B0606030504020204" pitchFamily="34" charset="0"/>
              </a:rPr>
              <a:t> </a:t>
            </a:r>
            <a:r>
              <a:rPr lang="en-US" b="1" i="0" dirty="0" err="1">
                <a:effectLst/>
                <a:latin typeface="Open Sans" panose="020B0606030504020204" pitchFamily="34" charset="0"/>
              </a:rPr>
              <a:t>trên</a:t>
            </a:r>
            <a:r>
              <a:rPr lang="en-US" b="1" i="0" dirty="0">
                <a:effectLst/>
                <a:latin typeface="Open Sans" panose="020B0606030504020204" pitchFamily="34" charset="0"/>
              </a:rPr>
              <a:t> </a:t>
            </a:r>
            <a:r>
              <a:rPr lang="en-US" b="1" i="0" dirty="0" err="1">
                <a:effectLst/>
                <a:latin typeface="Open Sans" panose="020B0606030504020204" pitchFamily="34" charset="0"/>
              </a:rPr>
              <a:t>phôi</a:t>
            </a:r>
            <a:r>
              <a:rPr lang="en-US" b="1" i="0" dirty="0">
                <a:effectLst/>
                <a:latin typeface="Open Sans" panose="020B0606030504020204" pitchFamily="34" charset="0"/>
              </a:rPr>
              <a:t> </a:t>
            </a:r>
            <a:r>
              <a:rPr lang="en-US" b="1" i="0" dirty="0" err="1">
                <a:effectLst/>
                <a:latin typeface="Open Sans" panose="020B0606030504020204" pitchFamily="34" charset="0"/>
              </a:rPr>
              <a:t>vàng</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bạc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a:t>
            </a:r>
            <a:r>
              <a:rPr lang="en-US" b="1" i="0" dirty="0" err="1">
                <a:effectLst/>
                <a:latin typeface="Open Sans" panose="020B0606030504020204" pitchFamily="34" charset="0"/>
              </a:rPr>
              <a:t>sức</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ngành chế tác trang sức, quá trình chế tác và mài trên phôi vàng hoặc bạc đòi hỏi sự chính xác và kỹ thuật cao. Các nghệ nhân phải điều chỉnh cẩn thận từng đường nét để tạo ra sản phẩm cuối cùng đẹp mắt và chất lượng.</a:t>
            </a:r>
          </a:p>
          <a:p>
            <a:pPr algn="l"/>
            <a:r>
              <a:rPr lang="vi-VN" b="0" i="0" dirty="0">
                <a:effectLst/>
                <a:latin typeface="Open Sans" panose="020B0606030504020204" pitchFamily="34" charset="0"/>
              </a:rPr>
              <a:t>Quá trình bắt đầu bằng việc lựa chọn phôi vàng hoặc bạc chất lượng cao, sau đó điều chỉnh hình dạng và kích thước dựa trên thiết kế đã định sẵn.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62E31CAE-6415-9582-ABEF-224B7E925E1E}"/>
              </a:ext>
            </a:extLst>
          </p:cNvPr>
          <p:cNvPicPr>
            <a:picLocks noChangeAspect="1"/>
          </p:cNvPicPr>
          <p:nvPr/>
        </p:nvPicPr>
        <p:blipFill>
          <a:blip r:embed="rId3"/>
          <a:stretch>
            <a:fillRect/>
          </a:stretch>
        </p:blipFill>
        <p:spPr>
          <a:xfrm>
            <a:off x="-674340" y="3284984"/>
            <a:ext cx="4896544" cy="489654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tác</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mài</a:t>
            </a:r>
            <a:r>
              <a:rPr lang="en-US" dirty="0">
                <a:latin typeface="UTM Aptima" panose="02040603050506020204" pitchFamily="18" charset="0"/>
              </a:rPr>
              <a:t> </a:t>
            </a:r>
            <a:r>
              <a:rPr lang="en-US" dirty="0" err="1">
                <a:latin typeface="UTM Aptima" panose="02040603050506020204" pitchFamily="18" charset="0"/>
              </a:rPr>
              <a:t>trên</a:t>
            </a:r>
            <a:r>
              <a:rPr lang="en-US" dirty="0">
                <a:latin typeface="UTM Aptima" panose="02040603050506020204" pitchFamily="18" charset="0"/>
              </a:rPr>
              <a:t> </a:t>
            </a:r>
            <a:r>
              <a:rPr lang="en-US" dirty="0" err="1">
                <a:latin typeface="UTM Aptima" panose="02040603050506020204" pitchFamily="18" charset="0"/>
              </a:rPr>
              <a:t>phôi</a:t>
            </a:r>
            <a:r>
              <a:rPr lang="en-US" dirty="0">
                <a:latin typeface="UTM Aptima" panose="02040603050506020204" pitchFamily="18" charset="0"/>
              </a:rPr>
              <a:t> </a:t>
            </a:r>
            <a:r>
              <a:rPr lang="en-US" dirty="0" err="1">
                <a:latin typeface="UTM Aptima" panose="02040603050506020204" pitchFamily="18" charset="0"/>
              </a:rPr>
              <a:t>vàng</a:t>
            </a:r>
            <a:r>
              <a:rPr lang="en-US" dirty="0">
                <a:latin typeface="UTM Aptima" panose="02040603050506020204" pitchFamily="18" charset="0"/>
              </a:rPr>
              <a:t> </a:t>
            </a:r>
            <a:r>
              <a:rPr lang="en-US" dirty="0" err="1">
                <a:latin typeface="UTM Aptima" panose="02040603050506020204" pitchFamily="18" charset="0"/>
              </a:rPr>
              <a:t>hoặc</a:t>
            </a:r>
            <a:r>
              <a:rPr lang="en-US" dirty="0">
                <a:latin typeface="UTM Aptima" panose="02040603050506020204" pitchFamily="18" charset="0"/>
              </a:rPr>
              <a:t> </a:t>
            </a:r>
            <a:r>
              <a:rPr lang="en-US" dirty="0" err="1">
                <a:latin typeface="UTM Aptima" panose="02040603050506020204" pitchFamily="18" charset="0"/>
              </a:rPr>
              <a:t>bạc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tác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mài</a:t>
            </a:r>
            <a:r>
              <a:rPr lang="en-US" b="1" i="0" dirty="0">
                <a:effectLst/>
                <a:latin typeface="Open Sans" panose="020B0606030504020204" pitchFamily="34" charset="0"/>
              </a:rPr>
              <a:t> </a:t>
            </a:r>
            <a:r>
              <a:rPr lang="en-US" b="1" i="0" dirty="0" err="1">
                <a:effectLst/>
                <a:latin typeface="Open Sans" panose="020B0606030504020204" pitchFamily="34" charset="0"/>
              </a:rPr>
              <a:t>trên</a:t>
            </a:r>
            <a:r>
              <a:rPr lang="en-US" b="1" i="0" dirty="0">
                <a:effectLst/>
                <a:latin typeface="Open Sans" panose="020B0606030504020204" pitchFamily="34" charset="0"/>
              </a:rPr>
              <a:t> </a:t>
            </a:r>
            <a:r>
              <a:rPr lang="en-US" b="1" i="0" dirty="0" err="1">
                <a:effectLst/>
                <a:latin typeface="Open Sans" panose="020B0606030504020204" pitchFamily="34" charset="0"/>
              </a:rPr>
              <a:t>phôi</a:t>
            </a:r>
            <a:r>
              <a:rPr lang="en-US" b="1" i="0" dirty="0">
                <a:effectLst/>
                <a:latin typeface="Open Sans" panose="020B0606030504020204" pitchFamily="34" charset="0"/>
              </a:rPr>
              <a:t> </a:t>
            </a:r>
            <a:r>
              <a:rPr lang="en-US" b="1" i="0" dirty="0" err="1">
                <a:effectLst/>
                <a:latin typeface="Open Sans" panose="020B0606030504020204" pitchFamily="34" charset="0"/>
              </a:rPr>
              <a:t>vàng</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bạc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a:t>
            </a:r>
            <a:r>
              <a:rPr lang="en-US" b="1" i="0" dirty="0" err="1">
                <a:effectLst/>
                <a:latin typeface="Open Sans" panose="020B0606030504020204" pitchFamily="34" charset="0"/>
              </a:rPr>
              <a:t>sức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chế tác và mài trang sức từ vàng hoặc bạc, các nghệ nhân thường phải đối mặt với nhiều rủi ro và tai nạn tiềm ẩn. </a:t>
            </a:r>
          </a:p>
          <a:p>
            <a:pPr algn="l">
              <a:lnSpc>
                <a:spcPct val="120000"/>
              </a:lnSpc>
            </a:pPr>
            <a:r>
              <a:rPr lang="vi-VN" b="0" i="0" dirty="0">
                <a:effectLst/>
                <a:latin typeface="Open Sans" panose="020B0606030504020204" pitchFamily="34" charset="0"/>
              </a:rPr>
              <a:t>Một trong những vấn đề phổ biến là nguy cơ tổn thương do sử dụng công cụ cắt và mài. Việc xử lý các chi tiết nhỏ và phức tạp đôi khi dẫn đến việc cắt hay trầy da ngón tay.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CFA93D8-93E8-36BE-D8E9-42427F13C313}"/>
              </a:ext>
            </a:extLst>
          </p:cNvPr>
          <p:cNvPicPr>
            <a:picLocks noChangeAspect="1"/>
          </p:cNvPicPr>
          <p:nvPr/>
        </p:nvPicPr>
        <p:blipFill>
          <a:blip r:embed="rId3"/>
          <a:stretch>
            <a:fillRect/>
          </a:stretch>
        </p:blipFill>
        <p:spPr>
          <a:xfrm>
            <a:off x="-674340" y="3284984"/>
            <a:ext cx="4896544" cy="489654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tác</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mài</a:t>
            </a:r>
            <a:r>
              <a:rPr lang="en-US" dirty="0">
                <a:latin typeface="UTM Aptima" panose="02040603050506020204" pitchFamily="18" charset="0"/>
              </a:rPr>
              <a:t> </a:t>
            </a:r>
            <a:r>
              <a:rPr lang="en-US" dirty="0" err="1">
                <a:latin typeface="UTM Aptima" panose="02040603050506020204" pitchFamily="18" charset="0"/>
              </a:rPr>
              <a:t>trên</a:t>
            </a:r>
            <a:r>
              <a:rPr lang="en-US" dirty="0">
                <a:latin typeface="UTM Aptima" panose="02040603050506020204" pitchFamily="18" charset="0"/>
              </a:rPr>
              <a:t> </a:t>
            </a:r>
            <a:r>
              <a:rPr lang="en-US" dirty="0" err="1">
                <a:latin typeface="UTM Aptima" panose="02040603050506020204" pitchFamily="18" charset="0"/>
              </a:rPr>
              <a:t>phôi</a:t>
            </a:r>
            <a:r>
              <a:rPr lang="en-US" dirty="0">
                <a:latin typeface="UTM Aptima" panose="02040603050506020204" pitchFamily="18" charset="0"/>
              </a:rPr>
              <a:t> </a:t>
            </a:r>
            <a:r>
              <a:rPr lang="en-US" dirty="0" err="1">
                <a:latin typeface="UTM Aptima" panose="02040603050506020204" pitchFamily="18" charset="0"/>
              </a:rPr>
              <a:t>vàng</a:t>
            </a:r>
            <a:r>
              <a:rPr lang="en-US" dirty="0">
                <a:latin typeface="UTM Aptima" panose="02040603050506020204" pitchFamily="18" charset="0"/>
              </a:rPr>
              <a:t> </a:t>
            </a:r>
            <a:r>
              <a:rPr lang="en-US" dirty="0" err="1">
                <a:latin typeface="UTM Aptima" panose="02040603050506020204" pitchFamily="18" charset="0"/>
              </a:rPr>
              <a:t>hoặc</a:t>
            </a:r>
            <a:r>
              <a:rPr lang="en-US" dirty="0">
                <a:latin typeface="UTM Aptima" panose="02040603050506020204" pitchFamily="18" charset="0"/>
              </a:rPr>
              <a:t> </a:t>
            </a:r>
            <a:r>
              <a:rPr lang="en-US" dirty="0" err="1">
                <a:latin typeface="UTM Aptima" panose="02040603050506020204" pitchFamily="18" charset="0"/>
              </a:rPr>
              <a:t>bạc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tác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mài</a:t>
            </a:r>
            <a:r>
              <a:rPr lang="en-US" b="1" i="0" dirty="0">
                <a:effectLst/>
                <a:latin typeface="Open Sans" panose="020B0606030504020204" pitchFamily="34" charset="0"/>
              </a:rPr>
              <a:t> </a:t>
            </a:r>
            <a:r>
              <a:rPr lang="en-US" b="1" i="0" dirty="0" err="1">
                <a:effectLst/>
                <a:latin typeface="Open Sans" panose="020B0606030504020204" pitchFamily="34" charset="0"/>
              </a:rPr>
              <a:t>trên</a:t>
            </a:r>
            <a:r>
              <a:rPr lang="en-US" b="1" i="0" dirty="0">
                <a:effectLst/>
                <a:latin typeface="Open Sans" panose="020B0606030504020204" pitchFamily="34" charset="0"/>
              </a:rPr>
              <a:t> </a:t>
            </a:r>
            <a:r>
              <a:rPr lang="en-US" b="1" i="0" dirty="0" err="1">
                <a:effectLst/>
                <a:latin typeface="Open Sans" panose="020B0606030504020204" pitchFamily="34" charset="0"/>
              </a:rPr>
              <a:t>phôi</a:t>
            </a:r>
            <a:r>
              <a:rPr lang="en-US" b="1" i="0" dirty="0">
                <a:effectLst/>
                <a:latin typeface="Open Sans" panose="020B0606030504020204" pitchFamily="34" charset="0"/>
              </a:rPr>
              <a:t> </a:t>
            </a:r>
            <a:r>
              <a:rPr lang="en-US" b="1" i="0" dirty="0" err="1">
                <a:effectLst/>
                <a:latin typeface="Open Sans" panose="020B0606030504020204" pitchFamily="34" charset="0"/>
              </a:rPr>
              <a:t>vàng</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bạc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a:t>
            </a:r>
            <a:r>
              <a:rPr lang="en-US" b="1" i="0" dirty="0" err="1">
                <a:effectLst/>
                <a:latin typeface="Open Sans" panose="020B0606030504020204" pitchFamily="34" charset="0"/>
              </a:rPr>
              <a:t>sức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tai nạn trong quá trình chế tác và mài trang sức từ vàng hoặc bạc thường bắt nguồn từ nhiều yếu tố. Một trong những nguyên nhân chính là sự không tập trung và thiếu kinh nghiệm của nghệ nhân. </a:t>
            </a:r>
          </a:p>
          <a:p>
            <a:pPr algn="l">
              <a:lnSpc>
                <a:spcPct val="120000"/>
              </a:lnSpc>
            </a:pPr>
            <a:r>
              <a:rPr lang="vi-VN" b="0" i="0" dirty="0">
                <a:effectLst/>
                <a:latin typeface="Open Sans" panose="020B0606030504020204" pitchFamily="34" charset="0"/>
              </a:rPr>
              <a:t>Việc làm việc với các công cụ chuyên nghiệp đòi hỏi sự tập trung cao, và bất kỳ sự mất chú ý nào đều có thể dẫn đến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AFE0534-B41C-D175-76F5-BAAA56FFA03C}"/>
              </a:ext>
            </a:extLst>
          </p:cNvPr>
          <p:cNvPicPr>
            <a:picLocks noChangeAspect="1"/>
          </p:cNvPicPr>
          <p:nvPr/>
        </p:nvPicPr>
        <p:blipFill>
          <a:blip r:embed="rId3"/>
          <a:stretch>
            <a:fillRect/>
          </a:stretch>
        </p:blipFill>
        <p:spPr>
          <a:xfrm>
            <a:off x="-674340" y="3284984"/>
            <a:ext cx="4896544" cy="4896544"/>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tác</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mài</a:t>
            </a:r>
            <a:r>
              <a:rPr lang="en-US" dirty="0">
                <a:latin typeface="UTM Aptima" panose="02040603050506020204" pitchFamily="18" charset="0"/>
              </a:rPr>
              <a:t> </a:t>
            </a:r>
            <a:r>
              <a:rPr lang="en-US" dirty="0" err="1">
                <a:latin typeface="UTM Aptima" panose="02040603050506020204" pitchFamily="18" charset="0"/>
              </a:rPr>
              <a:t>trên</a:t>
            </a:r>
            <a:r>
              <a:rPr lang="en-US" dirty="0">
                <a:latin typeface="UTM Aptima" panose="02040603050506020204" pitchFamily="18" charset="0"/>
              </a:rPr>
              <a:t> </a:t>
            </a:r>
            <a:r>
              <a:rPr lang="en-US" dirty="0" err="1">
                <a:latin typeface="UTM Aptima" panose="02040603050506020204" pitchFamily="18" charset="0"/>
              </a:rPr>
              <a:t>phôi</a:t>
            </a:r>
            <a:r>
              <a:rPr lang="en-US" dirty="0">
                <a:latin typeface="UTM Aptima" panose="02040603050506020204" pitchFamily="18" charset="0"/>
              </a:rPr>
              <a:t> </a:t>
            </a:r>
            <a:r>
              <a:rPr lang="en-US" dirty="0" err="1">
                <a:latin typeface="UTM Aptima" panose="02040603050506020204" pitchFamily="18" charset="0"/>
              </a:rPr>
              <a:t>vàng</a:t>
            </a:r>
            <a:r>
              <a:rPr lang="en-US" dirty="0">
                <a:latin typeface="UTM Aptima" panose="02040603050506020204" pitchFamily="18" charset="0"/>
              </a:rPr>
              <a:t> </a:t>
            </a:r>
            <a:r>
              <a:rPr lang="en-US" dirty="0" err="1">
                <a:latin typeface="UTM Aptima" panose="02040603050506020204" pitchFamily="18" charset="0"/>
              </a:rPr>
              <a:t>hoặc</a:t>
            </a:r>
            <a:r>
              <a:rPr lang="en-US" dirty="0">
                <a:latin typeface="UTM Aptima" panose="02040603050506020204" pitchFamily="18" charset="0"/>
              </a:rPr>
              <a:t> </a:t>
            </a:r>
            <a:r>
              <a:rPr lang="en-US" dirty="0" err="1">
                <a:latin typeface="UTM Aptima" panose="02040603050506020204" pitchFamily="18" charset="0"/>
              </a:rPr>
              <a:t>bạc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tác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mài</a:t>
            </a:r>
            <a:r>
              <a:rPr lang="en-US" b="1" i="0" dirty="0">
                <a:effectLst/>
                <a:latin typeface="Open Sans" panose="020B0606030504020204" pitchFamily="34" charset="0"/>
              </a:rPr>
              <a:t> </a:t>
            </a:r>
            <a:r>
              <a:rPr lang="en-US" b="1" i="0" dirty="0" err="1">
                <a:effectLst/>
                <a:latin typeface="Open Sans" panose="020B0606030504020204" pitchFamily="34" charset="0"/>
              </a:rPr>
              <a:t>trên</a:t>
            </a:r>
            <a:r>
              <a:rPr lang="en-US" b="1" i="0" dirty="0">
                <a:effectLst/>
                <a:latin typeface="Open Sans" panose="020B0606030504020204" pitchFamily="34" charset="0"/>
              </a:rPr>
              <a:t> </a:t>
            </a:r>
            <a:r>
              <a:rPr lang="en-US" b="1" i="0" dirty="0" err="1">
                <a:effectLst/>
                <a:latin typeface="Open Sans" panose="020B0606030504020204" pitchFamily="34" charset="0"/>
              </a:rPr>
              <a:t>phôi</a:t>
            </a:r>
            <a:r>
              <a:rPr lang="en-US" b="1" i="0" dirty="0">
                <a:effectLst/>
                <a:latin typeface="Open Sans" panose="020B0606030504020204" pitchFamily="34" charset="0"/>
              </a:rPr>
              <a:t> </a:t>
            </a:r>
            <a:r>
              <a:rPr lang="en-US" b="1" i="0" dirty="0" err="1">
                <a:effectLst/>
                <a:latin typeface="Open Sans" panose="020B0606030504020204" pitchFamily="34" charset="0"/>
              </a:rPr>
              <a:t>vàng</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bạc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a:t>
            </a:r>
            <a:r>
              <a:rPr lang="en-US" b="1" i="0" dirty="0" err="1">
                <a:effectLst/>
                <a:latin typeface="Open Sans" panose="020B0606030504020204" pitchFamily="34" charset="0"/>
              </a:rPr>
              <a:t>sức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khi chế tác và mài trang sức từ vàng hoặc bạc, việc thực hiện các biện pháp phòng tránh là quan trọng. </a:t>
            </a:r>
          </a:p>
          <a:p>
            <a:pPr algn="l">
              <a:lnSpc>
                <a:spcPct val="120000"/>
              </a:lnSpc>
            </a:pPr>
            <a:r>
              <a:rPr lang="vi-VN" b="0" i="0" dirty="0">
                <a:effectLst/>
                <a:latin typeface="Open Sans" panose="020B0606030504020204" pitchFamily="34" charset="0"/>
              </a:rPr>
              <a:t>Đầu tiên, nghệ nhân cần đảm bảo rằng họ đang sử dụng các công cụ và máy móc trong tình trạng hoạt động tốt và được bảo dưỡng định kỳ. Kiểm tra định kỳ giúp phát hiện và khắc phục sự cố trước khi chúng gây ra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BAEC918-2D95-DC59-D999-34D6A1888F32}"/>
              </a:ext>
            </a:extLst>
          </p:cNvPr>
          <p:cNvPicPr>
            <a:picLocks noChangeAspect="1"/>
          </p:cNvPicPr>
          <p:nvPr/>
        </p:nvPicPr>
        <p:blipFill>
          <a:blip r:embed="rId3"/>
          <a:stretch>
            <a:fillRect/>
          </a:stretch>
        </p:blipFill>
        <p:spPr>
          <a:xfrm>
            <a:off x="-674340" y="3284984"/>
            <a:ext cx="4896544" cy="4896544"/>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tác</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mài</a:t>
            </a:r>
            <a:r>
              <a:rPr lang="en-US" dirty="0">
                <a:latin typeface="UTM Aptima" panose="02040603050506020204" pitchFamily="18" charset="0"/>
              </a:rPr>
              <a:t> </a:t>
            </a:r>
            <a:r>
              <a:rPr lang="en-US" dirty="0" err="1">
                <a:latin typeface="UTM Aptima" panose="02040603050506020204" pitchFamily="18" charset="0"/>
              </a:rPr>
              <a:t>trên</a:t>
            </a:r>
            <a:r>
              <a:rPr lang="en-US" dirty="0">
                <a:latin typeface="UTM Aptima" panose="02040603050506020204" pitchFamily="18" charset="0"/>
              </a:rPr>
              <a:t> </a:t>
            </a:r>
            <a:r>
              <a:rPr lang="en-US" dirty="0" err="1">
                <a:latin typeface="UTM Aptima" panose="02040603050506020204" pitchFamily="18" charset="0"/>
              </a:rPr>
              <a:t>phôi</a:t>
            </a:r>
            <a:r>
              <a:rPr lang="en-US" dirty="0">
                <a:latin typeface="UTM Aptima" panose="02040603050506020204" pitchFamily="18" charset="0"/>
              </a:rPr>
              <a:t> </a:t>
            </a:r>
            <a:r>
              <a:rPr lang="en-US" dirty="0" err="1">
                <a:latin typeface="UTM Aptima" panose="02040603050506020204" pitchFamily="18" charset="0"/>
              </a:rPr>
              <a:t>vàng</a:t>
            </a:r>
            <a:r>
              <a:rPr lang="en-US" dirty="0">
                <a:latin typeface="UTM Aptima" panose="02040603050506020204" pitchFamily="18" charset="0"/>
              </a:rPr>
              <a:t> </a:t>
            </a:r>
            <a:r>
              <a:rPr lang="en-US" dirty="0" err="1">
                <a:latin typeface="UTM Aptima" panose="02040603050506020204" pitchFamily="18" charset="0"/>
              </a:rPr>
              <a:t>hoặc</a:t>
            </a:r>
            <a:r>
              <a:rPr lang="en-US" dirty="0">
                <a:latin typeface="UTM Aptima" panose="02040603050506020204" pitchFamily="18" charset="0"/>
              </a:rPr>
              <a:t> </a:t>
            </a:r>
            <a:r>
              <a:rPr lang="en-US" dirty="0" err="1">
                <a:latin typeface="UTM Aptima" panose="02040603050506020204" pitchFamily="18" charset="0"/>
              </a:rPr>
              <a:t>bạc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tác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mài</a:t>
            </a:r>
            <a:r>
              <a:rPr lang="en-US" b="1" i="0" dirty="0">
                <a:effectLst/>
                <a:latin typeface="Open Sans" panose="020B0606030504020204" pitchFamily="34" charset="0"/>
              </a:rPr>
              <a:t> </a:t>
            </a:r>
            <a:r>
              <a:rPr lang="en-US" b="1" i="0" dirty="0" err="1">
                <a:effectLst/>
                <a:latin typeface="Open Sans" panose="020B0606030504020204" pitchFamily="34" charset="0"/>
              </a:rPr>
              <a:t>trên</a:t>
            </a:r>
            <a:r>
              <a:rPr lang="en-US" b="1" i="0" dirty="0">
                <a:effectLst/>
                <a:latin typeface="Open Sans" panose="020B0606030504020204" pitchFamily="34" charset="0"/>
              </a:rPr>
              <a:t> </a:t>
            </a:r>
            <a:r>
              <a:rPr lang="en-US" b="1" i="0" dirty="0" err="1">
                <a:effectLst/>
                <a:latin typeface="Open Sans" panose="020B0606030504020204" pitchFamily="34" charset="0"/>
              </a:rPr>
              <a:t>phôi</a:t>
            </a:r>
            <a:r>
              <a:rPr lang="en-US" b="1" i="0" dirty="0">
                <a:effectLst/>
                <a:latin typeface="Open Sans" panose="020B0606030504020204" pitchFamily="34" charset="0"/>
              </a:rPr>
              <a:t> </a:t>
            </a:r>
            <a:r>
              <a:rPr lang="en-US" b="1" i="0" dirty="0" err="1">
                <a:effectLst/>
                <a:latin typeface="Open Sans" panose="020B0606030504020204" pitchFamily="34" charset="0"/>
              </a:rPr>
              <a:t>vàng</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bạc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a:t>
            </a:r>
            <a:r>
              <a:rPr lang="en-US" b="1" i="0" dirty="0" err="1">
                <a:effectLst/>
                <a:latin typeface="Open Sans" panose="020B0606030504020204" pitchFamily="34" charset="0"/>
              </a:rPr>
              <a:t>sức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là yếu tố cực kỳ quan trọng trong quá trình chế tác và mài trang sức từ vàng hoặc bạc. </a:t>
            </a:r>
          </a:p>
          <a:p>
            <a:pPr algn="l">
              <a:lnSpc>
                <a:spcPct val="120000"/>
              </a:lnSpc>
            </a:pPr>
            <a:r>
              <a:rPr lang="vi-VN" b="0" i="0" dirty="0">
                <a:effectLst/>
                <a:latin typeface="Open Sans" panose="020B0606030504020204" pitchFamily="34" charset="0"/>
              </a:rPr>
              <a:t>Các nhà máy và cơ sở sản xuất trang sức thường phải tuân thủ các nguyên tắc cụ thể để đảm bảo an toàn cho nhân viên. Đầu tiên, việc đảm bảo rằng mọi công cụ và máy móc đều được kiểm tra định kỳ và bảo dưỡng đúng cách là một quy định cơ bản.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034A10E-1038-49DB-47BE-AD38BACA9E48}"/>
              </a:ext>
            </a:extLst>
          </p:cNvPr>
          <p:cNvPicPr>
            <a:picLocks noChangeAspect="1"/>
          </p:cNvPicPr>
          <p:nvPr/>
        </p:nvPicPr>
        <p:blipFill>
          <a:blip r:embed="rId3"/>
          <a:stretch>
            <a:fillRect/>
          </a:stretch>
        </p:blipFill>
        <p:spPr>
          <a:xfrm>
            <a:off x="-674340" y="3284984"/>
            <a:ext cx="4896544" cy="4896544"/>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tác</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mài</a:t>
            </a:r>
            <a:r>
              <a:rPr lang="en-US" dirty="0">
                <a:latin typeface="UTM Aptima" panose="02040603050506020204" pitchFamily="18" charset="0"/>
              </a:rPr>
              <a:t> </a:t>
            </a:r>
            <a:r>
              <a:rPr lang="en-US" dirty="0" err="1">
                <a:latin typeface="UTM Aptima" panose="02040603050506020204" pitchFamily="18" charset="0"/>
              </a:rPr>
              <a:t>trên</a:t>
            </a:r>
            <a:r>
              <a:rPr lang="en-US" dirty="0">
                <a:latin typeface="UTM Aptima" panose="02040603050506020204" pitchFamily="18" charset="0"/>
              </a:rPr>
              <a:t> </a:t>
            </a:r>
            <a:r>
              <a:rPr lang="en-US" dirty="0" err="1">
                <a:latin typeface="UTM Aptima" panose="02040603050506020204" pitchFamily="18" charset="0"/>
              </a:rPr>
              <a:t>phôi</a:t>
            </a:r>
            <a:r>
              <a:rPr lang="en-US" dirty="0">
                <a:latin typeface="UTM Aptima" panose="02040603050506020204" pitchFamily="18" charset="0"/>
              </a:rPr>
              <a:t> </a:t>
            </a:r>
            <a:r>
              <a:rPr lang="en-US" dirty="0" err="1">
                <a:latin typeface="UTM Aptima" panose="02040603050506020204" pitchFamily="18" charset="0"/>
              </a:rPr>
              <a:t>vàng</a:t>
            </a:r>
            <a:r>
              <a:rPr lang="en-US" dirty="0">
                <a:latin typeface="UTM Aptima" panose="02040603050506020204" pitchFamily="18" charset="0"/>
              </a:rPr>
              <a:t> </a:t>
            </a:r>
            <a:r>
              <a:rPr lang="en-US" dirty="0" err="1">
                <a:latin typeface="UTM Aptima" panose="02040603050506020204" pitchFamily="18" charset="0"/>
              </a:rPr>
              <a:t>hoặc</a:t>
            </a:r>
            <a:r>
              <a:rPr lang="en-US" dirty="0">
                <a:latin typeface="UTM Aptima" panose="02040603050506020204" pitchFamily="18" charset="0"/>
              </a:rPr>
              <a:t> </a:t>
            </a:r>
            <a:r>
              <a:rPr lang="en-US" dirty="0" err="1">
                <a:latin typeface="UTM Aptima" panose="02040603050506020204" pitchFamily="18" charset="0"/>
              </a:rPr>
              <a:t>bạc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tác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mài</a:t>
            </a:r>
            <a:r>
              <a:rPr lang="en-US" b="1" i="0" dirty="0">
                <a:effectLst/>
                <a:latin typeface="Open Sans" panose="020B0606030504020204" pitchFamily="34" charset="0"/>
              </a:rPr>
              <a:t> </a:t>
            </a:r>
            <a:r>
              <a:rPr lang="en-US" b="1" i="0" dirty="0" err="1">
                <a:effectLst/>
                <a:latin typeface="Open Sans" panose="020B0606030504020204" pitchFamily="34" charset="0"/>
              </a:rPr>
              <a:t>trên</a:t>
            </a:r>
            <a:r>
              <a:rPr lang="en-US" b="1" i="0" dirty="0">
                <a:effectLst/>
                <a:latin typeface="Open Sans" panose="020B0606030504020204" pitchFamily="34" charset="0"/>
              </a:rPr>
              <a:t> </a:t>
            </a:r>
            <a:r>
              <a:rPr lang="en-US" b="1" i="0" dirty="0" err="1">
                <a:effectLst/>
                <a:latin typeface="Open Sans" panose="020B0606030504020204" pitchFamily="34" charset="0"/>
              </a:rPr>
              <a:t>phôi</a:t>
            </a:r>
            <a:r>
              <a:rPr lang="en-US" b="1" i="0" dirty="0">
                <a:effectLst/>
                <a:latin typeface="Open Sans" panose="020B0606030504020204" pitchFamily="34" charset="0"/>
              </a:rPr>
              <a:t> </a:t>
            </a:r>
            <a:r>
              <a:rPr lang="en-US" b="1" i="0" dirty="0" err="1">
                <a:effectLst/>
                <a:latin typeface="Open Sans" panose="020B0606030504020204" pitchFamily="34" charset="0"/>
              </a:rPr>
              <a:t>vàng</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bạc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a:t>
            </a:r>
            <a:r>
              <a:rPr lang="en-US" b="1" i="0" dirty="0" err="1">
                <a:effectLst/>
                <a:latin typeface="Open Sans" panose="020B0606030504020204" pitchFamily="34" charset="0"/>
              </a:rPr>
              <a:t>sức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là một khía cạnh quan trọng của an toàn lao động trong ngành chế tác và mài trang sức từ vàng hoặc bạc. </a:t>
            </a:r>
          </a:p>
          <a:p>
            <a:pPr algn="l">
              <a:lnSpc>
                <a:spcPct val="120000"/>
              </a:lnSpc>
            </a:pPr>
            <a:r>
              <a:rPr lang="vi-VN" b="0" i="0" dirty="0">
                <a:effectLst/>
                <a:latin typeface="Open Sans" panose="020B0606030504020204" pitchFamily="34" charset="0"/>
              </a:rPr>
              <a:t>Trong trường hợp xảy ra tai nạn, việc ngay lập tức kích thích hệ thống báo động và gọi đến đội cứu thương là ưu tiên hàng đầu. Nhân viên cần biết cách sử dụng phương tiện liên lạc khẩn cấp và thông báo chi tiết về tình hình.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9BF58E4-EC40-5ED4-4009-6F33A1B22F44}"/>
              </a:ext>
            </a:extLst>
          </p:cNvPr>
          <p:cNvPicPr>
            <a:picLocks noChangeAspect="1"/>
          </p:cNvPicPr>
          <p:nvPr/>
        </p:nvPicPr>
        <p:blipFill>
          <a:blip r:embed="rId3"/>
          <a:stretch>
            <a:fillRect/>
          </a:stretch>
        </p:blipFill>
        <p:spPr>
          <a:xfrm>
            <a:off x="-674340" y="3284984"/>
            <a:ext cx="4896544" cy="4896544"/>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Đính</a:t>
            </a:r>
            <a:r>
              <a:rPr lang="en-US" sz="3600" b="1" dirty="0">
                <a:latin typeface="UTM Aptima" panose="02040603050506020204" pitchFamily="18" charset="0"/>
              </a:rPr>
              <a:t> </a:t>
            </a:r>
            <a:r>
              <a:rPr lang="en-US" sz="3600" b="1" dirty="0" err="1">
                <a:latin typeface="UTM Aptima" panose="02040603050506020204" pitchFamily="18" charset="0"/>
              </a:rPr>
              <a:t>đá</a:t>
            </a:r>
            <a:r>
              <a:rPr lang="en-US" sz="3600" b="1" dirty="0">
                <a:latin typeface="UTM Aptima" panose="02040603050506020204" pitchFamily="18" charset="0"/>
              </a:rPr>
              <a:t> </a:t>
            </a:r>
            <a:r>
              <a:rPr lang="en-US" sz="3600" b="1" dirty="0" err="1">
                <a:latin typeface="UTM Aptima" panose="02040603050506020204" pitchFamily="18" charset="0"/>
              </a:rPr>
              <a:t>quý</a:t>
            </a:r>
            <a:r>
              <a:rPr lang="en-US" sz="3600" b="1" dirty="0">
                <a:latin typeface="UTM Aptima" panose="02040603050506020204" pitchFamily="18" charset="0"/>
              </a:rPr>
              <a:t> </a:t>
            </a:r>
            <a:r>
              <a:rPr lang="en-US" sz="3600" b="1" dirty="0" err="1">
                <a:latin typeface="UTM Aptima" panose="02040603050506020204" pitchFamily="18" charset="0"/>
              </a:rPr>
              <a:t>hoặc</a:t>
            </a:r>
            <a:r>
              <a:rPr lang="en-US" sz="3600" b="1" dirty="0">
                <a:latin typeface="UTM Aptima" panose="02040603050506020204" pitchFamily="18" charset="0"/>
              </a:rPr>
              <a:t> </a:t>
            </a:r>
            <a:r>
              <a:rPr lang="en-US" sz="3600" b="1" dirty="0" err="1">
                <a:latin typeface="UTM Aptima" panose="02040603050506020204" pitchFamily="18" charset="0"/>
              </a:rPr>
              <a:t>ghép</a:t>
            </a:r>
            <a:r>
              <a:rPr lang="en-US" sz="3600" b="1" dirty="0">
                <a:latin typeface="UTM Aptima" panose="02040603050506020204" pitchFamily="18" charset="0"/>
              </a:rPr>
              <a:t> </a:t>
            </a:r>
            <a:r>
              <a:rPr lang="en-US" sz="3600" b="1" dirty="0" err="1">
                <a:latin typeface="UTM Aptima" panose="02040603050506020204" pitchFamily="18" charset="0"/>
              </a:rPr>
              <a:t>các</a:t>
            </a:r>
            <a:r>
              <a:rPr lang="en-US" sz="3600" b="1" dirty="0">
                <a:latin typeface="UTM Aptima" panose="02040603050506020204" pitchFamily="18" charset="0"/>
              </a:rPr>
              <a:t> </a:t>
            </a:r>
            <a:r>
              <a:rPr lang="en-US" sz="3600" b="1" dirty="0" err="1">
                <a:latin typeface="UTM Aptima" panose="02040603050506020204" pitchFamily="18" charset="0"/>
              </a:rPr>
              <a:t>phần</a:t>
            </a:r>
            <a:r>
              <a:rPr lang="en-US" sz="3600" b="1" dirty="0">
                <a:latin typeface="UTM Aptima" panose="02040603050506020204" pitchFamily="18" charset="0"/>
              </a:rPr>
              <a:t> </a:t>
            </a:r>
            <a:r>
              <a:rPr lang="en-US" sz="3600" b="1" dirty="0" err="1">
                <a:latin typeface="UTM Aptima" panose="02040603050506020204" pitchFamily="18" charset="0"/>
              </a:rPr>
              <a:t>của</a:t>
            </a:r>
            <a:r>
              <a:rPr lang="en-US" sz="3600" b="1" dirty="0">
                <a:latin typeface="UTM Aptima" panose="02040603050506020204" pitchFamily="18" charset="0"/>
              </a:rPr>
              <a:t> </a:t>
            </a:r>
            <a:r>
              <a:rPr lang="en-US" sz="3600" b="1" dirty="0" err="1">
                <a:latin typeface="UTM Aptima" panose="02040603050506020204" pitchFamily="18" charset="0"/>
              </a:rPr>
              <a:t>trang</a:t>
            </a:r>
            <a:r>
              <a:rPr lang="en-US" sz="3600" b="1" dirty="0">
                <a:latin typeface="UTM Aptima" panose="02040603050506020204" pitchFamily="18" charset="0"/>
              </a:rPr>
              <a:t> </a:t>
            </a:r>
            <a:r>
              <a:rPr lang="en-US" sz="3600" b="1" dirty="0" err="1">
                <a:latin typeface="UTM Aptima" panose="02040603050506020204" pitchFamily="18" charset="0"/>
              </a:rPr>
              <a:t>sức</a:t>
            </a:r>
            <a:r>
              <a:rPr lang="en-US" sz="3600" b="1" dirty="0">
                <a:latin typeface="UTM Aptima" panose="02040603050506020204" pitchFamily="18" charset="0"/>
              </a:rPr>
              <a:t> </a:t>
            </a:r>
            <a:r>
              <a:rPr lang="en-US" sz="3600" b="1" dirty="0" err="1">
                <a:latin typeface="UTM Aptima" panose="02040603050506020204" pitchFamily="18" charset="0"/>
              </a:rPr>
              <a:t>lại</a:t>
            </a:r>
            <a:r>
              <a:rPr lang="en-US" sz="3600" b="1" dirty="0">
                <a:latin typeface="UTM Aptima" panose="02040603050506020204" pitchFamily="18" charset="0"/>
              </a:rPr>
              <a:t> </a:t>
            </a:r>
            <a:r>
              <a:rPr lang="en-US" sz="3600" b="1" dirty="0" err="1">
                <a:latin typeface="UTM Aptima" panose="02040603050506020204" pitchFamily="18" charset="0"/>
              </a:rPr>
              <a:t>thành</a:t>
            </a:r>
            <a:r>
              <a:rPr lang="en-US" sz="3600" b="1" dirty="0">
                <a:latin typeface="UTM Aptima" panose="02040603050506020204" pitchFamily="18" charset="0"/>
              </a:rPr>
              <a:t> 1 </a:t>
            </a:r>
            <a:r>
              <a:rPr lang="en-US" sz="3600" b="1" dirty="0" err="1">
                <a:latin typeface="UTM Aptima" panose="02040603050506020204" pitchFamily="18" charset="0"/>
              </a:rPr>
              <a:t>khối</a:t>
            </a:r>
            <a:r>
              <a:rPr lang="en-US" sz="3600" b="1" dirty="0">
                <a:latin typeface="UTM Aptima" panose="02040603050506020204" pitchFamily="18" charset="0"/>
              </a:rPr>
              <a:t> </a:t>
            </a:r>
            <a:r>
              <a:rPr lang="en-US" sz="3600" b="1" dirty="0" err="1">
                <a:latin typeface="UTM Aptima" panose="02040603050506020204" pitchFamily="18" charset="0"/>
              </a:rPr>
              <a:t>hoàn</a:t>
            </a:r>
            <a:r>
              <a:rPr lang="en-US" sz="3600" b="1" dirty="0">
                <a:latin typeface="UTM Aptima" panose="02040603050506020204" pitchFamily="18" charset="0"/>
              </a:rPr>
              <a:t> </a:t>
            </a:r>
            <a:r>
              <a:rPr lang="en-US" sz="3600" b="1" dirty="0" err="1">
                <a:latin typeface="UTM Aptima" panose="02040603050506020204" pitchFamily="18" charset="0"/>
              </a:rPr>
              <a:t>chỉnh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b="1" i="0" dirty="0" err="1">
                <a:solidFill>
                  <a:srgbClr val="090E1D"/>
                </a:solidFill>
                <a:effectLst/>
                <a:latin typeface="Open Sans" panose="020B0606030504020204" pitchFamily="34" charset="0"/>
              </a:rPr>
              <a:t>Đặc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điểm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việc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đính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ghép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phần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của</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trang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sức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lại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1 </a:t>
            </a:r>
            <a:r>
              <a:rPr lang="en-US" b="1" i="0" dirty="0" err="1">
                <a:solidFill>
                  <a:srgbClr val="090E1D"/>
                </a:solidFill>
                <a:effectLst/>
                <a:latin typeface="Open Sans" panose="020B0606030504020204" pitchFamily="34" charset="0"/>
              </a:rPr>
              <a:t>khối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sz="2400" dirty="0"/>
              <a:t>:</a:t>
            </a:r>
          </a:p>
          <a:p>
            <a:pPr algn="l"/>
            <a:r>
              <a:rPr lang="en-US" b="0" i="0" dirty="0">
                <a:solidFill>
                  <a:srgbClr val="4C4F5A"/>
                </a:solidFill>
                <a:effectLst/>
                <a:latin typeface="Open Sans" panose="020B0606030504020204" pitchFamily="34" charset="0"/>
              </a:rPr>
              <a:t>Trong </a:t>
            </a:r>
            <a:r>
              <a:rPr lang="en-US" b="0" i="0" dirty="0" err="1">
                <a:solidFill>
                  <a:srgbClr val="4C4F5A"/>
                </a:solidFill>
                <a:effectLst/>
                <a:latin typeface="Open Sans" panose="020B0606030504020204" pitchFamily="34" charset="0"/>
              </a:rPr>
              <a:t>ngành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nghệ</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thuật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chế</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tác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trang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sức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việc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đặc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điểm</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công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việc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đính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đá</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quý</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hoặc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ghép</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các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phần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của</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trang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sức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lại</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thành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một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khối</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hoàn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chỉnh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đóng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vai</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trò</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quan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trọng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trong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quá</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trình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sản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xuất</a:t>
            </a:r>
            <a:r>
              <a:rPr lang="en-US" b="0" i="0" dirty="0">
                <a:solidFill>
                  <a:srgbClr val="4C4F5A"/>
                </a:solidFill>
                <a:effectLst/>
                <a:latin typeface="Open Sans" panose="020B0606030504020204" pitchFamily="34" charset="0"/>
              </a:rPr>
              <a:t>. </a:t>
            </a:r>
            <a:endParaRPr lang="vi-VN" b="0" i="0" dirty="0">
              <a:solidFill>
                <a:srgbClr val="4C4F5A"/>
              </a:solidFill>
              <a:effectLst/>
              <a:latin typeface="Open Sans" panose="020B0606030504020204" pitchFamily="34" charset="0"/>
            </a:endParaRPr>
          </a:p>
          <a:p>
            <a:pPr algn="l"/>
            <a:r>
              <a:rPr lang="en-US" b="0" i="0" dirty="0" err="1">
                <a:solidFill>
                  <a:srgbClr val="4C4F5A"/>
                </a:solidFill>
                <a:effectLst/>
                <a:latin typeface="Open Sans" panose="020B0606030504020204" pitchFamily="34" charset="0"/>
              </a:rPr>
              <a:t>Các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nghệ</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nhân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chế</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tác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trang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sức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không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chỉ</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là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những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nghệ</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nhân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tài</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năng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về</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kỹ</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thuật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mà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còn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là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những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nghệ</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sĩ</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có</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tầm</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nhìn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sáng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tạo</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sự</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khéo</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léo</a:t>
            </a:r>
            <a:r>
              <a:rPr lang="en-US" b="0" i="0" dirty="0">
                <a:solidFill>
                  <a:srgbClr val="4C4F5A"/>
                </a:solidFill>
                <a:effectLst/>
                <a:latin typeface="Open Sans" panose="020B0606030504020204" pitchFamily="34" charset="0"/>
              </a:rPr>
              <a:t>.</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Đính</a:t>
            </a:r>
            <a:r>
              <a:rPr lang="en-US" sz="3600" b="1" dirty="0">
                <a:latin typeface="UTM Aptima" panose="02040603050506020204" pitchFamily="18" charset="0"/>
              </a:rPr>
              <a:t> </a:t>
            </a:r>
            <a:r>
              <a:rPr lang="en-US" sz="3600" b="1" dirty="0" err="1">
                <a:latin typeface="UTM Aptima" panose="02040603050506020204" pitchFamily="18" charset="0"/>
              </a:rPr>
              <a:t>đá</a:t>
            </a:r>
            <a:r>
              <a:rPr lang="en-US" sz="3600" b="1" dirty="0">
                <a:latin typeface="UTM Aptima" panose="02040603050506020204" pitchFamily="18" charset="0"/>
              </a:rPr>
              <a:t> </a:t>
            </a:r>
            <a:r>
              <a:rPr lang="en-US" sz="3600" b="1" dirty="0" err="1">
                <a:latin typeface="UTM Aptima" panose="02040603050506020204" pitchFamily="18" charset="0"/>
              </a:rPr>
              <a:t>quý</a:t>
            </a:r>
            <a:r>
              <a:rPr lang="en-US" sz="3600" b="1" dirty="0">
                <a:latin typeface="UTM Aptima" panose="02040603050506020204" pitchFamily="18" charset="0"/>
              </a:rPr>
              <a:t> </a:t>
            </a:r>
            <a:r>
              <a:rPr lang="en-US" sz="3600" b="1" dirty="0" err="1">
                <a:latin typeface="UTM Aptima" panose="02040603050506020204" pitchFamily="18" charset="0"/>
              </a:rPr>
              <a:t>hoặc</a:t>
            </a:r>
            <a:r>
              <a:rPr lang="en-US" sz="3600" b="1" dirty="0">
                <a:latin typeface="UTM Aptima" panose="02040603050506020204" pitchFamily="18" charset="0"/>
              </a:rPr>
              <a:t> </a:t>
            </a:r>
            <a:r>
              <a:rPr lang="en-US" sz="3600" b="1" dirty="0" err="1">
                <a:latin typeface="UTM Aptima" panose="02040603050506020204" pitchFamily="18" charset="0"/>
              </a:rPr>
              <a:t>ghép</a:t>
            </a:r>
            <a:r>
              <a:rPr lang="en-US" sz="3600" b="1" dirty="0">
                <a:latin typeface="UTM Aptima" panose="02040603050506020204" pitchFamily="18" charset="0"/>
              </a:rPr>
              <a:t> </a:t>
            </a:r>
            <a:r>
              <a:rPr lang="en-US" sz="3600" b="1" dirty="0" err="1">
                <a:latin typeface="UTM Aptima" panose="02040603050506020204" pitchFamily="18" charset="0"/>
              </a:rPr>
              <a:t>các</a:t>
            </a:r>
            <a:r>
              <a:rPr lang="en-US" sz="3600" b="1" dirty="0">
                <a:latin typeface="UTM Aptima" panose="02040603050506020204" pitchFamily="18" charset="0"/>
              </a:rPr>
              <a:t> </a:t>
            </a:r>
            <a:r>
              <a:rPr lang="en-US" sz="3600" b="1" dirty="0" err="1">
                <a:latin typeface="UTM Aptima" panose="02040603050506020204" pitchFamily="18" charset="0"/>
              </a:rPr>
              <a:t>phần</a:t>
            </a:r>
            <a:r>
              <a:rPr lang="en-US" sz="3600" b="1" dirty="0">
                <a:latin typeface="UTM Aptima" panose="02040603050506020204" pitchFamily="18" charset="0"/>
              </a:rPr>
              <a:t> </a:t>
            </a:r>
            <a:r>
              <a:rPr lang="en-US" sz="3600" b="1" dirty="0" err="1">
                <a:latin typeface="UTM Aptima" panose="02040603050506020204" pitchFamily="18" charset="0"/>
              </a:rPr>
              <a:t>của</a:t>
            </a:r>
            <a:r>
              <a:rPr lang="en-US" sz="3600" b="1" dirty="0">
                <a:latin typeface="UTM Aptima" panose="02040603050506020204" pitchFamily="18" charset="0"/>
              </a:rPr>
              <a:t> </a:t>
            </a:r>
            <a:r>
              <a:rPr lang="en-US" sz="3600" b="1" dirty="0" err="1">
                <a:latin typeface="UTM Aptima" panose="02040603050506020204" pitchFamily="18" charset="0"/>
              </a:rPr>
              <a:t>trang</a:t>
            </a:r>
            <a:r>
              <a:rPr lang="en-US" sz="3600" b="1" dirty="0">
                <a:latin typeface="UTM Aptima" panose="02040603050506020204" pitchFamily="18" charset="0"/>
              </a:rPr>
              <a:t> </a:t>
            </a:r>
            <a:r>
              <a:rPr lang="en-US" sz="3600" b="1" dirty="0" err="1">
                <a:latin typeface="UTM Aptima" panose="02040603050506020204" pitchFamily="18" charset="0"/>
              </a:rPr>
              <a:t>sức</a:t>
            </a:r>
            <a:r>
              <a:rPr lang="en-US" sz="3600" b="1" dirty="0">
                <a:latin typeface="UTM Aptima" panose="02040603050506020204" pitchFamily="18" charset="0"/>
              </a:rPr>
              <a:t> </a:t>
            </a:r>
            <a:r>
              <a:rPr lang="en-US" sz="3600" b="1" dirty="0" err="1">
                <a:latin typeface="UTM Aptima" panose="02040603050506020204" pitchFamily="18" charset="0"/>
              </a:rPr>
              <a:t>lại</a:t>
            </a:r>
            <a:r>
              <a:rPr lang="en-US" sz="3600" b="1" dirty="0">
                <a:latin typeface="UTM Aptima" panose="02040603050506020204" pitchFamily="18" charset="0"/>
              </a:rPr>
              <a:t> </a:t>
            </a:r>
            <a:r>
              <a:rPr lang="en-US" sz="3600" b="1" dirty="0" err="1">
                <a:latin typeface="UTM Aptima" panose="02040603050506020204" pitchFamily="18" charset="0"/>
              </a:rPr>
              <a:t>thành</a:t>
            </a:r>
            <a:r>
              <a:rPr lang="en-US" sz="3600" b="1" dirty="0">
                <a:latin typeface="UTM Aptima" panose="02040603050506020204" pitchFamily="18" charset="0"/>
              </a:rPr>
              <a:t> 1 </a:t>
            </a:r>
            <a:r>
              <a:rPr lang="en-US" sz="3600" b="1" dirty="0" err="1">
                <a:latin typeface="UTM Aptima" panose="02040603050506020204" pitchFamily="18" charset="0"/>
              </a:rPr>
              <a:t>khối</a:t>
            </a:r>
            <a:r>
              <a:rPr lang="en-US" sz="3600" b="1" dirty="0">
                <a:latin typeface="UTM Aptima" panose="02040603050506020204" pitchFamily="18" charset="0"/>
              </a:rPr>
              <a:t> </a:t>
            </a:r>
            <a:r>
              <a:rPr lang="en-US" sz="3600" b="1" dirty="0" err="1">
                <a:latin typeface="UTM Aptima" panose="02040603050506020204" pitchFamily="18" charset="0"/>
              </a:rPr>
              <a:t>hoàn</a:t>
            </a:r>
            <a:r>
              <a:rPr lang="en-US" sz="3600" b="1" dirty="0">
                <a:latin typeface="UTM Aptima" panose="02040603050506020204" pitchFamily="18" charset="0"/>
              </a:rPr>
              <a:t> </a:t>
            </a:r>
            <a:r>
              <a:rPr lang="en-US" sz="3600" b="1" dirty="0" err="1">
                <a:latin typeface="UTM Aptima" panose="02040603050506020204" pitchFamily="18" charset="0"/>
              </a:rPr>
              <a:t>chỉnh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dạng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đính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ghép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phần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của</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trang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sức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lại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1 </a:t>
            </a:r>
            <a:r>
              <a:rPr lang="en-US" b="1" i="0" dirty="0" err="1">
                <a:solidFill>
                  <a:srgbClr val="090E1D"/>
                </a:solidFill>
                <a:effectLst/>
                <a:latin typeface="Open Sans" panose="020B0606030504020204" pitchFamily="34" charset="0"/>
              </a:rPr>
              <a:t>khối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sz="2400" dirty="0"/>
              <a:t>:</a:t>
            </a:r>
          </a:p>
          <a:p>
            <a:pPr algn="l"/>
            <a:r>
              <a:rPr lang="vi-VN" b="0" i="0" dirty="0">
                <a:solidFill>
                  <a:srgbClr val="4C4F5A"/>
                </a:solidFill>
                <a:effectLst/>
                <a:latin typeface="Open Sans" panose="020B0606030504020204" pitchFamily="34" charset="0"/>
              </a:rPr>
              <a:t>Trong quá trình đính đá quý hoặc ghép các phần của trang sức, nghệ nhân thường phải đối mặt với nhiều rủi ro và các dạng tai nạn có thể ảnh hưởng đến chất lượng và hoàn thiện của sản phẩm. </a:t>
            </a:r>
          </a:p>
          <a:p>
            <a:pPr algn="l"/>
            <a:r>
              <a:rPr lang="vi-VN" b="0" i="0" dirty="0">
                <a:solidFill>
                  <a:srgbClr val="4C4F5A"/>
                </a:solidFill>
                <a:effectLst/>
                <a:latin typeface="Open Sans" panose="020B0606030504020204" pitchFamily="34" charset="0"/>
              </a:rPr>
              <a:t>Một số vấn đề phổ biến bao gồm việc làm mất đá quý do va đập, sứt mẻ hoặc mất mát trong quá trình xử lý.</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Đính</a:t>
            </a:r>
            <a:r>
              <a:rPr lang="en-US" sz="3600" b="1" dirty="0">
                <a:latin typeface="UTM Aptima" panose="02040603050506020204" pitchFamily="18" charset="0"/>
              </a:rPr>
              <a:t> </a:t>
            </a:r>
            <a:r>
              <a:rPr lang="en-US" sz="3600" b="1" dirty="0" err="1">
                <a:latin typeface="UTM Aptima" panose="02040603050506020204" pitchFamily="18" charset="0"/>
              </a:rPr>
              <a:t>đá</a:t>
            </a:r>
            <a:r>
              <a:rPr lang="en-US" sz="3600" b="1" dirty="0">
                <a:latin typeface="UTM Aptima" panose="02040603050506020204" pitchFamily="18" charset="0"/>
              </a:rPr>
              <a:t> </a:t>
            </a:r>
            <a:r>
              <a:rPr lang="en-US" sz="3600" b="1" dirty="0" err="1">
                <a:latin typeface="UTM Aptima" panose="02040603050506020204" pitchFamily="18" charset="0"/>
              </a:rPr>
              <a:t>quý</a:t>
            </a:r>
            <a:r>
              <a:rPr lang="en-US" sz="3600" b="1" dirty="0">
                <a:latin typeface="UTM Aptima" panose="02040603050506020204" pitchFamily="18" charset="0"/>
              </a:rPr>
              <a:t> </a:t>
            </a:r>
            <a:r>
              <a:rPr lang="en-US" sz="3600" b="1" dirty="0" err="1">
                <a:latin typeface="UTM Aptima" panose="02040603050506020204" pitchFamily="18" charset="0"/>
              </a:rPr>
              <a:t>hoặc</a:t>
            </a:r>
            <a:r>
              <a:rPr lang="en-US" sz="3600" b="1" dirty="0">
                <a:latin typeface="UTM Aptima" panose="02040603050506020204" pitchFamily="18" charset="0"/>
              </a:rPr>
              <a:t> </a:t>
            </a:r>
            <a:r>
              <a:rPr lang="en-US" sz="3600" b="1" dirty="0" err="1">
                <a:latin typeface="UTM Aptima" panose="02040603050506020204" pitchFamily="18" charset="0"/>
              </a:rPr>
              <a:t>ghép</a:t>
            </a:r>
            <a:r>
              <a:rPr lang="en-US" sz="3600" b="1" dirty="0">
                <a:latin typeface="UTM Aptima" panose="02040603050506020204" pitchFamily="18" charset="0"/>
              </a:rPr>
              <a:t> </a:t>
            </a:r>
            <a:r>
              <a:rPr lang="en-US" sz="3600" b="1" dirty="0" err="1">
                <a:latin typeface="UTM Aptima" panose="02040603050506020204" pitchFamily="18" charset="0"/>
              </a:rPr>
              <a:t>các</a:t>
            </a:r>
            <a:r>
              <a:rPr lang="en-US" sz="3600" b="1" dirty="0">
                <a:latin typeface="UTM Aptima" panose="02040603050506020204" pitchFamily="18" charset="0"/>
              </a:rPr>
              <a:t> </a:t>
            </a:r>
            <a:r>
              <a:rPr lang="en-US" sz="3600" b="1" dirty="0" err="1">
                <a:latin typeface="UTM Aptima" panose="02040603050506020204" pitchFamily="18" charset="0"/>
              </a:rPr>
              <a:t>phần</a:t>
            </a:r>
            <a:r>
              <a:rPr lang="en-US" sz="3600" b="1" dirty="0">
                <a:latin typeface="UTM Aptima" panose="02040603050506020204" pitchFamily="18" charset="0"/>
              </a:rPr>
              <a:t> </a:t>
            </a:r>
            <a:r>
              <a:rPr lang="en-US" sz="3600" b="1" dirty="0" err="1">
                <a:latin typeface="UTM Aptima" panose="02040603050506020204" pitchFamily="18" charset="0"/>
              </a:rPr>
              <a:t>của</a:t>
            </a:r>
            <a:r>
              <a:rPr lang="en-US" sz="3600" b="1" dirty="0">
                <a:latin typeface="UTM Aptima" panose="02040603050506020204" pitchFamily="18" charset="0"/>
              </a:rPr>
              <a:t> </a:t>
            </a:r>
            <a:r>
              <a:rPr lang="en-US" sz="3600" b="1" dirty="0" err="1">
                <a:latin typeface="UTM Aptima" panose="02040603050506020204" pitchFamily="18" charset="0"/>
              </a:rPr>
              <a:t>trang</a:t>
            </a:r>
            <a:r>
              <a:rPr lang="en-US" sz="3600" b="1" dirty="0">
                <a:latin typeface="UTM Aptima" panose="02040603050506020204" pitchFamily="18" charset="0"/>
              </a:rPr>
              <a:t> </a:t>
            </a:r>
            <a:r>
              <a:rPr lang="en-US" sz="3600" b="1" dirty="0" err="1">
                <a:latin typeface="UTM Aptima" panose="02040603050506020204" pitchFamily="18" charset="0"/>
              </a:rPr>
              <a:t>sức</a:t>
            </a:r>
            <a:r>
              <a:rPr lang="en-US" sz="3600" b="1" dirty="0">
                <a:latin typeface="UTM Aptima" panose="02040603050506020204" pitchFamily="18" charset="0"/>
              </a:rPr>
              <a:t> </a:t>
            </a:r>
            <a:r>
              <a:rPr lang="en-US" sz="3600" b="1" dirty="0" err="1">
                <a:latin typeface="UTM Aptima" panose="02040603050506020204" pitchFamily="18" charset="0"/>
              </a:rPr>
              <a:t>lại</a:t>
            </a:r>
            <a:r>
              <a:rPr lang="en-US" sz="3600" b="1" dirty="0">
                <a:latin typeface="UTM Aptima" panose="02040603050506020204" pitchFamily="18" charset="0"/>
              </a:rPr>
              <a:t> </a:t>
            </a:r>
            <a:r>
              <a:rPr lang="en-US" sz="3600" b="1" dirty="0" err="1">
                <a:latin typeface="UTM Aptima" panose="02040603050506020204" pitchFamily="18" charset="0"/>
              </a:rPr>
              <a:t>thành</a:t>
            </a:r>
            <a:r>
              <a:rPr lang="en-US" sz="3600" b="1" dirty="0">
                <a:latin typeface="UTM Aptima" panose="02040603050506020204" pitchFamily="18" charset="0"/>
              </a:rPr>
              <a:t> 1 </a:t>
            </a:r>
            <a:r>
              <a:rPr lang="en-US" sz="3600" b="1" dirty="0" err="1">
                <a:latin typeface="UTM Aptima" panose="02040603050506020204" pitchFamily="18" charset="0"/>
              </a:rPr>
              <a:t>khối</a:t>
            </a:r>
            <a:r>
              <a:rPr lang="en-US" sz="3600" b="1" dirty="0">
                <a:latin typeface="UTM Aptima" panose="02040603050506020204" pitchFamily="18" charset="0"/>
              </a:rPr>
              <a:t> </a:t>
            </a:r>
            <a:r>
              <a:rPr lang="en-US" sz="3600" b="1" dirty="0" err="1">
                <a:latin typeface="UTM Aptima" panose="02040603050506020204" pitchFamily="18" charset="0"/>
              </a:rPr>
              <a:t>hoàn</a:t>
            </a:r>
            <a:r>
              <a:rPr lang="en-US" sz="3600" b="1" dirty="0">
                <a:latin typeface="UTM Aptima" panose="02040603050506020204" pitchFamily="18" charset="0"/>
              </a:rPr>
              <a:t> </a:t>
            </a:r>
            <a:r>
              <a:rPr lang="en-US" sz="3600" b="1" dirty="0" err="1">
                <a:latin typeface="UTM Aptima" panose="02040603050506020204" pitchFamily="18" charset="0"/>
              </a:rPr>
              <a:t>chỉnh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nhân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ra</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đính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ghép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phần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của</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trang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sức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lại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1 </a:t>
            </a:r>
            <a:r>
              <a:rPr lang="en-US" b="1" i="0" dirty="0" err="1">
                <a:solidFill>
                  <a:srgbClr val="090E1D"/>
                </a:solidFill>
                <a:effectLst/>
                <a:latin typeface="Open Sans" panose="020B0606030504020204" pitchFamily="34" charset="0"/>
              </a:rPr>
              <a:t>khối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sz="2400" dirty="0"/>
              <a:t>:</a:t>
            </a:r>
          </a:p>
          <a:p>
            <a:pPr algn="l"/>
            <a:r>
              <a:rPr lang="vi-VN" b="0" i="0" dirty="0">
                <a:solidFill>
                  <a:srgbClr val="4C4F5A"/>
                </a:solidFill>
                <a:effectLst/>
                <a:latin typeface="Open Sans" panose="020B0606030504020204" pitchFamily="34" charset="0"/>
              </a:rPr>
              <a:t>Nguyên nhân gây ra tai nạn trong quá trình đính đá quý hoặc ghép các phần của trang sức có thể xuất phát từ nhiều yếu tố khác nhau. </a:t>
            </a:r>
          </a:p>
          <a:p>
            <a:pPr algn="l"/>
            <a:r>
              <a:rPr lang="vi-VN" b="0" i="0" dirty="0">
                <a:solidFill>
                  <a:srgbClr val="4C4F5A"/>
                </a:solidFill>
                <a:effectLst/>
                <a:latin typeface="Open Sans" panose="020B0606030504020204" pitchFamily="34" charset="0"/>
              </a:rPr>
              <a:t>Một trong những nguyên nhân quan trọng là thiếu kinh nghiệm và kỹ năng chế tác của nghệ nhân. Nếu người thực hiện không có đủ hiểu biết về cả quy trình và chất liệu sử dụng, họ có thể mắc phải các lỗi kỹ thuật, dẫn đến tai nạn như làm vỡ đá quý hoặc biến dạng chi tiết trang sức.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Đính</a:t>
            </a:r>
            <a:r>
              <a:rPr lang="en-US" sz="3600" b="1" dirty="0">
                <a:latin typeface="UTM Aptima" panose="02040603050506020204" pitchFamily="18" charset="0"/>
              </a:rPr>
              <a:t> </a:t>
            </a:r>
            <a:r>
              <a:rPr lang="en-US" sz="3600" b="1" dirty="0" err="1">
                <a:latin typeface="UTM Aptima" panose="02040603050506020204" pitchFamily="18" charset="0"/>
              </a:rPr>
              <a:t>đá</a:t>
            </a:r>
            <a:r>
              <a:rPr lang="en-US" sz="3600" b="1" dirty="0">
                <a:latin typeface="UTM Aptima" panose="02040603050506020204" pitchFamily="18" charset="0"/>
              </a:rPr>
              <a:t> </a:t>
            </a:r>
            <a:r>
              <a:rPr lang="en-US" sz="3600" b="1" dirty="0" err="1">
                <a:latin typeface="UTM Aptima" panose="02040603050506020204" pitchFamily="18" charset="0"/>
              </a:rPr>
              <a:t>quý</a:t>
            </a:r>
            <a:r>
              <a:rPr lang="en-US" sz="3600" b="1" dirty="0">
                <a:latin typeface="UTM Aptima" panose="02040603050506020204" pitchFamily="18" charset="0"/>
              </a:rPr>
              <a:t> </a:t>
            </a:r>
            <a:r>
              <a:rPr lang="en-US" sz="3600" b="1" dirty="0" err="1">
                <a:latin typeface="UTM Aptima" panose="02040603050506020204" pitchFamily="18" charset="0"/>
              </a:rPr>
              <a:t>hoặc</a:t>
            </a:r>
            <a:r>
              <a:rPr lang="en-US" sz="3600" b="1" dirty="0">
                <a:latin typeface="UTM Aptima" panose="02040603050506020204" pitchFamily="18" charset="0"/>
              </a:rPr>
              <a:t> </a:t>
            </a:r>
            <a:r>
              <a:rPr lang="en-US" sz="3600" b="1" dirty="0" err="1">
                <a:latin typeface="UTM Aptima" panose="02040603050506020204" pitchFamily="18" charset="0"/>
              </a:rPr>
              <a:t>ghép</a:t>
            </a:r>
            <a:r>
              <a:rPr lang="en-US" sz="3600" b="1" dirty="0">
                <a:latin typeface="UTM Aptima" panose="02040603050506020204" pitchFamily="18" charset="0"/>
              </a:rPr>
              <a:t> </a:t>
            </a:r>
            <a:r>
              <a:rPr lang="en-US" sz="3600" b="1" dirty="0" err="1">
                <a:latin typeface="UTM Aptima" panose="02040603050506020204" pitchFamily="18" charset="0"/>
              </a:rPr>
              <a:t>các</a:t>
            </a:r>
            <a:r>
              <a:rPr lang="en-US" sz="3600" b="1" dirty="0">
                <a:latin typeface="UTM Aptima" panose="02040603050506020204" pitchFamily="18" charset="0"/>
              </a:rPr>
              <a:t> </a:t>
            </a:r>
            <a:r>
              <a:rPr lang="en-US" sz="3600" b="1" dirty="0" err="1">
                <a:latin typeface="UTM Aptima" panose="02040603050506020204" pitchFamily="18" charset="0"/>
              </a:rPr>
              <a:t>phần</a:t>
            </a:r>
            <a:r>
              <a:rPr lang="en-US" sz="3600" b="1" dirty="0">
                <a:latin typeface="UTM Aptima" panose="02040603050506020204" pitchFamily="18" charset="0"/>
              </a:rPr>
              <a:t> </a:t>
            </a:r>
            <a:r>
              <a:rPr lang="en-US" sz="3600" b="1" dirty="0" err="1">
                <a:latin typeface="UTM Aptima" panose="02040603050506020204" pitchFamily="18" charset="0"/>
              </a:rPr>
              <a:t>của</a:t>
            </a:r>
            <a:r>
              <a:rPr lang="en-US" sz="3600" b="1" dirty="0">
                <a:latin typeface="UTM Aptima" panose="02040603050506020204" pitchFamily="18" charset="0"/>
              </a:rPr>
              <a:t> </a:t>
            </a:r>
            <a:r>
              <a:rPr lang="en-US" sz="3600" b="1" dirty="0" err="1">
                <a:latin typeface="UTM Aptima" panose="02040603050506020204" pitchFamily="18" charset="0"/>
              </a:rPr>
              <a:t>trang</a:t>
            </a:r>
            <a:r>
              <a:rPr lang="en-US" sz="3600" b="1" dirty="0">
                <a:latin typeface="UTM Aptima" panose="02040603050506020204" pitchFamily="18" charset="0"/>
              </a:rPr>
              <a:t> </a:t>
            </a:r>
            <a:r>
              <a:rPr lang="en-US" sz="3600" b="1" dirty="0" err="1">
                <a:latin typeface="UTM Aptima" panose="02040603050506020204" pitchFamily="18" charset="0"/>
              </a:rPr>
              <a:t>sức</a:t>
            </a:r>
            <a:r>
              <a:rPr lang="en-US" sz="3600" b="1" dirty="0">
                <a:latin typeface="UTM Aptima" panose="02040603050506020204" pitchFamily="18" charset="0"/>
              </a:rPr>
              <a:t> </a:t>
            </a:r>
            <a:r>
              <a:rPr lang="en-US" sz="3600" b="1" dirty="0" err="1">
                <a:latin typeface="UTM Aptima" panose="02040603050506020204" pitchFamily="18" charset="0"/>
              </a:rPr>
              <a:t>lại</a:t>
            </a:r>
            <a:r>
              <a:rPr lang="en-US" sz="3600" b="1" dirty="0">
                <a:latin typeface="UTM Aptima" panose="02040603050506020204" pitchFamily="18" charset="0"/>
              </a:rPr>
              <a:t> </a:t>
            </a:r>
            <a:r>
              <a:rPr lang="en-US" sz="3600" b="1" dirty="0" err="1">
                <a:latin typeface="UTM Aptima" panose="02040603050506020204" pitchFamily="18" charset="0"/>
              </a:rPr>
              <a:t>thành</a:t>
            </a:r>
            <a:r>
              <a:rPr lang="en-US" sz="3600" b="1" dirty="0">
                <a:latin typeface="UTM Aptima" panose="02040603050506020204" pitchFamily="18" charset="0"/>
              </a:rPr>
              <a:t> 1 </a:t>
            </a:r>
            <a:r>
              <a:rPr lang="en-US" sz="3600" b="1" dirty="0" err="1">
                <a:latin typeface="UTM Aptima" panose="02040603050506020204" pitchFamily="18" charset="0"/>
              </a:rPr>
              <a:t>khối</a:t>
            </a:r>
            <a:r>
              <a:rPr lang="en-US" sz="3600" b="1" dirty="0">
                <a:latin typeface="UTM Aptima" panose="02040603050506020204" pitchFamily="18" charset="0"/>
              </a:rPr>
              <a:t> </a:t>
            </a:r>
            <a:r>
              <a:rPr lang="en-US" sz="3600" b="1" dirty="0" err="1">
                <a:latin typeface="UTM Aptima" panose="02040603050506020204" pitchFamily="18" charset="0"/>
              </a:rPr>
              <a:t>hoàn</a:t>
            </a:r>
            <a:r>
              <a:rPr lang="en-US" sz="3600" b="1" dirty="0">
                <a:latin typeface="UTM Aptima" panose="02040603050506020204" pitchFamily="18" charset="0"/>
              </a:rPr>
              <a:t> </a:t>
            </a:r>
            <a:r>
              <a:rPr lang="en-US" sz="3600" b="1" dirty="0" err="1">
                <a:latin typeface="UTM Aptima" panose="02040603050506020204" pitchFamily="18" charset="0"/>
              </a:rPr>
              <a:t>chỉnh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b="1" i="0" dirty="0" err="1">
                <a:solidFill>
                  <a:srgbClr val="090E1D"/>
                </a:solidFill>
                <a:effectLst/>
                <a:latin typeface="Open Sans" panose="020B0606030504020204" pitchFamily="34" charset="0"/>
              </a:rPr>
              <a:t>Biện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phòng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tránh</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đính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ghép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phần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của</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trang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sức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lại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1 </a:t>
            </a:r>
            <a:r>
              <a:rPr lang="en-US" b="1" i="0" dirty="0" err="1">
                <a:solidFill>
                  <a:srgbClr val="090E1D"/>
                </a:solidFill>
                <a:effectLst/>
                <a:latin typeface="Open Sans" panose="020B0606030504020204" pitchFamily="34" charset="0"/>
              </a:rPr>
              <a:t>khối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sz="2400" dirty="0"/>
              <a:t>:</a:t>
            </a:r>
          </a:p>
          <a:p>
            <a:pPr algn="l"/>
            <a:r>
              <a:rPr lang="vi-VN" b="0" i="0" dirty="0">
                <a:solidFill>
                  <a:srgbClr val="4C4F5A"/>
                </a:solidFill>
                <a:effectLst/>
                <a:latin typeface="Open Sans" panose="020B0606030504020204" pitchFamily="34" charset="0"/>
              </a:rPr>
              <a:t>Để ngăn chặn tai nạn trong quá trình đính đá quý hoặc ghép các phần của trang sức, việc thực hiện các biện pháp phòng tránh là vô cùng quan trọng. </a:t>
            </a:r>
          </a:p>
          <a:p>
            <a:pPr algn="l"/>
            <a:r>
              <a:rPr lang="vi-VN" b="0" i="0" dirty="0">
                <a:solidFill>
                  <a:srgbClr val="4C4F5A"/>
                </a:solidFill>
                <a:effectLst/>
                <a:latin typeface="Open Sans" panose="020B0606030504020204" pitchFamily="34" charset="0"/>
              </a:rPr>
              <a:t>Trước hết, việc đảm bảo nghệ nhân có đủ kỹ năng và hiểu biết vững về cả quy trình và chất liệu là bước quan trọng nhất. Đào tạo đầy đủ và liên tục giúp họ nắm bắt kỹ thuật cần thiết và cảm nhận được tác động của từng động tác đến sản phẩm.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Đính</a:t>
            </a:r>
            <a:r>
              <a:rPr lang="en-US" sz="3600" b="1" dirty="0">
                <a:latin typeface="UTM Aptima" panose="02040603050506020204" pitchFamily="18" charset="0"/>
              </a:rPr>
              <a:t> </a:t>
            </a:r>
            <a:r>
              <a:rPr lang="en-US" sz="3600" b="1" dirty="0" err="1">
                <a:latin typeface="UTM Aptima" panose="02040603050506020204" pitchFamily="18" charset="0"/>
              </a:rPr>
              <a:t>đá</a:t>
            </a:r>
            <a:r>
              <a:rPr lang="en-US" sz="3600" b="1" dirty="0">
                <a:latin typeface="UTM Aptima" panose="02040603050506020204" pitchFamily="18" charset="0"/>
              </a:rPr>
              <a:t> </a:t>
            </a:r>
            <a:r>
              <a:rPr lang="en-US" sz="3600" b="1" dirty="0" err="1">
                <a:latin typeface="UTM Aptima" panose="02040603050506020204" pitchFamily="18" charset="0"/>
              </a:rPr>
              <a:t>quý</a:t>
            </a:r>
            <a:r>
              <a:rPr lang="en-US" sz="3600" b="1" dirty="0">
                <a:latin typeface="UTM Aptima" panose="02040603050506020204" pitchFamily="18" charset="0"/>
              </a:rPr>
              <a:t> </a:t>
            </a:r>
            <a:r>
              <a:rPr lang="en-US" sz="3600" b="1" dirty="0" err="1">
                <a:latin typeface="UTM Aptima" panose="02040603050506020204" pitchFamily="18" charset="0"/>
              </a:rPr>
              <a:t>hoặc</a:t>
            </a:r>
            <a:r>
              <a:rPr lang="en-US" sz="3600" b="1" dirty="0">
                <a:latin typeface="UTM Aptima" panose="02040603050506020204" pitchFamily="18" charset="0"/>
              </a:rPr>
              <a:t> </a:t>
            </a:r>
            <a:r>
              <a:rPr lang="en-US" sz="3600" b="1" dirty="0" err="1">
                <a:latin typeface="UTM Aptima" panose="02040603050506020204" pitchFamily="18" charset="0"/>
              </a:rPr>
              <a:t>ghép</a:t>
            </a:r>
            <a:r>
              <a:rPr lang="en-US" sz="3600" b="1" dirty="0">
                <a:latin typeface="UTM Aptima" panose="02040603050506020204" pitchFamily="18" charset="0"/>
              </a:rPr>
              <a:t> </a:t>
            </a:r>
            <a:r>
              <a:rPr lang="en-US" sz="3600" b="1" dirty="0" err="1">
                <a:latin typeface="UTM Aptima" panose="02040603050506020204" pitchFamily="18" charset="0"/>
              </a:rPr>
              <a:t>các</a:t>
            </a:r>
            <a:r>
              <a:rPr lang="en-US" sz="3600" b="1" dirty="0">
                <a:latin typeface="UTM Aptima" panose="02040603050506020204" pitchFamily="18" charset="0"/>
              </a:rPr>
              <a:t> </a:t>
            </a:r>
            <a:r>
              <a:rPr lang="en-US" sz="3600" b="1" dirty="0" err="1">
                <a:latin typeface="UTM Aptima" panose="02040603050506020204" pitchFamily="18" charset="0"/>
              </a:rPr>
              <a:t>phần</a:t>
            </a:r>
            <a:r>
              <a:rPr lang="en-US" sz="3600" b="1" dirty="0">
                <a:latin typeface="UTM Aptima" panose="02040603050506020204" pitchFamily="18" charset="0"/>
              </a:rPr>
              <a:t> </a:t>
            </a:r>
            <a:r>
              <a:rPr lang="en-US" sz="3600" b="1" dirty="0" err="1">
                <a:latin typeface="UTM Aptima" panose="02040603050506020204" pitchFamily="18" charset="0"/>
              </a:rPr>
              <a:t>của</a:t>
            </a:r>
            <a:r>
              <a:rPr lang="en-US" sz="3600" b="1" dirty="0">
                <a:latin typeface="UTM Aptima" panose="02040603050506020204" pitchFamily="18" charset="0"/>
              </a:rPr>
              <a:t> </a:t>
            </a:r>
            <a:r>
              <a:rPr lang="en-US" sz="3600" b="1" dirty="0" err="1">
                <a:latin typeface="UTM Aptima" panose="02040603050506020204" pitchFamily="18" charset="0"/>
              </a:rPr>
              <a:t>trang</a:t>
            </a:r>
            <a:r>
              <a:rPr lang="en-US" sz="3600" b="1" dirty="0">
                <a:latin typeface="UTM Aptima" panose="02040603050506020204" pitchFamily="18" charset="0"/>
              </a:rPr>
              <a:t> </a:t>
            </a:r>
            <a:r>
              <a:rPr lang="en-US" sz="3600" b="1" dirty="0" err="1">
                <a:latin typeface="UTM Aptima" panose="02040603050506020204" pitchFamily="18" charset="0"/>
              </a:rPr>
              <a:t>sức</a:t>
            </a:r>
            <a:r>
              <a:rPr lang="en-US" sz="3600" b="1" dirty="0">
                <a:latin typeface="UTM Aptima" panose="02040603050506020204" pitchFamily="18" charset="0"/>
              </a:rPr>
              <a:t> </a:t>
            </a:r>
            <a:r>
              <a:rPr lang="en-US" sz="3600" b="1" dirty="0" err="1">
                <a:latin typeface="UTM Aptima" panose="02040603050506020204" pitchFamily="18" charset="0"/>
              </a:rPr>
              <a:t>lại</a:t>
            </a:r>
            <a:r>
              <a:rPr lang="en-US" sz="3600" b="1" dirty="0">
                <a:latin typeface="UTM Aptima" panose="02040603050506020204" pitchFamily="18" charset="0"/>
              </a:rPr>
              <a:t> </a:t>
            </a:r>
            <a:r>
              <a:rPr lang="en-US" sz="3600" b="1" dirty="0" err="1">
                <a:latin typeface="UTM Aptima" panose="02040603050506020204" pitchFamily="18" charset="0"/>
              </a:rPr>
              <a:t>thành</a:t>
            </a:r>
            <a:r>
              <a:rPr lang="en-US" sz="3600" b="1" dirty="0">
                <a:latin typeface="UTM Aptima" panose="02040603050506020204" pitchFamily="18" charset="0"/>
              </a:rPr>
              <a:t> 1 </a:t>
            </a:r>
            <a:r>
              <a:rPr lang="en-US" sz="3600" b="1" dirty="0" err="1">
                <a:latin typeface="UTM Aptima" panose="02040603050506020204" pitchFamily="18" charset="0"/>
              </a:rPr>
              <a:t>khối</a:t>
            </a:r>
            <a:r>
              <a:rPr lang="en-US" sz="3600" b="1" dirty="0">
                <a:latin typeface="UTM Aptima" panose="02040603050506020204" pitchFamily="18" charset="0"/>
              </a:rPr>
              <a:t> </a:t>
            </a:r>
            <a:r>
              <a:rPr lang="en-US" sz="3600" b="1" dirty="0" err="1">
                <a:latin typeface="UTM Aptima" panose="02040603050506020204" pitchFamily="18" charset="0"/>
              </a:rPr>
              <a:t>hoàn</a:t>
            </a:r>
            <a:r>
              <a:rPr lang="en-US" sz="3600" b="1" dirty="0">
                <a:latin typeface="UTM Aptima" panose="02040603050506020204" pitchFamily="18" charset="0"/>
              </a:rPr>
              <a:t> </a:t>
            </a:r>
            <a:r>
              <a:rPr lang="en-US" sz="3600" b="1" dirty="0" err="1">
                <a:latin typeface="UTM Aptima" panose="02040603050506020204" pitchFamily="18" charset="0"/>
              </a:rPr>
              <a:t>chỉnh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b="1" i="0" dirty="0">
                <a:solidFill>
                  <a:srgbClr val="090E1D"/>
                </a:solidFill>
                <a:effectLst/>
                <a:latin typeface="Open Sans" panose="020B0606030504020204" pitchFamily="34" charset="0"/>
              </a:rPr>
              <a:t>Quy </a:t>
            </a:r>
            <a:r>
              <a:rPr lang="en-US" b="1" i="0" dirty="0" err="1">
                <a:solidFill>
                  <a:srgbClr val="090E1D"/>
                </a:solidFill>
                <a:effectLst/>
                <a:latin typeface="Open Sans" panose="020B0606030504020204" pitchFamily="34" charset="0"/>
              </a:rPr>
              <a:t>định</a:t>
            </a:r>
            <a:r>
              <a:rPr lang="en-US" b="1" i="0" dirty="0">
                <a:solidFill>
                  <a:srgbClr val="090E1D"/>
                </a:solidFill>
                <a:effectLst/>
                <a:latin typeface="Open Sans" panose="020B0606030504020204" pitchFamily="34" charset="0"/>
              </a:rPr>
              <a:t> an </a:t>
            </a:r>
            <a:r>
              <a:rPr lang="en-US" b="1" i="0" dirty="0" err="1">
                <a:solidFill>
                  <a:srgbClr val="090E1D"/>
                </a:solidFill>
                <a:effectLst/>
                <a:latin typeface="Open Sans" panose="020B0606030504020204" pitchFamily="34" charset="0"/>
              </a:rPr>
              <a:t>toàn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lao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động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đính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ghép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phần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của</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trang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sức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lại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1 </a:t>
            </a:r>
            <a:r>
              <a:rPr lang="en-US" b="1" i="0" dirty="0" err="1">
                <a:solidFill>
                  <a:srgbClr val="090E1D"/>
                </a:solidFill>
                <a:effectLst/>
                <a:latin typeface="Open Sans" panose="020B0606030504020204" pitchFamily="34" charset="0"/>
              </a:rPr>
              <a:t>khối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sz="2400" dirty="0"/>
              <a:t>:</a:t>
            </a:r>
          </a:p>
          <a:p>
            <a:pPr algn="l"/>
            <a:r>
              <a:rPr lang="vi-VN" b="0" i="0" dirty="0">
                <a:solidFill>
                  <a:srgbClr val="4C4F5A"/>
                </a:solidFill>
                <a:effectLst/>
                <a:latin typeface="Open Sans" panose="020B0606030504020204" pitchFamily="34" charset="0"/>
              </a:rPr>
              <a:t>Để đảm bảo an toàn lao động trong quá trình đính đá quý hoặc ghép các phần của trang sức, việc tuân thủ quy định an toàn là mối quan tâm hàng đầu. </a:t>
            </a:r>
          </a:p>
          <a:p>
            <a:pPr algn="l"/>
            <a:r>
              <a:rPr lang="vi-VN" b="0" i="0" dirty="0">
                <a:solidFill>
                  <a:srgbClr val="4C4F5A"/>
                </a:solidFill>
                <a:effectLst/>
                <a:latin typeface="Open Sans" panose="020B0606030504020204" pitchFamily="34" charset="0"/>
              </a:rPr>
              <a:t>Nghệ nhân cần phải được huấn luyện về các biện pháp an toàn và sử dụng trang thiết bị bảo hộ cá nhân, bao gồm kính bảo hộ, găng tay và mặt nạ, để bảo vệ khỏi các nguy cơ như bụi và hóa chất.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Đính</a:t>
            </a:r>
            <a:r>
              <a:rPr lang="en-US" sz="3600" b="1" dirty="0">
                <a:latin typeface="UTM Aptima" panose="02040603050506020204" pitchFamily="18" charset="0"/>
              </a:rPr>
              <a:t> </a:t>
            </a:r>
            <a:r>
              <a:rPr lang="en-US" sz="3600" b="1" dirty="0" err="1">
                <a:latin typeface="UTM Aptima" panose="02040603050506020204" pitchFamily="18" charset="0"/>
              </a:rPr>
              <a:t>đá</a:t>
            </a:r>
            <a:r>
              <a:rPr lang="en-US" sz="3600" b="1" dirty="0">
                <a:latin typeface="UTM Aptima" panose="02040603050506020204" pitchFamily="18" charset="0"/>
              </a:rPr>
              <a:t> </a:t>
            </a:r>
            <a:r>
              <a:rPr lang="en-US" sz="3600" b="1" dirty="0" err="1">
                <a:latin typeface="UTM Aptima" panose="02040603050506020204" pitchFamily="18" charset="0"/>
              </a:rPr>
              <a:t>quý</a:t>
            </a:r>
            <a:r>
              <a:rPr lang="en-US" sz="3600" b="1" dirty="0">
                <a:latin typeface="UTM Aptima" panose="02040603050506020204" pitchFamily="18" charset="0"/>
              </a:rPr>
              <a:t> </a:t>
            </a:r>
            <a:r>
              <a:rPr lang="en-US" sz="3600" b="1" dirty="0" err="1">
                <a:latin typeface="UTM Aptima" panose="02040603050506020204" pitchFamily="18" charset="0"/>
              </a:rPr>
              <a:t>hoặc</a:t>
            </a:r>
            <a:r>
              <a:rPr lang="en-US" sz="3600" b="1" dirty="0">
                <a:latin typeface="UTM Aptima" panose="02040603050506020204" pitchFamily="18" charset="0"/>
              </a:rPr>
              <a:t> </a:t>
            </a:r>
            <a:r>
              <a:rPr lang="en-US" sz="3600" b="1" dirty="0" err="1">
                <a:latin typeface="UTM Aptima" panose="02040603050506020204" pitchFamily="18" charset="0"/>
              </a:rPr>
              <a:t>ghép</a:t>
            </a:r>
            <a:r>
              <a:rPr lang="en-US" sz="3600" b="1" dirty="0">
                <a:latin typeface="UTM Aptima" panose="02040603050506020204" pitchFamily="18" charset="0"/>
              </a:rPr>
              <a:t> </a:t>
            </a:r>
            <a:r>
              <a:rPr lang="en-US" sz="3600" b="1" dirty="0" err="1">
                <a:latin typeface="UTM Aptima" panose="02040603050506020204" pitchFamily="18" charset="0"/>
              </a:rPr>
              <a:t>các</a:t>
            </a:r>
            <a:r>
              <a:rPr lang="en-US" sz="3600" b="1" dirty="0">
                <a:latin typeface="UTM Aptima" panose="02040603050506020204" pitchFamily="18" charset="0"/>
              </a:rPr>
              <a:t> </a:t>
            </a:r>
            <a:r>
              <a:rPr lang="en-US" sz="3600" b="1" dirty="0" err="1">
                <a:latin typeface="UTM Aptima" panose="02040603050506020204" pitchFamily="18" charset="0"/>
              </a:rPr>
              <a:t>phần</a:t>
            </a:r>
            <a:r>
              <a:rPr lang="en-US" sz="3600" b="1" dirty="0">
                <a:latin typeface="UTM Aptima" panose="02040603050506020204" pitchFamily="18" charset="0"/>
              </a:rPr>
              <a:t> </a:t>
            </a:r>
            <a:r>
              <a:rPr lang="en-US" sz="3600" b="1" dirty="0" err="1">
                <a:latin typeface="UTM Aptima" panose="02040603050506020204" pitchFamily="18" charset="0"/>
              </a:rPr>
              <a:t>của</a:t>
            </a:r>
            <a:r>
              <a:rPr lang="en-US" sz="3600" b="1" dirty="0">
                <a:latin typeface="UTM Aptima" panose="02040603050506020204" pitchFamily="18" charset="0"/>
              </a:rPr>
              <a:t> </a:t>
            </a:r>
            <a:r>
              <a:rPr lang="en-US" sz="3600" b="1" dirty="0" err="1">
                <a:latin typeface="UTM Aptima" panose="02040603050506020204" pitchFamily="18" charset="0"/>
              </a:rPr>
              <a:t>trang</a:t>
            </a:r>
            <a:r>
              <a:rPr lang="en-US" sz="3600" b="1" dirty="0">
                <a:latin typeface="UTM Aptima" panose="02040603050506020204" pitchFamily="18" charset="0"/>
              </a:rPr>
              <a:t> </a:t>
            </a:r>
            <a:r>
              <a:rPr lang="en-US" sz="3600" b="1" dirty="0" err="1">
                <a:latin typeface="UTM Aptima" panose="02040603050506020204" pitchFamily="18" charset="0"/>
              </a:rPr>
              <a:t>sức</a:t>
            </a:r>
            <a:r>
              <a:rPr lang="en-US" sz="3600" b="1" dirty="0">
                <a:latin typeface="UTM Aptima" panose="02040603050506020204" pitchFamily="18" charset="0"/>
              </a:rPr>
              <a:t> </a:t>
            </a:r>
            <a:r>
              <a:rPr lang="en-US" sz="3600" b="1" dirty="0" err="1">
                <a:latin typeface="UTM Aptima" panose="02040603050506020204" pitchFamily="18" charset="0"/>
              </a:rPr>
              <a:t>lại</a:t>
            </a:r>
            <a:r>
              <a:rPr lang="en-US" sz="3600" b="1" dirty="0">
                <a:latin typeface="UTM Aptima" panose="02040603050506020204" pitchFamily="18" charset="0"/>
              </a:rPr>
              <a:t> </a:t>
            </a:r>
            <a:r>
              <a:rPr lang="en-US" sz="3600" b="1" dirty="0" err="1">
                <a:latin typeface="UTM Aptima" panose="02040603050506020204" pitchFamily="18" charset="0"/>
              </a:rPr>
              <a:t>thành</a:t>
            </a:r>
            <a:r>
              <a:rPr lang="en-US" sz="3600" b="1" dirty="0">
                <a:latin typeface="UTM Aptima" panose="02040603050506020204" pitchFamily="18" charset="0"/>
              </a:rPr>
              <a:t> 1 </a:t>
            </a:r>
            <a:r>
              <a:rPr lang="en-US" sz="3600" b="1" dirty="0" err="1">
                <a:latin typeface="UTM Aptima" panose="02040603050506020204" pitchFamily="18" charset="0"/>
              </a:rPr>
              <a:t>khối</a:t>
            </a:r>
            <a:r>
              <a:rPr lang="en-US" sz="3600" b="1" dirty="0">
                <a:latin typeface="UTM Aptima" panose="02040603050506020204" pitchFamily="18" charset="0"/>
              </a:rPr>
              <a:t> </a:t>
            </a:r>
            <a:r>
              <a:rPr lang="en-US" sz="3600" b="1" dirty="0" err="1">
                <a:latin typeface="UTM Aptima" panose="02040603050506020204" pitchFamily="18" charset="0"/>
              </a:rPr>
              <a:t>hoàn</a:t>
            </a:r>
            <a:r>
              <a:rPr lang="en-US" sz="3600" b="1" dirty="0">
                <a:latin typeface="UTM Aptima" panose="02040603050506020204" pitchFamily="18" charset="0"/>
              </a:rPr>
              <a:t> </a:t>
            </a:r>
            <a:r>
              <a:rPr lang="en-US" sz="3600" b="1" dirty="0" err="1">
                <a:latin typeface="UTM Aptima" panose="02040603050506020204" pitchFamily="18" charset="0"/>
              </a:rPr>
              <a:t>chỉnh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huống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cấp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đính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ghép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phần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của</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trang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sức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lại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1 </a:t>
            </a:r>
            <a:r>
              <a:rPr lang="en-US" b="1" i="0" dirty="0" err="1">
                <a:solidFill>
                  <a:srgbClr val="090E1D"/>
                </a:solidFill>
                <a:effectLst/>
                <a:latin typeface="Open Sans" panose="020B0606030504020204" pitchFamily="34" charset="0"/>
              </a:rPr>
              <a:t>khối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sz="2400" dirty="0"/>
              <a:t>:</a:t>
            </a:r>
          </a:p>
          <a:p>
            <a:pPr algn="l"/>
            <a:r>
              <a:rPr lang="vi-VN" b="0" i="0" dirty="0">
                <a:solidFill>
                  <a:srgbClr val="4C4F5A"/>
                </a:solidFill>
                <a:effectLst/>
                <a:latin typeface="Open Sans" panose="020B0606030504020204" pitchFamily="34" charset="0"/>
              </a:rPr>
              <a:t>Xử lý tình huống tai nạn khẩn cấp trong quá trình đính đá quý hoặc ghép các phần của trang sức đòi hỏi sự nhanh nhẹn và chủ động từ phía nghệ nhân. </a:t>
            </a:r>
          </a:p>
          <a:p>
            <a:pPr algn="l"/>
            <a:r>
              <a:rPr lang="vi-VN" b="0" i="0" dirty="0">
                <a:solidFill>
                  <a:srgbClr val="4C4F5A"/>
                </a:solidFill>
                <a:effectLst/>
                <a:latin typeface="Open Sans" panose="020B0606030504020204" pitchFamily="34" charset="0"/>
              </a:rPr>
              <a:t>Trong trường hợp vỡ đá quý hoặc hư hại chi tiết, việc ngừng công việc ngay lập tức là quan trọng để ngăn chặn tình trạng trở nên tồi tệ hơn.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Đánh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bóng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trang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sức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a:t>
            </a:r>
            <a:r>
              <a:rPr lang="en-US" b="1" i="0" dirty="0" err="1">
                <a:effectLst/>
                <a:latin typeface="Open Sans" panose="020B0606030504020204" pitchFamily="34" charset="0"/>
              </a:rPr>
              <a:t>sức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latin typeface="Söhne"/>
              </a:rPr>
              <a:t>:</a:t>
            </a:r>
          </a:p>
          <a:p>
            <a:pPr algn="l"/>
            <a:r>
              <a:rPr lang="vi-VN" b="0" i="0" dirty="0">
                <a:effectLst/>
                <a:latin typeface="Open Sans" panose="020B0606030504020204" pitchFamily="34" charset="0"/>
              </a:rPr>
              <a:t>Đặc điểm công việc đánh bóng trang sức thành phẩm là một quy trình tinh tế và đòi hỏi sự chuyên nghiệp cao để tạo ra sản phẩm cuối cùng đạt được chất lượng và sự lấp lánh mong muốn. </a:t>
            </a:r>
          </a:p>
          <a:p>
            <a:pPr algn="l"/>
            <a:r>
              <a:rPr lang="vi-VN" b="0" i="0" dirty="0">
                <a:effectLst/>
                <a:latin typeface="Open Sans" panose="020B0606030504020204" pitchFamily="34" charset="0"/>
              </a:rPr>
              <a:t>Quy trình này thường bao gồm việc sử dụng các công cụ và kỹ thuật chính xác để đạt được kết quả tối ưu.</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1DF09D8F-DC60-4175-8156-22AE78AA642B}"/>
              </a:ext>
            </a:extLst>
          </p:cNvPr>
          <p:cNvPicPr>
            <a:picLocks noChangeAspect="1"/>
          </p:cNvPicPr>
          <p:nvPr/>
        </p:nvPicPr>
        <p:blipFill>
          <a:blip r:embed="rId4"/>
          <a:stretch>
            <a:fillRect/>
          </a:stretch>
        </p:blipFill>
        <p:spPr>
          <a:xfrm>
            <a:off x="-1178396" y="2819397"/>
            <a:ext cx="5920155" cy="5920155"/>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Đánh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bóng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trang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sức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a:t>
            </a:r>
            <a:r>
              <a:rPr lang="en-US" b="1" i="0" dirty="0" err="1">
                <a:effectLst/>
                <a:latin typeface="Open Sans" panose="020B0606030504020204" pitchFamily="34" charset="0"/>
              </a:rPr>
              <a:t>sức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latin typeface="Söhne"/>
              </a:rPr>
              <a:t>:</a:t>
            </a:r>
          </a:p>
          <a:p>
            <a:pPr algn="l"/>
            <a:r>
              <a:rPr lang="vi-VN" b="0" i="0" dirty="0">
                <a:effectLst/>
                <a:latin typeface="Open Sans" panose="020B0606030504020204" pitchFamily="34" charset="0"/>
              </a:rPr>
              <a:t>Trong quá trình đánh bóng trang sức thành phẩm, các dạng tai nạn có thể xảy ra và đòi hỏi sự cẩn trọng cao từ phía người làm nghệ nhân. </a:t>
            </a:r>
          </a:p>
          <a:p>
            <a:pPr algn="l"/>
            <a:r>
              <a:rPr lang="vi-VN" b="0" i="0" dirty="0">
                <a:effectLst/>
                <a:latin typeface="Open Sans" panose="020B0606030504020204" pitchFamily="34" charset="0"/>
              </a:rPr>
              <a:t>Một trong những rủi ro phổ biến là mất mát nguyên vật liệu quý giá do sự mất kiểm soát trong quá trình đánh bóng. Việc sử dụng máy móc không đúng cách hoặc việc thực hiện quá mạnh có thể dẫn đến hao mòn không mong muốn của kim loại hoặc giảm chất lượng đá quý.</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E36F4B0-6E6C-43F6-980B-3A41635F58E3}"/>
              </a:ext>
            </a:extLst>
          </p:cNvPr>
          <p:cNvPicPr>
            <a:picLocks noChangeAspect="1"/>
          </p:cNvPicPr>
          <p:nvPr/>
        </p:nvPicPr>
        <p:blipFill>
          <a:blip r:embed="rId4"/>
          <a:stretch>
            <a:fillRect/>
          </a:stretch>
        </p:blipFill>
        <p:spPr>
          <a:xfrm>
            <a:off x="-1178396" y="2819397"/>
            <a:ext cx="5920155" cy="5920155"/>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Đánh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bóng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trang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sức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a:t>
            </a:r>
            <a:r>
              <a:rPr lang="en-US" b="1" i="0" dirty="0" err="1">
                <a:effectLst/>
                <a:latin typeface="Open Sans" panose="020B0606030504020204" pitchFamily="34" charset="0"/>
              </a:rPr>
              <a:t>sức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latin typeface="Söhne"/>
              </a:rPr>
              <a:t>:</a:t>
            </a:r>
          </a:p>
          <a:p>
            <a:pPr algn="l"/>
            <a:r>
              <a:rPr lang="vi-VN" b="0" i="0" dirty="0">
                <a:effectLst/>
                <a:latin typeface="Open Sans" panose="020B0606030504020204" pitchFamily="34" charset="0"/>
              </a:rPr>
              <a:t>Nguyên nhân gây ra tai nạn trong quá trình đánh bóng trang sức là đa dạng và đòi hỏi sự nhận thức và quản lý kỹ thuật một cách cẩn thận. </a:t>
            </a:r>
          </a:p>
          <a:p>
            <a:pPr algn="l"/>
            <a:r>
              <a:rPr lang="vi-VN" b="0" i="0" dirty="0">
                <a:effectLst/>
                <a:latin typeface="Open Sans" panose="020B0606030504020204" pitchFamily="34" charset="0"/>
              </a:rPr>
              <a:t>Một trong những yếu tố chính là thiếu kinh nghiệm và kỹ năng của nghệ nhân. Người làm nghệ thuật trang sức cần phải hiểu rõ về cách sử dụng đúng các công cụ và kỹ thuật đánh bóng để tránh những tình huống không mong muốn.</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3F3389B-B28A-B85E-E91A-009CB16F67FD}"/>
              </a:ext>
            </a:extLst>
          </p:cNvPr>
          <p:cNvPicPr>
            <a:picLocks noChangeAspect="1"/>
          </p:cNvPicPr>
          <p:nvPr/>
        </p:nvPicPr>
        <p:blipFill>
          <a:blip r:embed="rId4"/>
          <a:stretch>
            <a:fillRect/>
          </a:stretch>
        </p:blipFill>
        <p:spPr>
          <a:xfrm>
            <a:off x="-1178396" y="2819397"/>
            <a:ext cx="5920155" cy="5920155"/>
          </a:xfrm>
          <a:prstGeom prst="rect">
            <a:avLst/>
          </a:prstGeom>
        </p:spPr>
      </p:pic>
    </p:spTree>
    <p:extLst>
      <p:ext uri="{BB962C8B-B14F-4D97-AF65-F5344CB8AC3E}">
        <p14:creationId xmlns:p14="http://schemas.microsoft.com/office/powerpoint/2010/main" val="2280327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Đánh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bóng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trang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sức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a:t>
            </a:r>
            <a:r>
              <a:rPr lang="en-US" b="1" i="0" dirty="0" err="1">
                <a:effectLst/>
                <a:latin typeface="Open Sans" panose="020B0606030504020204" pitchFamily="34" charset="0"/>
              </a:rPr>
              <a:t>sức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latin typeface="Söhne"/>
              </a:rPr>
              <a:t>:</a:t>
            </a:r>
          </a:p>
          <a:p>
            <a:pPr algn="l"/>
            <a:r>
              <a:rPr lang="vi-VN" b="0" i="0" dirty="0">
                <a:effectLst/>
                <a:latin typeface="Open Sans" panose="020B0606030504020204" pitchFamily="34" charset="0"/>
              </a:rPr>
              <a:t>Để phòng tránh tai nạn khi đánh bóng trang sức thành phẩm, cần thiết lập các biện pháp an toàn một cách hệ thống và thường xuyên. </a:t>
            </a:r>
          </a:p>
          <a:p>
            <a:pPr algn="l"/>
            <a:r>
              <a:rPr lang="vi-VN" b="0" i="0" dirty="0">
                <a:effectLst/>
                <a:latin typeface="Open Sans" panose="020B0606030504020204" pitchFamily="34" charset="0"/>
              </a:rPr>
              <a:t>Đầu tiên, việc đảm bảo nghệ nhân được đào tạo kỹ thuật là quan trọng. Sự hiểu biết vững về cách sử dụng đúng công cụ, kỹ thuật đánh bóng, và biện pháp an toàn sẽ giảm nguy cơ tai nạn.</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BCC67B7-0AAC-7B86-6859-B5468D5DAB30}"/>
              </a:ext>
            </a:extLst>
          </p:cNvPr>
          <p:cNvPicPr>
            <a:picLocks noChangeAspect="1"/>
          </p:cNvPicPr>
          <p:nvPr/>
        </p:nvPicPr>
        <p:blipFill>
          <a:blip r:embed="rId4"/>
          <a:stretch>
            <a:fillRect/>
          </a:stretch>
        </p:blipFill>
        <p:spPr>
          <a:xfrm>
            <a:off x="-1178396" y="2819397"/>
            <a:ext cx="5920155" cy="5920155"/>
          </a:xfrm>
          <a:prstGeom prst="rect">
            <a:avLst/>
          </a:prstGeom>
        </p:spPr>
      </p:pic>
    </p:spTree>
    <p:extLst>
      <p:ext uri="{BB962C8B-B14F-4D97-AF65-F5344CB8AC3E}">
        <p14:creationId xmlns:p14="http://schemas.microsoft.com/office/powerpoint/2010/main" val="3558587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Đánh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bóng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trang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sức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a:t>
            </a:r>
            <a:r>
              <a:rPr lang="en-US" b="1" i="0" dirty="0" err="1">
                <a:effectLst/>
                <a:latin typeface="Open Sans" panose="020B0606030504020204" pitchFamily="34" charset="0"/>
              </a:rPr>
              <a:t>sức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latin typeface="Söhne"/>
              </a:rPr>
              <a:t>:</a:t>
            </a:r>
          </a:p>
          <a:p>
            <a:pPr algn="l"/>
            <a:r>
              <a:rPr lang="vi-VN" b="0" i="0" dirty="0">
                <a:effectLst/>
                <a:latin typeface="Open Sans" panose="020B0606030504020204" pitchFamily="34" charset="0"/>
              </a:rPr>
              <a:t>Quy định an toàn lao động khi đánh bóng trang sức thành phẩm đóng vai trò quan trọng trong bảo vệ sức khỏe và đảm bảo môi trường làm việc an toàn cho nghệ nhân. </a:t>
            </a:r>
          </a:p>
          <a:p>
            <a:pPr algn="l"/>
            <a:r>
              <a:rPr lang="vi-VN" b="0" i="0" dirty="0">
                <a:effectLst/>
                <a:latin typeface="Open Sans" panose="020B0606030504020204" pitchFamily="34" charset="0"/>
              </a:rPr>
              <a:t>Theo các hướng dẫn an toàn, nghệ nhân cần phải được đào tạo đầy đủ về cách sử dụng các công cụ và thiết bị, cũng như kỹ thuật đánh bóng an toàn.</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9BD9607-FCD8-E53D-B719-D24AF9A8E51D}"/>
              </a:ext>
            </a:extLst>
          </p:cNvPr>
          <p:cNvPicPr>
            <a:picLocks noChangeAspect="1"/>
          </p:cNvPicPr>
          <p:nvPr/>
        </p:nvPicPr>
        <p:blipFill>
          <a:blip r:embed="rId4"/>
          <a:stretch>
            <a:fillRect/>
          </a:stretch>
        </p:blipFill>
        <p:spPr>
          <a:xfrm>
            <a:off x="-1178396" y="2819397"/>
            <a:ext cx="5920155" cy="5920155"/>
          </a:xfrm>
          <a:prstGeom prst="rect">
            <a:avLst/>
          </a:prstGeom>
        </p:spPr>
      </p:pic>
    </p:spTree>
    <p:extLst>
      <p:ext uri="{BB962C8B-B14F-4D97-AF65-F5344CB8AC3E}">
        <p14:creationId xmlns:p14="http://schemas.microsoft.com/office/powerpoint/2010/main" val="3476175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Đánh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bóng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trang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sức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a:t>
            </a:r>
            <a:r>
              <a:rPr lang="en-US" b="1" i="0" dirty="0" err="1">
                <a:effectLst/>
                <a:latin typeface="Open Sans" panose="020B0606030504020204" pitchFamily="34" charset="0"/>
              </a:rPr>
              <a:t>sức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latin typeface="Söhne"/>
              </a:rPr>
              <a:t>:</a:t>
            </a:r>
          </a:p>
          <a:p>
            <a:pPr algn="l"/>
            <a:r>
              <a:rPr lang="vi-VN" b="0" i="0" dirty="0">
                <a:effectLst/>
                <a:latin typeface="Open Sans" panose="020B0606030504020204" pitchFamily="34" charset="0"/>
              </a:rPr>
              <a:t>Xử lý tình huống tai nạn khẩn cấp khi đánh bóng trang sức đòi hỏi sự nhanh nhẹn và quyết đoán từ phía nhân viên và quản lý. </a:t>
            </a:r>
          </a:p>
          <a:p>
            <a:pPr algn="l"/>
            <a:r>
              <a:rPr lang="vi-VN" b="0" i="0" dirty="0">
                <a:effectLst/>
                <a:latin typeface="Open Sans" panose="020B0606030504020204" pitchFamily="34" charset="0"/>
              </a:rPr>
              <a:t>Trong trường hợp xảy ra tai nạn, việc đầu tiên là ngưng ngay lập tức mọi công việc đánh bóng và bảo vệ an toàn cá nhân. Đảm bảo rằng mọi người xung quanh đã được thông báo về tình hình nguy hiểm.</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9879BF3-A1E8-698C-9660-E587267CB246}"/>
              </a:ext>
            </a:extLst>
          </p:cNvPr>
          <p:cNvPicPr>
            <a:picLocks noChangeAspect="1"/>
          </p:cNvPicPr>
          <p:nvPr/>
        </p:nvPicPr>
        <p:blipFill>
          <a:blip r:embed="rId4"/>
          <a:stretch>
            <a:fillRect/>
          </a:stretch>
        </p:blipFill>
        <p:spPr>
          <a:xfrm>
            <a:off x="-1178396" y="2819397"/>
            <a:ext cx="5920155" cy="5920155"/>
          </a:xfrm>
          <a:prstGeom prst="rect">
            <a:avLst/>
          </a:prstGeom>
        </p:spPr>
      </p:pic>
    </p:spTree>
    <p:extLst>
      <p:ext uri="{BB962C8B-B14F-4D97-AF65-F5344CB8AC3E}">
        <p14:creationId xmlns:p14="http://schemas.microsoft.com/office/powerpoint/2010/main" val="214162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168</TotalTime>
  <Words>3712</Words>
  <Application>Microsoft Office PowerPoint</Application>
  <PresentationFormat>Custom</PresentationFormat>
  <Paragraphs>158</Paragraphs>
  <Slides>34</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TRANG SỨC</vt:lpstr>
      <vt:lpstr>Một số vụ tai nạn trong nhà máy sản xuất trang sức</vt:lpstr>
      <vt:lpstr>Tóm tắt bài học</vt:lpstr>
      <vt:lpstr>Chế tạo khuôn đúc vàng hoặc bạc</vt:lpstr>
      <vt:lpstr>Chế tạo khuôn đúc vàng hoặc bạc</vt:lpstr>
      <vt:lpstr>Chế tạo khuôn đúc vàng hoặc bạc</vt:lpstr>
      <vt:lpstr>Chế tạo khuôn đúc vàng hoặc bạc</vt:lpstr>
      <vt:lpstr>Chế tạo khuôn đúc vàng hoặc bạc</vt:lpstr>
      <vt:lpstr>Chế tạo khuôn đúc vàng hoặc bạc</vt:lpstr>
      <vt:lpstr>Uốn dẻo phôi vàng hoặc bạc</vt:lpstr>
      <vt:lpstr>Uốn dẻo phôi vàng hoặc bạc</vt:lpstr>
      <vt:lpstr>Uốn dẻo phôi vàng hoặc bạc</vt:lpstr>
      <vt:lpstr>Uốn dẻo phôi vàng hoặc bạc</vt:lpstr>
      <vt:lpstr>Uốn dẻo phôi vàng hoặc bạc</vt:lpstr>
      <vt:lpstr>Uốn dẻo phôi vàng hoặc bạc</vt:lpstr>
      <vt:lpstr>Chế tác và mài trên phôi vàng hoặc bạc</vt:lpstr>
      <vt:lpstr>Chế tác và mài trên phôi vàng hoặc bạc</vt:lpstr>
      <vt:lpstr>Chế tác và mài trên phôi vàng hoặc bạc</vt:lpstr>
      <vt:lpstr>Chế tác và mài trên phôi vàng hoặc bạc</vt:lpstr>
      <vt:lpstr>Chế tác và mài trên phôi vàng hoặc bạc</vt:lpstr>
      <vt:lpstr>Chế tác và mài trên phôi vàng hoặc bạc</vt:lpstr>
      <vt:lpstr>Đính đá quý hoặc ghép các phần của trang sức lại thành 1 khối hoàn chỉnh</vt:lpstr>
      <vt:lpstr>Đính đá quý hoặc ghép các phần của trang sức lại thành 1 khối hoàn chỉnh</vt:lpstr>
      <vt:lpstr>Đính đá quý hoặc ghép các phần của trang sức lại thành 1 khối hoàn chỉnh</vt:lpstr>
      <vt:lpstr>Đính đá quý hoặc ghép các phần của trang sức lại thành 1 khối hoàn chỉnh</vt:lpstr>
      <vt:lpstr>Đính đá quý hoặc ghép các phần của trang sức lại thành 1 khối hoàn chỉnh</vt:lpstr>
      <vt:lpstr>Đính đá quý hoặc ghép các phần của trang sức lại thành 1 khối hoàn chỉnh</vt:lpstr>
      <vt:lpstr>Đánh bóng trang sức thành phẩm</vt:lpstr>
      <vt:lpstr>Đánh bóng trang sức thành phẩm</vt:lpstr>
      <vt:lpstr>Đánh bóng trang sức thành phẩm</vt:lpstr>
      <vt:lpstr>Đánh bóng trang sức thành phẩm</vt:lpstr>
      <vt:lpstr>Đánh bóng trang sức thành phẩm</vt:lpstr>
      <vt:lpstr>Đánh bóng trang sức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2024-03-29T09:10:29Z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