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VÁN ÉP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2719A51-ED81-C520-B8A6-DA9C657C67AA}"/>
              </a:ext>
            </a:extLst>
          </p:cNvPr>
          <p:cNvPicPr>
            <a:picLocks noChangeAspect="1"/>
          </p:cNvPicPr>
          <p:nvPr/>
        </p:nvPicPr>
        <p:blipFill>
          <a:blip r:embed="rId4"/>
          <a:stretch>
            <a:fillRect/>
          </a:stretch>
        </p:blipFill>
        <p:spPr>
          <a:xfrm>
            <a:off x="3712664" y="3068960"/>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ép</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a:bodyPr>
          <a:lstStyle/>
          <a:p>
            <a:pPr marL="0" indent="0">
              <a:buNone/>
            </a:pPr>
            <a:r>
              <a:rPr lang="vi-VN" b="0" i="0" dirty="0">
                <a:solidFill>
                  <a:srgbClr val="0D0D0D"/>
                </a:solidFill>
                <a:effectLst/>
                <a:latin typeface="Söhne"/>
              </a:rPr>
              <a:t>Trong ngành công nghiệp sản xuất ván ép (plywood), việc xảy ra các vụ tai nạn lao động không chỉ ảnh hưởng đến sức khỏe và sự an toàn của công nhân mà còn gây tổn thất nặng nề cho doanh nghiệp</a:t>
            </a:r>
            <a:r>
              <a:rPr lang="en-US" sz="2000" dirty="0">
                <a:ea typeface="+mn-lt"/>
                <a:cs typeface="+mn-lt"/>
              </a:rPr>
              <a:t>:</a:t>
            </a:r>
            <a:endParaRPr lang="en-US" dirty="0"/>
          </a:p>
          <a:p>
            <a:pPr marL="730885" lvl="1" indent="-304165"/>
            <a:r>
              <a:rPr lang="pt-BR" i="0" dirty="0">
                <a:solidFill>
                  <a:srgbClr val="0D0D0D"/>
                </a:solidFill>
                <a:effectLst/>
                <a:latin typeface="Söhne"/>
              </a:rPr>
              <a:t>Nguyên nhân từ thiết bị máy móc không an toàn</a:t>
            </a:r>
          </a:p>
          <a:p>
            <a:pPr marL="730885" lvl="1" indent="-304165"/>
            <a:r>
              <a:rPr lang="en-US" dirty="0" err="1">
                <a:solidFill>
                  <a:srgbClr val="0D0D0D"/>
                </a:solidFill>
                <a:latin typeface="Söhne"/>
              </a:rPr>
              <a:t>Nguyên</a:t>
            </a:r>
            <a:r>
              <a:rPr lang="en-US" dirty="0">
                <a:solidFill>
                  <a:srgbClr val="0D0D0D"/>
                </a:solidFill>
                <a:latin typeface="Söhne"/>
              </a:rPr>
              <a:t> </a:t>
            </a:r>
            <a:r>
              <a:rPr lang="en-US" dirty="0" err="1">
                <a:solidFill>
                  <a:srgbClr val="0D0D0D"/>
                </a:solidFill>
                <a:latin typeface="Söhne"/>
              </a:rPr>
              <a:t>nhân</a:t>
            </a:r>
            <a:r>
              <a:rPr lang="en-US" dirty="0">
                <a:solidFill>
                  <a:srgbClr val="0D0D0D"/>
                </a:solidFill>
                <a:latin typeface="Söhne"/>
              </a:rPr>
              <a:t> </a:t>
            </a:r>
            <a:r>
              <a:rPr lang="en-US" dirty="0" err="1">
                <a:solidFill>
                  <a:srgbClr val="0D0D0D"/>
                </a:solidFill>
                <a:latin typeface="Söhne"/>
              </a:rPr>
              <a:t>từ</a:t>
            </a:r>
            <a:r>
              <a:rPr lang="en-US" dirty="0">
                <a:solidFill>
                  <a:srgbClr val="0D0D0D"/>
                </a:solidFill>
                <a:latin typeface="Söhne"/>
              </a:rPr>
              <a:t>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sản</a:t>
            </a:r>
            <a:r>
              <a:rPr lang="en-US" dirty="0">
                <a:solidFill>
                  <a:srgbClr val="0D0D0D"/>
                </a:solidFill>
                <a:latin typeface="Söhne"/>
              </a:rPr>
              <a:t> </a:t>
            </a:r>
            <a:r>
              <a:rPr lang="en-US" dirty="0" err="1">
                <a:solidFill>
                  <a:srgbClr val="0D0D0D"/>
                </a:solidFill>
                <a:latin typeface="Söhne"/>
              </a:rPr>
              <a:t>xuất</a:t>
            </a:r>
            <a:r>
              <a:rPr lang="en-US" dirty="0">
                <a:solidFill>
                  <a:srgbClr val="0D0D0D"/>
                </a:solidFill>
                <a:latin typeface="Söhne"/>
              </a:rPr>
              <a:t> </a:t>
            </a:r>
            <a:r>
              <a:rPr lang="en-US" dirty="0" err="1">
                <a:solidFill>
                  <a:srgbClr val="0D0D0D"/>
                </a:solidFill>
                <a:latin typeface="Söhne"/>
              </a:rPr>
              <a:t>không</a:t>
            </a:r>
            <a:r>
              <a:rPr lang="en-US" dirty="0">
                <a:solidFill>
                  <a:srgbClr val="0D0D0D"/>
                </a:solidFill>
                <a:latin typeface="Söhne"/>
              </a:rPr>
              <a:t> an </a:t>
            </a:r>
            <a:r>
              <a:rPr lang="en-US" dirty="0" err="1">
                <a:solidFill>
                  <a:srgbClr val="0D0D0D"/>
                </a:solidFill>
                <a:latin typeface="Söhne"/>
              </a:rPr>
              <a:t>toàn</a:t>
            </a:r>
            <a:endParaRPr lang="pt-BR" dirty="0">
              <a:solidFill>
                <a:srgbClr val="0D0D0D"/>
              </a:solidFill>
              <a:latin typeface="Söhne"/>
            </a:endParaRPr>
          </a:p>
          <a:p>
            <a:pPr marL="730885" lvl="1" indent="-304165"/>
            <a:r>
              <a:rPr lang="vi-VN" dirty="0">
                <a:solidFill>
                  <a:srgbClr val="0D0D0D"/>
                </a:solidFill>
                <a:latin typeface="Söhne"/>
              </a:rPr>
              <a:t>Nguyên nhân từ khả năng con người</a:t>
            </a:r>
            <a:endParaRPr lang="pt-BR" dirty="0">
              <a:solidFill>
                <a:srgbClr val="0D0D0D"/>
              </a:solidFill>
              <a:latin typeface="Söhne"/>
            </a:endParaRP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hệ</a:t>
            </a:r>
            <a:r>
              <a:rPr lang="en-US" dirty="0">
                <a:solidFill>
                  <a:srgbClr val="0D0D0D"/>
                </a:solidFill>
                <a:latin typeface="Söhne"/>
              </a:rPr>
              <a:t> </a:t>
            </a:r>
            <a:r>
              <a:rPr lang="en-US" dirty="0" err="1">
                <a:solidFill>
                  <a:srgbClr val="0D0D0D"/>
                </a:solidFill>
                <a:latin typeface="Söhne"/>
              </a:rPr>
              <a:t>thống</a:t>
            </a:r>
            <a:r>
              <a:rPr lang="en-US" dirty="0">
                <a:solidFill>
                  <a:srgbClr val="0D0D0D"/>
                </a:solidFill>
                <a:latin typeface="Söhne"/>
              </a:rPr>
              <a:t> </a:t>
            </a:r>
            <a:r>
              <a:rPr lang="en-US" dirty="0" err="1">
                <a:solidFill>
                  <a:srgbClr val="0D0D0D"/>
                </a:solidFill>
                <a:latin typeface="Söhne"/>
              </a:rPr>
              <a:t>giám</a:t>
            </a:r>
            <a:r>
              <a:rPr lang="en-US" dirty="0">
                <a:solidFill>
                  <a:srgbClr val="0D0D0D"/>
                </a:solidFill>
                <a:latin typeface="Söhne"/>
              </a:rPr>
              <a:t> </a:t>
            </a:r>
            <a:r>
              <a:rPr lang="en-US" dirty="0" err="1">
                <a:solidFill>
                  <a:srgbClr val="0D0D0D"/>
                </a:solidFill>
                <a:latin typeface="Söhne"/>
              </a:rPr>
              <a:t>sát</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kiểm</a:t>
            </a:r>
            <a:r>
              <a:rPr lang="en-US" dirty="0">
                <a:solidFill>
                  <a:srgbClr val="0D0D0D"/>
                </a:solidFill>
                <a:latin typeface="Söhne"/>
              </a:rPr>
              <a:t> </a:t>
            </a:r>
            <a:r>
              <a:rPr lang="en-US" dirty="0" err="1">
                <a:solidFill>
                  <a:srgbClr val="0D0D0D"/>
                </a:solidFill>
                <a:latin typeface="Söhne"/>
              </a:rPr>
              <a:t>soát</a:t>
            </a:r>
            <a:r>
              <a:rPr lang="en-US" dirty="0">
                <a:solidFill>
                  <a:srgbClr val="0D0D0D"/>
                </a:solidFill>
                <a:latin typeface="Söhne"/>
              </a:rPr>
              <a:t> </a:t>
            </a:r>
            <a:r>
              <a:rPr lang="en-US" dirty="0" err="1">
                <a:solidFill>
                  <a:srgbClr val="0D0D0D"/>
                </a:solidFill>
                <a:latin typeface="Söhne"/>
              </a:rPr>
              <a:t>rủi</a:t>
            </a:r>
            <a:r>
              <a:rPr lang="en-US" dirty="0">
                <a:solidFill>
                  <a:srgbClr val="0D0D0D"/>
                </a:solidFill>
                <a:latin typeface="Söhne"/>
              </a:rPr>
              <a:t> </a:t>
            </a:r>
            <a:r>
              <a:rPr lang="en-US" dirty="0" err="1">
                <a:solidFill>
                  <a:srgbClr val="0D0D0D"/>
                </a:solidFill>
                <a:latin typeface="Söhne"/>
              </a:rPr>
              <a:t>ro</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sấy gỗ vụn để loại bỏ độ ẩm và làm giảm nguy cơ cong vênh sau khi sản xuất ván ép</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các</a:t>
            </a:r>
            <a:r>
              <a:rPr lang="en-US" dirty="0"/>
              <a:t> </a:t>
            </a:r>
            <a:r>
              <a:rPr lang="en-US" dirty="0" err="1"/>
              <a:t>vụn</a:t>
            </a:r>
            <a:r>
              <a:rPr lang="en-US" dirty="0"/>
              <a:t> </a:t>
            </a:r>
            <a:r>
              <a:rPr lang="en-US" dirty="0" err="1"/>
              <a:t>gỗ</a:t>
            </a:r>
            <a:r>
              <a:rPr lang="en-US" dirty="0"/>
              <a:t> </a:t>
            </a:r>
            <a:r>
              <a:rPr lang="en-US" dirty="0" err="1"/>
              <a:t>thành</a:t>
            </a:r>
            <a:r>
              <a:rPr lang="en-US" dirty="0"/>
              <a:t> </a:t>
            </a:r>
            <a:r>
              <a:rPr lang="en-US" dirty="0" err="1"/>
              <a:t>các</a:t>
            </a:r>
            <a:r>
              <a:rPr lang="en-US" dirty="0"/>
              <a:t> </a:t>
            </a:r>
            <a:r>
              <a:rPr lang="en-US" dirty="0" err="1"/>
              <a:t>tấm</a:t>
            </a:r>
            <a:r>
              <a:rPr lang="en-US" dirty="0"/>
              <a:t> </a:t>
            </a:r>
            <a:r>
              <a:rPr lang="en-US" dirty="0" err="1"/>
              <a:t>ván</a:t>
            </a:r>
            <a:r>
              <a:rPr lang="en-US" dirty="0"/>
              <a:t> </a:t>
            </a:r>
            <a:r>
              <a:rPr lang="en-US" dirty="0" err="1"/>
              <a:t>ép</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phủ</a:t>
            </a:r>
            <a:r>
              <a:rPr lang="en-US" dirty="0"/>
              <a:t> </a:t>
            </a:r>
            <a:r>
              <a:rPr lang="en-US" dirty="0" err="1"/>
              <a:t>keo</a:t>
            </a:r>
            <a:r>
              <a:rPr lang="en-US" dirty="0"/>
              <a:t> </a:t>
            </a:r>
            <a:r>
              <a:rPr lang="en-US" dirty="0" err="1"/>
              <a:t>lên</a:t>
            </a:r>
            <a:r>
              <a:rPr lang="en-US" dirty="0"/>
              <a:t> </a:t>
            </a:r>
            <a:r>
              <a:rPr lang="en-US" dirty="0" err="1"/>
              <a:t>bề</a:t>
            </a:r>
            <a:r>
              <a:rPr lang="en-US" dirty="0"/>
              <a:t> </a:t>
            </a:r>
            <a:r>
              <a:rPr lang="en-US" dirty="0" err="1"/>
              <a:t>mặt</a:t>
            </a:r>
            <a:r>
              <a:rPr lang="en-US" dirty="0"/>
              <a:t> </a:t>
            </a:r>
            <a:r>
              <a:rPr lang="en-US" dirty="0" err="1"/>
              <a:t>của</a:t>
            </a:r>
            <a:r>
              <a:rPr lang="en-US" dirty="0"/>
              <a:t> </a:t>
            </a:r>
            <a:r>
              <a:rPr lang="en-US" dirty="0" err="1"/>
              <a:t>các</a:t>
            </a:r>
            <a:r>
              <a:rPr lang="en-US" dirty="0"/>
              <a:t> </a:t>
            </a:r>
            <a:r>
              <a:rPr lang="en-US" dirty="0" err="1"/>
              <a:t>tấm</a:t>
            </a:r>
            <a:r>
              <a:rPr lang="en-US" dirty="0"/>
              <a:t> </a:t>
            </a:r>
            <a:r>
              <a:rPr lang="en-US" dirty="0" err="1"/>
              <a:t>gỗ</a:t>
            </a:r>
            <a:r>
              <a:rPr lang="en-US" dirty="0"/>
              <a:t> </a:t>
            </a:r>
            <a:r>
              <a:rPr lang="en-US" dirty="0" err="1"/>
              <a:t>để</a:t>
            </a:r>
            <a:r>
              <a:rPr lang="en-US" dirty="0"/>
              <a:t> </a:t>
            </a:r>
            <a:r>
              <a:rPr lang="en-US" dirty="0" err="1"/>
              <a:t>chúng</a:t>
            </a:r>
            <a:r>
              <a:rPr lang="en-US" dirty="0"/>
              <a:t> </a:t>
            </a:r>
            <a:r>
              <a:rPr lang="en-US" dirty="0" err="1"/>
              <a:t>dính</a:t>
            </a:r>
            <a:r>
              <a:rPr lang="en-US" dirty="0"/>
              <a:t> </a:t>
            </a:r>
            <a:r>
              <a:rPr lang="en-US" dirty="0" err="1"/>
              <a:t>với</a:t>
            </a:r>
            <a:r>
              <a:rPr lang="en-US" dirty="0"/>
              <a:t> </a:t>
            </a:r>
            <a:r>
              <a:rPr lang="en-US" dirty="0" err="1"/>
              <a:t>nhau</a:t>
            </a:r>
            <a:endParaRPr lang="en-US" dirty="0"/>
          </a:p>
          <a:p>
            <a:pPr marL="304165" indent="-304165">
              <a:buClr>
                <a:schemeClr val="tx1"/>
              </a:buClr>
            </a:pPr>
            <a:r>
              <a:rPr lang="en-US" dirty="0"/>
              <a:t>4. </a:t>
            </a:r>
            <a:r>
              <a:rPr lang="vi-VN" dirty="0"/>
              <a:t>An toàn vệ sinh lao động đối với nhân viên vận hành máy ép nhiệt để keo kết đặc làm cho ván ép cứng hơn</a:t>
            </a:r>
            <a:endParaRPr lang="en-US" dirty="0"/>
          </a:p>
          <a:p>
            <a:pPr marL="304165" indent="-304165">
              <a:buClr>
                <a:schemeClr val="tx1"/>
              </a:buClr>
            </a:pPr>
            <a:r>
              <a:rPr lang="en-US" dirty="0"/>
              <a:t>5.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và</a:t>
            </a:r>
            <a:r>
              <a:rPr lang="en-US" dirty="0"/>
              <a:t> </a:t>
            </a:r>
            <a:r>
              <a:rPr lang="en-US" dirty="0" err="1"/>
              <a:t>xử</a:t>
            </a:r>
            <a:r>
              <a:rPr lang="en-US" dirty="0"/>
              <a:t> </a:t>
            </a:r>
            <a:r>
              <a:rPr lang="en-US" dirty="0" err="1"/>
              <a:t>lý</a:t>
            </a:r>
            <a:r>
              <a:rPr lang="en-US" dirty="0"/>
              <a:t> </a:t>
            </a:r>
            <a:r>
              <a:rPr lang="en-US" dirty="0" err="1"/>
              <a:t>bề</a:t>
            </a:r>
            <a:r>
              <a:rPr lang="en-US" dirty="0"/>
              <a:t> </a:t>
            </a:r>
            <a:r>
              <a:rPr lang="en-US" dirty="0" err="1"/>
              <a:t>mặt</a:t>
            </a:r>
            <a:r>
              <a:rPr lang="en-US" dirty="0"/>
              <a:t> </a:t>
            </a:r>
            <a:r>
              <a:rPr lang="en-US" dirty="0" err="1"/>
              <a:t>cho</a:t>
            </a:r>
            <a:r>
              <a:rPr lang="en-US" dirty="0"/>
              <a:t> </a:t>
            </a:r>
            <a:r>
              <a:rPr lang="en-US" dirty="0" err="1"/>
              <a:t>các</a:t>
            </a:r>
            <a:r>
              <a:rPr lang="en-US" dirty="0"/>
              <a:t> </a:t>
            </a:r>
            <a:r>
              <a:rPr lang="en-US" dirty="0" err="1"/>
              <a:t>tấm</a:t>
            </a:r>
            <a:r>
              <a:rPr lang="en-US" dirty="0"/>
              <a:t> </a:t>
            </a:r>
            <a:r>
              <a:rPr lang="en-US" dirty="0" err="1"/>
              <a:t>ván</a:t>
            </a:r>
            <a:r>
              <a:rPr lang="en-US" dirty="0"/>
              <a:t> </a:t>
            </a:r>
            <a:r>
              <a:rPr lang="en-US" dirty="0" err="1"/>
              <a:t>ép</a:t>
            </a:r>
            <a:r>
              <a:rPr lang="en-US" dirty="0"/>
              <a:t> </a:t>
            </a:r>
            <a:r>
              <a:rPr lang="en-US" dirty="0" err="1"/>
              <a:t>thành</a:t>
            </a:r>
            <a:r>
              <a:rPr lang="en-US" dirty="0"/>
              <a:t> </a:t>
            </a:r>
            <a:r>
              <a:rPr lang="en-US" dirty="0" err="1"/>
              <a:t>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sấy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vụn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sấy gỗ vụn để loại bỏ độ ẩm và làm giảm nguy cơ cong vênh sau khi sản xuất ván ép</a:t>
            </a:r>
            <a:endParaRPr lang="en-US" sz="2400" b="1" i="0" dirty="0">
              <a:effectLst/>
              <a:latin typeface="Söhne"/>
            </a:endParaRPr>
          </a:p>
          <a:p>
            <a:r>
              <a:rPr lang="vi-VN" b="0" i="0" dirty="0">
                <a:effectLst/>
                <a:latin typeface="Open Sans" panose="020B0606030504020204" pitchFamily="34" charset="0"/>
              </a:rPr>
              <a:t>Trước tiên, quy trình vận hành máy sấy gỗ vụn yêu cầu kiểm soát nhiệt độ và độ ẩm trong không khí bên trong máy sấy.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đảm bảo rằng gỗ được sấy một cách đồng đều và hiệu quả, từ đó loại bỏ độ ẩm tồn đọng trong vật liệu và giảm nguy cơ cong vênh sau khi sản xuất ván ép.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09E450D-6A46-D930-FC1C-50AF05EA6D64}"/>
              </a:ext>
            </a:extLst>
          </p:cNvPr>
          <p:cNvPicPr>
            <a:picLocks noChangeAspect="1"/>
          </p:cNvPicPr>
          <p:nvPr/>
        </p:nvPicPr>
        <p:blipFill>
          <a:blip r:embed="rId3"/>
          <a:stretch>
            <a:fillRect/>
          </a:stretch>
        </p:blipFill>
        <p:spPr>
          <a:xfrm>
            <a:off x="-1178396" y="3068960"/>
            <a:ext cx="4689897" cy="468989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sấy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vụn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sấy gỗ vụn để loại bỏ độ ẩm và làm giảm nguy cơ cong vênh sau khi sản xuất ván ép</a:t>
            </a:r>
            <a:endParaRPr lang="en-US" sz="2400" b="1" i="0" dirty="0">
              <a:effectLst/>
              <a:latin typeface="Söhne"/>
            </a:endParaRPr>
          </a:p>
          <a:p>
            <a:r>
              <a:rPr lang="vi-VN" b="0" i="0" dirty="0">
                <a:effectLst/>
                <a:latin typeface="Open Sans" panose="020B0606030504020204" pitchFamily="34" charset="0"/>
              </a:rPr>
              <a:t>Đầu tiên, tai nạn có thể xảy ra khi làm việc gần các phần máy có thể gây ra va chạm, cắt đứt hoặc làm nặng hơn cho nhân viên. Điều này đặc biệt đúng khi thực hiện việc bảo dưỡng hoặc sửa chữa máy trong quá trình vận hành, khi sự không chú ý có thể dẫn đến chấn thương.</a:t>
            </a:r>
          </a:p>
          <a:p>
            <a:r>
              <a:rPr lang="vi-VN" b="0" i="0" dirty="0">
                <a:effectLst/>
                <a:latin typeface="Open Sans" panose="020B0606030504020204" pitchFamily="34" charset="0"/>
              </a:rPr>
              <a:t>Thứ hai, vấn đề liên quan đến an toàn điện cũng là một nguy cơ đáng lo ngại. Các máy sấy gỗ vụn thường sử dụng điện năng cao và nếu không tuân thủ đúng các quy tắc an toàn, có thể gây ra nguy hiểm về điện.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F6E050F-8325-2F54-745D-50FD9167FDC4}"/>
              </a:ext>
            </a:extLst>
          </p:cNvPr>
          <p:cNvPicPr>
            <a:picLocks noChangeAspect="1"/>
          </p:cNvPicPr>
          <p:nvPr/>
        </p:nvPicPr>
        <p:blipFill>
          <a:blip r:embed="rId3"/>
          <a:stretch>
            <a:fillRect/>
          </a:stretch>
        </p:blipFill>
        <p:spPr>
          <a:xfrm>
            <a:off x="-1178396" y="3068960"/>
            <a:ext cx="4689897" cy="468989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sấy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vụn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sấy gỗ vụn để loại bỏ độ ẩm và làm giảm nguy cơ cong vênh sau khi sản xuất ván ép</a:t>
            </a:r>
            <a:endParaRPr lang="en-US" sz="2400" b="1" i="0" dirty="0">
              <a:effectLst/>
              <a:latin typeface="Söhne"/>
            </a:endParaRPr>
          </a:p>
          <a:p>
            <a:r>
              <a:rPr lang="vi-VN" b="0" i="0" dirty="0">
                <a:effectLst/>
                <a:latin typeface="Open Sans" panose="020B0606030504020204" pitchFamily="34" charset="0"/>
              </a:rPr>
              <a:t>Thứ nhất, thiếu kiến thức và đào tạo an toàn là một nguyên nhân chính.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không được đào tạo đầy đủ về cách vận hành và bảo dưỡng máy, cũng như không hiểu rõ các quy định an toàn có thể dẫn đến các tình huống nguy hiểm khi làm việc gần máy sấy gỗ vụn.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B4D9D2C-C7EB-DF74-8BDD-096EACBBE676}"/>
              </a:ext>
            </a:extLst>
          </p:cNvPr>
          <p:cNvPicPr>
            <a:picLocks noChangeAspect="1"/>
          </p:cNvPicPr>
          <p:nvPr/>
        </p:nvPicPr>
        <p:blipFill>
          <a:blip r:embed="rId3"/>
          <a:stretch>
            <a:fillRect/>
          </a:stretch>
        </p:blipFill>
        <p:spPr>
          <a:xfrm>
            <a:off x="-1178396" y="3068960"/>
            <a:ext cx="4689897" cy="468989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sấy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vụn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sấy gỗ vụn để loại bỏ độ ẩm và làm giảm nguy cơ cong vênh sau khi sản xuất ván ép</a:t>
            </a:r>
            <a:endParaRPr lang="en-US" sz="2400" b="1" i="0" dirty="0">
              <a:effectLst/>
              <a:latin typeface="Söhne"/>
            </a:endParaRPr>
          </a:p>
          <a:p>
            <a:r>
              <a:rPr lang="vi-VN" b="0" i="0" dirty="0">
                <a:effectLst/>
                <a:latin typeface="Open Sans" panose="020B0606030504020204" pitchFamily="34" charset="0"/>
              </a:rPr>
              <a:t>Trước hết, đào tạo an toàn lao động là chìa khóa hàng đầu. Tất cả nhân viên liên quan đến quá trình vận hành máy sấy gỗ vụn cần được huấn luyện đầy đủ về cách thức vận hành an toàn, biện pháp phòng tránh tai nạn và ứng phó khi xảy ra sự cố.</a:t>
            </a:r>
          </a:p>
          <a:p>
            <a:r>
              <a:rPr lang="vi-VN" b="0" i="0" dirty="0">
                <a:effectLst/>
                <a:latin typeface="Open Sans" panose="020B0606030504020204" pitchFamily="34" charset="0"/>
              </a:rPr>
              <a:t>Thực hiện kiểm tra định kỳ và bảo dưỡng máy cũng là một biện pháp quan trọng. Đảm bảo máy móc hoạt động ổn định và hiệu quả giúp giảm nguy cơ sự cố không mong muốn trong quá trình vận hành.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142F206-5E80-2B6E-E7AB-FF55BE1684A5}"/>
              </a:ext>
            </a:extLst>
          </p:cNvPr>
          <p:cNvPicPr>
            <a:picLocks noChangeAspect="1"/>
          </p:cNvPicPr>
          <p:nvPr/>
        </p:nvPicPr>
        <p:blipFill>
          <a:blip r:embed="rId3"/>
          <a:stretch>
            <a:fillRect/>
          </a:stretch>
        </p:blipFill>
        <p:spPr>
          <a:xfrm>
            <a:off x="-1178396" y="3068960"/>
            <a:ext cx="4689897" cy="468989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sấy gỗ vụn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sấy gỗ vụn để loại bỏ độ ẩm và làm giảm nguy cơ cong vênh sau khi sản xuất ván ép</a:t>
            </a:r>
            <a:endParaRPr lang="en-US" sz="2400" b="1" i="0" dirty="0">
              <a:effectLst/>
              <a:latin typeface="Söhne"/>
            </a:endParaRPr>
          </a:p>
          <a:p>
            <a:pPr algn="l"/>
            <a:r>
              <a:rPr lang="vi-VN" b="0" i="0" dirty="0">
                <a:effectLst/>
                <a:latin typeface="Open Sans" panose="020B0606030504020204" pitchFamily="34" charset="0"/>
              </a:rPr>
              <a:t>Trước hết, mọi nhân viên tham gia vào quá trình vận hành máy sấy gỗ vụn phải được đào tạo về an toàn lao động. Đào tạo này bao gồm cách vận hành máy một cách an toàn, biện pháp phòng tránh tai nạn, và cách ứng phó với tình huống khẩn cấp.</a:t>
            </a:r>
          </a:p>
          <a:p>
            <a:pPr algn="l"/>
            <a:r>
              <a:rPr lang="vi-VN" b="0" i="0" dirty="0">
                <a:effectLst/>
                <a:latin typeface="Open Sans" panose="020B0606030504020204" pitchFamily="34" charset="0"/>
              </a:rPr>
              <a:t>Tiếp theo, quy định cần được thiết lập và tuân thủ nghiêm ngặt. Tất cả nhân viên phải tuân thủ các quy tắc và quy trình an toàn như đeo kính bảo hộ, áo bảo hộ, và các biện pháp khác để giảm thiểu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DDE0333-F839-BBB9-BFCE-2221C527B3ED}"/>
              </a:ext>
            </a:extLst>
          </p:cNvPr>
          <p:cNvPicPr>
            <a:picLocks noChangeAspect="1"/>
          </p:cNvPicPr>
          <p:nvPr/>
        </p:nvPicPr>
        <p:blipFill>
          <a:blip r:embed="rId3"/>
          <a:stretch>
            <a:fillRect/>
          </a:stretch>
        </p:blipFill>
        <p:spPr>
          <a:xfrm>
            <a:off x="-1178396" y="3068960"/>
            <a:ext cx="4689897" cy="468989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sấy gỗ vụn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sấy gỗ vụn để loại bỏ độ ẩm và làm giảm nguy cơ cong vênh sau khi sản xuất ván ép</a:t>
            </a:r>
            <a:endParaRPr lang="en-US" sz="2400" b="1" i="0" dirty="0">
              <a:effectLst/>
              <a:latin typeface="Söhne"/>
            </a:endParaRPr>
          </a:p>
          <a:p>
            <a:r>
              <a:rPr lang="vi-VN" b="0" i="0" dirty="0">
                <a:effectLst/>
                <a:latin typeface="Open Sans" panose="020B0606030504020204" pitchFamily="34" charset="0"/>
              </a:rPr>
              <a:t>Đầu tiên, ngay khi phát hiện tai nạn, người làm việc cần dừng ngay công việc và báo cáo vụ việc cho người quản lý hoặc nhóm cứu hộ. Việc này đảm bảo rằng cứu hộ có thể được triển khai một cách nhanh chóng và hiệu quả.</a:t>
            </a:r>
          </a:p>
          <a:p>
            <a:r>
              <a:rPr lang="vi-VN" b="0" i="0" dirty="0">
                <a:effectLst/>
                <a:latin typeface="Open Sans" panose="020B0606030504020204" pitchFamily="34" charset="0"/>
              </a:rPr>
              <a:t>Sau đó, người làm việc cần cung cấp sơ cứu ngay lập tức nếu có thể. Điều này có thể bao gồm việc cấp cứu CPR, sơ cứu vết thương, hoặc cung cấp hỗ trợ cho nạn nhân cho đến khi đội cứu hộ đến.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7840799-CB5C-D69F-9E03-54E464804DFF}"/>
              </a:ext>
            </a:extLst>
          </p:cNvPr>
          <p:cNvPicPr>
            <a:picLocks noChangeAspect="1"/>
          </p:cNvPicPr>
          <p:nvPr/>
        </p:nvPicPr>
        <p:blipFill>
          <a:blip r:embed="rId3"/>
          <a:stretch>
            <a:fillRect/>
          </a:stretch>
        </p:blipFill>
        <p:spPr>
          <a:xfrm>
            <a:off x="-1178396" y="3068960"/>
            <a:ext cx="4689897" cy="468989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các vụn gỗ thành các tấm ván 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vụn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ván</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sz="2000" dirty="0"/>
              <a:t>:</a:t>
            </a:r>
          </a:p>
          <a:p>
            <a:pPr algn="l"/>
            <a:r>
              <a:rPr lang="vi-VN" b="0" i="0" dirty="0">
                <a:effectLst/>
                <a:latin typeface="Open Sans" panose="020B0606030504020204" pitchFamily="34" charset="0"/>
              </a:rPr>
              <a:t>Đặc điểm của công việc vận hành máy ép các vụn gỗ thành các tấm ván ép là một quy trình kỹ thuật phức tạp đòi hỏi sự tỉ mỉ và kỹ năng chuyên môn.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người làm việc cần hiểu rõ về quy trình và các bước cơ bản của việc chuyển đổi vật liệu từ dạng vụn thành sản phẩm cuối cùng. Việc này đòi hỏi kiến thức vững về cách sử dụng máy móc và thiết bị, bao gồm cả cách vận hành và bảo dưỡng chúng.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E800F86-5067-FDEB-7354-44608ED2E17E}"/>
              </a:ext>
            </a:extLst>
          </p:cNvPr>
          <p:cNvPicPr>
            <a:picLocks noChangeAspect="1"/>
          </p:cNvPicPr>
          <p:nvPr/>
        </p:nvPicPr>
        <p:blipFill>
          <a:blip r:embed="rId3"/>
          <a:stretch>
            <a:fillRect/>
          </a:stretch>
        </p:blipFill>
        <p:spPr>
          <a:xfrm>
            <a:off x="6079780" y="1052736"/>
            <a:ext cx="4470400" cy="447040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ép các vụn gỗ thành các tấm ván 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vụn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ván</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sz="2000" dirty="0"/>
              <a:t>:</a:t>
            </a:r>
          </a:p>
          <a:p>
            <a:pPr algn="l"/>
            <a:r>
              <a:rPr lang="vi-VN" b="0" i="0" dirty="0">
                <a:effectLst/>
                <a:latin typeface="Open Sans" panose="020B0606030504020204" pitchFamily="34" charset="0"/>
              </a:rPr>
              <a:t>Một trong những tai nạn phổ biến nhất là tai nạn cắt cụt, xảy ra khi tay hoặc các phần cơ thể khác bị kẹt vào trong máy trong quá trình vận hành.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Ngoài ra, nguy cơ bị va đập, nghiền nát cũng là mối đe dọa lớn, đặc biệt khi không tuân thủ các biện pháp an toàn khi làm việc gần các bộ phận chuyển động của máy.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D29E373-A38A-5EA3-A096-C71F4D26B285}"/>
              </a:ext>
            </a:extLst>
          </p:cNvPr>
          <p:cNvPicPr>
            <a:picLocks noChangeAspect="1"/>
          </p:cNvPicPr>
          <p:nvPr/>
        </p:nvPicPr>
        <p:blipFill>
          <a:blip r:embed="rId3"/>
          <a:stretch>
            <a:fillRect/>
          </a:stretch>
        </p:blipFill>
        <p:spPr>
          <a:xfrm>
            <a:off x="6079780" y="1052736"/>
            <a:ext cx="4470400" cy="447040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vụn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gỗ</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ván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vụn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ván</a:t>
            </a:r>
            <a:r>
              <a:rPr lang="en-US" b="1" i="0" dirty="0">
                <a:effectLst/>
                <a:latin typeface="Open Sans" panose="020B0606030504020204" pitchFamily="34" charset="0"/>
              </a:rPr>
              <a:t> </a:t>
            </a:r>
            <a:r>
              <a:rPr lang="en-US" b="1" i="0" dirty="0" err="1">
                <a:effectLst/>
                <a:latin typeface="Open Sans" panose="020B0606030504020204" pitchFamily="34" charset="0"/>
              </a:rPr>
              <a:t>ép</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thiếu hiểu biết và đào tạo đầy đủ về cách vận hành máy và các biện pháp an toàn tương ứng. </a:t>
            </a:r>
            <a:endParaRPr lang="en-US" i="0" dirty="0">
              <a:effectLst/>
              <a:latin typeface="Open Sans" panose="020B0606030504020204" pitchFamily="34" charset="0"/>
            </a:endParaRPr>
          </a:p>
          <a:p>
            <a:r>
              <a:rPr lang="vi-VN" i="0" dirty="0">
                <a:effectLst/>
                <a:latin typeface="Open Sans" panose="020B0606030504020204" pitchFamily="34" charset="0"/>
              </a:rPr>
              <a:t>Khi người làm việc không hiểu rõ về cách vận hành máy hoặc không được đào tạo đúng cách về an toàn lao động, họ có thể tạo ra các tình huống nguy hiểm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12D71D8-340F-3C77-48B2-126D68499E12}"/>
              </a:ext>
            </a:extLst>
          </p:cNvPr>
          <p:cNvPicPr>
            <a:picLocks noChangeAspect="1"/>
          </p:cNvPicPr>
          <p:nvPr/>
        </p:nvPicPr>
        <p:blipFill>
          <a:blip r:embed="rId3"/>
          <a:stretch>
            <a:fillRect/>
          </a:stretch>
        </p:blipFill>
        <p:spPr>
          <a:xfrm>
            <a:off x="6079780" y="1052736"/>
            <a:ext cx="4470400" cy="447040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vụn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gỗ</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ván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vụn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ván</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việc đảm bảo rằng môi trường làm việc đáp ứng các tiêu chuẩn an toàn về áp suất, nhiệt độ và độ ẩm là cực kỳ quan trọng. Điều này có thể đảm bảo rằng nhân viên làm việc trong điều kiện thoải mái và an toàn.</a:t>
            </a:r>
          </a:p>
          <a:p>
            <a:pPr algn="l">
              <a:buFont typeface="Arial" panose="020B0604020202020204" pitchFamily="34" charset="0"/>
              <a:buChar char="•"/>
            </a:pPr>
            <a:r>
              <a:rPr lang="vi-VN" i="0" dirty="0">
                <a:effectLst/>
                <a:latin typeface="Open Sans" panose="020B0606030504020204" pitchFamily="34" charset="0"/>
              </a:rPr>
              <a:t>Thứ hai, việc đảm bảo rằng mọi nhân viên được đào tạo đầy đủ về cách vận hành máy và các biện pháp an toàn tương ứng là cực kỳ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03512F4-5983-2A52-E33C-B463BEAA1D02}"/>
              </a:ext>
            </a:extLst>
          </p:cNvPr>
          <p:cNvPicPr>
            <a:picLocks noChangeAspect="1"/>
          </p:cNvPicPr>
          <p:nvPr/>
        </p:nvPicPr>
        <p:blipFill>
          <a:blip r:embed="rId3"/>
          <a:stretch>
            <a:fillRect/>
          </a:stretch>
        </p:blipFill>
        <p:spPr>
          <a:xfrm>
            <a:off x="6079780" y="1052736"/>
            <a:ext cx="4470400" cy="447040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vụn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gỗ</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ván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vụn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ván</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sz="2000" dirty="0"/>
              <a:t>:</a:t>
            </a:r>
          </a:p>
          <a:p>
            <a:pPr algn="l"/>
            <a:r>
              <a:rPr lang="vi-VN" b="0" i="0" dirty="0">
                <a:effectLst/>
                <a:latin typeface="Open Sans" panose="020B0606030504020204" pitchFamily="34" charset="0"/>
              </a:rPr>
              <a:t>Trước tiên, mọi nhân viên tham gia vào quá trình vận hành máy phải được đào tạo đầy đủ về cách sử dụng máy, nhận biết và phản ứng đúng cách trước các tình huống nguy hiểm.</a:t>
            </a:r>
          </a:p>
          <a:p>
            <a:pPr algn="l"/>
            <a:r>
              <a:rPr lang="vi-VN" b="0" i="0" dirty="0">
                <a:effectLst/>
                <a:latin typeface="Open Sans" panose="020B0606030504020204" pitchFamily="34" charset="0"/>
              </a:rPr>
              <a:t>Đồng thời, quy định an toàn cũng cần bao gồm việc sử dụng trang thiết bị bảo hộ cá nhân đầy đủ, như mũ bảo hiểm, kính bảo hộ, găng tay và áo khoác chống va đập.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BDB657D-B39B-83E8-4049-275165FE3FD1}"/>
              </a:ext>
            </a:extLst>
          </p:cNvPr>
          <p:cNvPicPr>
            <a:picLocks noChangeAspect="1"/>
          </p:cNvPicPr>
          <p:nvPr/>
        </p:nvPicPr>
        <p:blipFill>
          <a:blip r:embed="rId3"/>
          <a:stretch>
            <a:fillRect/>
          </a:stretch>
        </p:blipFill>
        <p:spPr>
          <a:xfrm>
            <a:off x="6079780" y="1052736"/>
            <a:ext cx="4470400" cy="447040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vụn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gỗ</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tấm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ván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vụn</a:t>
            </a:r>
            <a:r>
              <a:rPr lang="en-US" b="1" i="0" dirty="0">
                <a:effectLst/>
                <a:latin typeface="Open Sans" panose="020B0606030504020204" pitchFamily="34" charset="0"/>
              </a:rPr>
              <a:t> </a:t>
            </a:r>
            <a:r>
              <a:rPr lang="en-US" b="1" i="0" dirty="0" err="1">
                <a:effectLst/>
                <a:latin typeface="Open Sans" panose="020B0606030504020204" pitchFamily="34" charset="0"/>
              </a:rPr>
              <a:t>gỗ</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ván</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vận hành máy ép các vụn gỗ thành các tấm ván ép đòi hỏi sự nhanh nhạy, tỉnh táo và quyết đoán từ mọi người trong nhà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một tai nạn xảy ra, việc ưu tiên hàng đầu là đảm bảo an toàn cho người bị nạn và người lao động khác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398D9EA-4D8D-5322-1978-C51F75781129}"/>
              </a:ext>
            </a:extLst>
          </p:cNvPr>
          <p:cNvPicPr>
            <a:picLocks noChangeAspect="1"/>
          </p:cNvPicPr>
          <p:nvPr/>
        </p:nvPicPr>
        <p:blipFill>
          <a:blip r:embed="rId3"/>
          <a:stretch>
            <a:fillRect/>
          </a:stretch>
        </p:blipFill>
        <p:spPr>
          <a:xfrm>
            <a:off x="6079780" y="1052736"/>
            <a:ext cx="4470400" cy="447040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chúng</a:t>
            </a:r>
            <a:r>
              <a:rPr lang="en-US" dirty="0">
                <a:latin typeface="UTM Aptima" panose="02040603050506020204" pitchFamily="18" charset="0"/>
              </a:rPr>
              <a:t> </a:t>
            </a:r>
            <a:r>
              <a:rPr lang="en-US" dirty="0" err="1">
                <a:latin typeface="UTM Aptima" panose="02040603050506020204" pitchFamily="18" charset="0"/>
              </a:rPr>
              <a:t>dính</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chúng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với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của công việc vận hành máy phủ keo lên bề mặt của các tấm gỗ để chúng dính với nhau là sự kỹ lưỡng và chính xác trong quá trình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vận hành máy cần phải có kiến thức vững về cả quy trình sản xuất và thiết bị để đảm bảo tính hiệu quả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A9F9B4B-4540-68A7-5564-8860D7216341}"/>
              </a:ext>
            </a:extLst>
          </p:cNvPr>
          <p:cNvPicPr>
            <a:picLocks noChangeAspect="1"/>
          </p:cNvPicPr>
          <p:nvPr/>
        </p:nvPicPr>
        <p:blipFill>
          <a:blip r:embed="rId3"/>
          <a:stretch>
            <a:fillRect/>
          </a:stretch>
        </p:blipFill>
        <p:spPr>
          <a:xfrm>
            <a:off x="-602332" y="3768203"/>
            <a:ext cx="3816424" cy="381642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chúng</a:t>
            </a:r>
            <a:r>
              <a:rPr lang="en-US" dirty="0">
                <a:latin typeface="UTM Aptima" panose="02040603050506020204" pitchFamily="18" charset="0"/>
              </a:rPr>
              <a:t> </a:t>
            </a:r>
            <a:r>
              <a:rPr lang="en-US" dirty="0" err="1">
                <a:latin typeface="UTM Aptima" panose="02040603050506020204" pitchFamily="18" charset="0"/>
              </a:rPr>
              <a:t>dính</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chúng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với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phủ keo lên bề mặt của các tấm gỗ, có một số nguy cơ tai nạn lao động cần được xem xét và phòng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chính là tai nạn do va đập từ các bộ phận chuyển động của máy, như cánh quạt, băng chuyền hoặc các cơ cấu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81EBE45-ABE4-9BE4-46E7-AC0E7EC91060}"/>
              </a:ext>
            </a:extLst>
          </p:cNvPr>
          <p:cNvPicPr>
            <a:picLocks noChangeAspect="1"/>
          </p:cNvPicPr>
          <p:nvPr/>
        </p:nvPicPr>
        <p:blipFill>
          <a:blip r:embed="rId3"/>
          <a:stretch>
            <a:fillRect/>
          </a:stretch>
        </p:blipFill>
        <p:spPr>
          <a:xfrm>
            <a:off x="-602332" y="3768203"/>
            <a:ext cx="3816424" cy="381642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chúng</a:t>
            </a:r>
            <a:r>
              <a:rPr lang="en-US" dirty="0">
                <a:latin typeface="UTM Aptima" panose="02040603050506020204" pitchFamily="18" charset="0"/>
              </a:rPr>
              <a:t> </a:t>
            </a:r>
            <a:r>
              <a:rPr lang="en-US" dirty="0" err="1">
                <a:latin typeface="UTM Aptima" panose="02040603050506020204" pitchFamily="18" charset="0"/>
              </a:rPr>
              <a:t>dính</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chúng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với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có thể không hiểu rõ về cách hoạt động của máy hoặc không biết cách điều chỉnh máy đúng cách, dẫn đến việc sử dụng không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Sự thiếu chú ý và tập trung cũng là một nguyên nhân quan trọng, đặc biệt là khi làm việc với các máy có nhiều bộ phận chuyển động hoặc trong môi trường làm việc phức tạp.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6EFBFCA-654E-2F8D-D751-2F742DEC316D}"/>
              </a:ext>
            </a:extLst>
          </p:cNvPr>
          <p:cNvPicPr>
            <a:picLocks noChangeAspect="1"/>
          </p:cNvPicPr>
          <p:nvPr/>
        </p:nvPicPr>
        <p:blipFill>
          <a:blip r:embed="rId3"/>
          <a:stretch>
            <a:fillRect/>
          </a:stretch>
        </p:blipFill>
        <p:spPr>
          <a:xfrm>
            <a:off x="-602332" y="3768203"/>
            <a:ext cx="3816424" cy="381642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chúng</a:t>
            </a:r>
            <a:r>
              <a:rPr lang="en-US" dirty="0">
                <a:latin typeface="UTM Aptima" panose="02040603050506020204" pitchFamily="18" charset="0"/>
              </a:rPr>
              <a:t> </a:t>
            </a:r>
            <a:r>
              <a:rPr lang="en-US" dirty="0" err="1">
                <a:latin typeface="UTM Aptima" panose="02040603050506020204" pitchFamily="18" charset="0"/>
              </a:rPr>
              <a:t>dính</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chúng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với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máy phủ keo lên bề mặt của các tấm gỗ, cần thực hiện một số biện pháp an toàn cụ thể.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việc đảm bảo đào tạo đầy đủ và hiểu biết về cách sử dụng máy là rất quan trọng. Mọi người làm việc cần được huấn luyện về cách vận hành máy một cách an toàn, bao gồm cả việc hiểu rõ về các nguy cơ tiềm ẩn và biện pháp phòng tránh. Ngoài ra, việc tuân thủ quy trình an toàn lao động là không thể thiếu.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D024FF7-1F03-B564-88DF-F1D920DCD84A}"/>
              </a:ext>
            </a:extLst>
          </p:cNvPr>
          <p:cNvPicPr>
            <a:picLocks noChangeAspect="1"/>
          </p:cNvPicPr>
          <p:nvPr/>
        </p:nvPicPr>
        <p:blipFill>
          <a:blip r:embed="rId3"/>
          <a:stretch>
            <a:fillRect/>
          </a:stretch>
        </p:blipFill>
        <p:spPr>
          <a:xfrm>
            <a:off x="-602332" y="3768203"/>
            <a:ext cx="3816424" cy="381642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chúng</a:t>
            </a:r>
            <a:r>
              <a:rPr lang="en-US" dirty="0">
                <a:latin typeface="UTM Aptima" panose="02040603050506020204" pitchFamily="18" charset="0"/>
              </a:rPr>
              <a:t> </a:t>
            </a:r>
            <a:r>
              <a:rPr lang="en-US" dirty="0" err="1">
                <a:latin typeface="UTM Aptima" panose="02040603050506020204" pitchFamily="18" charset="0"/>
              </a:rPr>
              <a:t>dính</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chúng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với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vận hành máy phủ keo lên bề mặt của các tấm gỗ là một phần không thể thiếu để đảm bảo môi trường làm việc an toàn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mọi nhân viên cần được đào tạo đầy đủ về các nguy cơ tiềm ẩn và biện pháp phòng tránh trong quá trình làm việc với máy và keo.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204B639-1BDB-2658-A7DF-68660791B27F}"/>
              </a:ext>
            </a:extLst>
          </p:cNvPr>
          <p:cNvPicPr>
            <a:picLocks noChangeAspect="1"/>
          </p:cNvPicPr>
          <p:nvPr/>
        </p:nvPicPr>
        <p:blipFill>
          <a:blip r:embed="rId3"/>
          <a:stretch>
            <a:fillRect/>
          </a:stretch>
        </p:blipFill>
        <p:spPr>
          <a:xfrm>
            <a:off x="-602332" y="3768203"/>
            <a:ext cx="3816424" cy="381642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phủ</a:t>
            </a:r>
            <a:r>
              <a:rPr lang="en-US" dirty="0">
                <a:latin typeface="UTM Aptima" panose="02040603050506020204" pitchFamily="18" charset="0"/>
              </a:rPr>
              <a:t> </a:t>
            </a:r>
            <a:r>
              <a:rPr lang="en-US" dirty="0" err="1">
                <a:latin typeface="UTM Aptima" panose="02040603050506020204" pitchFamily="18" charset="0"/>
              </a:rPr>
              <a:t>keo</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của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gỗ</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chúng</a:t>
            </a:r>
            <a:r>
              <a:rPr lang="en-US" dirty="0">
                <a:latin typeface="UTM Aptima" panose="02040603050506020204" pitchFamily="18" charset="0"/>
              </a:rPr>
              <a:t> </a:t>
            </a:r>
            <a:r>
              <a:rPr lang="en-US" dirty="0" err="1">
                <a:latin typeface="UTM Aptima" panose="02040603050506020204" pitchFamily="18" charset="0"/>
              </a:rPr>
              <a:t>dính</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keo</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chúng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dính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với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nhau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lao động khi vận hành máy phủ keo lên bề mặt của các tấm gỗ, việc xử lý tình huống khẩn cấp là cực kỳ quan trọng để đảm bảo an toàn cho tất cả nhân viên và người lao động liên quan.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làm việc cần lập tức dừng máy và ngắt nguồn điện để ngăn chặn tình huống từ việc trở nên tồi tệ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F101371-BF4A-DD25-BB7A-E16852F25966}"/>
              </a:ext>
            </a:extLst>
          </p:cNvPr>
          <p:cNvPicPr>
            <a:picLocks noChangeAspect="1"/>
          </p:cNvPicPr>
          <p:nvPr/>
        </p:nvPicPr>
        <p:blipFill>
          <a:blip r:embed="rId3"/>
          <a:stretch>
            <a:fillRect/>
          </a:stretch>
        </p:blipFill>
        <p:spPr>
          <a:xfrm>
            <a:off x="-602332" y="3768203"/>
            <a:ext cx="3816424" cy="381642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ép nhiệt để keo kết đặc làm cho ván ép cứng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công việc vận hành máy ép nhiệt để keo kết đặc làm cho ván ép cứng hơn</a:t>
            </a:r>
            <a:r>
              <a:rPr lang="en-US" sz="2400" dirty="0"/>
              <a:t>:</a:t>
            </a:r>
          </a:p>
          <a:p>
            <a:pPr algn="l"/>
            <a:r>
              <a:rPr lang="vi-VN" b="0" i="0" dirty="0">
                <a:solidFill>
                  <a:srgbClr val="4C4F5A"/>
                </a:solidFill>
                <a:effectLst/>
                <a:highlight>
                  <a:srgbClr val="FFFFFF"/>
                </a:highlight>
                <a:latin typeface="Open Sans" panose="020B0606030504020204" pitchFamily="34" charset="0"/>
              </a:rPr>
              <a:t>Đặc điểm của công việc vận hành máy ép nhiệt để keo kết đặc làm cho ván ép cứng hơn bao gồm một loạt các quy trình và yếu tố cần được xem xét cẩn thận.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Đầu tiên, quá trình này yêu cầu sự chính xác trong việc cài đặt các thông số vận hành của máy ép, bao gồm áp suất, nhiệt độ, và thời gian ép. Điều này đảm bảo rằng keo được kích hoạt một cách hiệu quả và ván ép được kết dính đúng cách.</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ép nhiệt để keo kết đặc làm cho ván ép cứng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highlight>
                  <a:srgbClr val="FFFFFF"/>
                </a:highlight>
                <a:latin typeface="Open Sans" panose="020B0606030504020204" pitchFamily="34" charset="0"/>
              </a:rPr>
              <a:t>Các dạng tai nạn lao động trong quá trình vận hành máy ép nhiệt để keo kết đặc làm cho ván ép cứng hơn</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vận hành máy ép nhiệt để keo kết đặc ván ép, có một số dạng tai nạn lao động có thể xảy ra. Một trong những tai nạn phổ biến là tai nạn liên quan đến máy móc, như bị kẹt giữ trong các bộ phận chuyển động của máy hoặc va chạm với các bề mặt nóng.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Các nhân viên cần được đào tạo kỹ lưỡng để tránh những tình huống nguy hiểm này và biết cách sử dụng máy móc một cách an toàn.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ép nhiệt để keo kết đặc làm cho ván ép cứng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highlight>
                  <a:srgbClr val="FFFFFF"/>
                </a:highlight>
                <a:latin typeface="Open Sans" panose="020B0606030504020204" pitchFamily="34" charset="0"/>
              </a:rPr>
              <a:t>Nguyên nhân gây ra tai nạn lao động khi vận hành máy ép nhiệt để keo kết đặc làm cho ván ép cứng hơn</a:t>
            </a:r>
            <a:r>
              <a:rPr lang="en-US" sz="2400" dirty="0"/>
              <a:t>:</a:t>
            </a:r>
          </a:p>
          <a:p>
            <a:pPr algn="l"/>
            <a:r>
              <a:rPr lang="vi-VN" b="0" i="0" dirty="0">
                <a:solidFill>
                  <a:srgbClr val="4C4F5A"/>
                </a:solidFill>
                <a:effectLst/>
                <a:highlight>
                  <a:srgbClr val="FFFFFF"/>
                </a:highlight>
                <a:latin typeface="Open Sans" panose="020B0606030504020204" pitchFamily="34" charset="0"/>
              </a:rPr>
              <a:t>Có một số nguyên nhân chính gây ra tai nạn lao động khi vận hành máy ép nhiệt để keo kết đặc ván ép cứng hơn. Một trong những nguyên nhân quan trọng nhất là thiếu huấn luyện và đào tạo cho nhân viên.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Khi nhân viên không được đào tạo đầy đủ về cách sử dụng máy móc và các biện pháp an toàn liên quan, họ có thể không nhận ra các nguy cơ tiềm ẩn hoặc không biết cách phản ứng trong tình huống nguy hiểm.</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ép nhiệt để keo kết đặc làm cho ván ép cứng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highlight>
                  <a:srgbClr val="FFFFFF"/>
                </a:highlight>
                <a:latin typeface="Open Sans" panose="020B0606030504020204" pitchFamily="34" charset="0"/>
              </a:rPr>
              <a:t>Biện pháp phòng tránh tai nạn lao động khi vận hành máy ép nhiệt để keo kết đặc làm cho ván ép cứng hơn</a:t>
            </a:r>
            <a:r>
              <a:rPr lang="en-US" sz="2400" dirty="0"/>
              <a:t>:</a:t>
            </a:r>
          </a:p>
          <a:p>
            <a:pPr algn="l"/>
            <a:r>
              <a:rPr lang="vi-VN" b="0" i="0" dirty="0">
                <a:solidFill>
                  <a:srgbClr val="4C4F5A"/>
                </a:solidFill>
                <a:effectLst/>
                <a:highlight>
                  <a:srgbClr val="FFFFFF"/>
                </a:highlight>
                <a:latin typeface="Open Sans" panose="020B0606030504020204" pitchFamily="34" charset="0"/>
              </a:rPr>
              <a:t>Để phòng tránh tai nạn lao động khi vận hành máy ép nhiệt để keo kết đặc ván ép cứng hơn, có một số biện pháp quan trọng mà nhà máy và nhân viên cần thực hiện.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Đầu tiên và quan trọng nhất là đảm bảo rằng tất cả nhân viên được đào tạo đầy đủ về cách sử dụng máy móc một cách an toàn và các biện pháp phòng ngừa tai nạn. Việc giáo dục về quy tắc an toàn, sự nhận biết nguy cơ và cách ứng phó với tình huống nguy hiểm là rất quan trọng để giảm thiểu rủi ro.</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ép nhiệt để keo kết đặc làm cho ván ép cứng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highlight>
                  <a:srgbClr val="FFFFFF"/>
                </a:highlight>
                <a:latin typeface="Open Sans" panose="020B0606030504020204" pitchFamily="34" charset="0"/>
              </a:rPr>
              <a:t>Quy định an toàn lao động khi vận hành máy ép nhiệt để keo kết đặc làm cho ván ép cứng hơn</a:t>
            </a:r>
            <a:r>
              <a:rPr lang="en-US" sz="2400" dirty="0"/>
              <a:t>:</a:t>
            </a:r>
          </a:p>
          <a:p>
            <a:pPr algn="l"/>
            <a:r>
              <a:rPr lang="vi-VN" b="0" i="0" dirty="0">
                <a:solidFill>
                  <a:srgbClr val="4C4F5A"/>
                </a:solidFill>
                <a:effectLst/>
                <a:highlight>
                  <a:srgbClr val="FFFFFF"/>
                </a:highlight>
                <a:latin typeface="Open Sans" panose="020B0606030504020204" pitchFamily="34" charset="0"/>
              </a:rPr>
              <a:t>Quy định an toàn lao động khi vận hành máy ép nhiệt để keo kết đặc ván ép cứng hơn đóng vai trò quan trọng trong việc đảm bảo môi trường làm việc an toàn cho nhân viên.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Các quy định này thường bao gồm một loạt các biện pháp để giảm thiểu rủi ro tai nạn và bảo vệ sức khỏe của nhân viên.</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ép nhiệt để keo kết đặc làm cho ván ép cứng hơn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highlight>
                  <a:srgbClr val="FFFFFF"/>
                </a:highlight>
                <a:latin typeface="Open Sans" panose="020B0606030504020204" pitchFamily="34" charset="0"/>
              </a:rPr>
              <a:t>Xử lý tình huống tai nạn lao động khẩn cấp khi vận hành máy ép nhiệt để keo kết đặc làm cho ván ép cứng hơn</a:t>
            </a:r>
            <a:r>
              <a:rPr lang="en-US" sz="2400" dirty="0"/>
              <a:t>:</a:t>
            </a:r>
          </a:p>
          <a:p>
            <a:pPr algn="l"/>
            <a:r>
              <a:rPr lang="vi-VN" b="0" i="0" dirty="0">
                <a:solidFill>
                  <a:srgbClr val="4C4F5A"/>
                </a:solidFill>
                <a:effectLst/>
                <a:highlight>
                  <a:srgbClr val="FFFFFF"/>
                </a:highlight>
                <a:latin typeface="Open Sans" panose="020B0606030504020204" pitchFamily="34" charset="0"/>
              </a:rPr>
              <a:t>Đầu tiên, việc ngưng hoạt động máy móc ngay lập tức là ưu tiên hàng đầu để ngăn chặn sự lây lan của nguy cơ và tai nạn tiếp theo.</a:t>
            </a:r>
          </a:p>
          <a:p>
            <a:pPr algn="l"/>
            <a:r>
              <a:rPr lang="vi-VN" b="0" i="0" dirty="0">
                <a:solidFill>
                  <a:srgbClr val="4C4F5A"/>
                </a:solidFill>
                <a:effectLst/>
                <a:highlight>
                  <a:srgbClr val="FFFFFF"/>
                </a:highlight>
                <a:latin typeface="Open Sans" panose="020B0606030504020204" pitchFamily="34" charset="0"/>
              </a:rPr>
              <a:t>Tiếp theo, nhân viên phải được đào tạo để biết cách xử lý tình huống nguy hiểm một cách an toàn. Điều này bao gồm việc biết cách sử dụng trang thiết bị bảo hộ cá nhân và cách cứu hộ cấp cứu một cách hiệu quả.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ván</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cắt và xử lý bề mặt cho các tấm ván ép thành phẩm đòi hỏi sự chuyên môn và kỹ năng cụ thể để đảm bảo chất lượng và hiệu suất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thường yêu cầu kiến thức sâu rộng về các quy trình sản xuất và kỹ thuật vận hành máy móc.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710E53F-36A2-5CC0-9C08-A763CF5BDD67}"/>
              </a:ext>
            </a:extLst>
          </p:cNvPr>
          <p:cNvPicPr>
            <a:picLocks noChangeAspect="1"/>
          </p:cNvPicPr>
          <p:nvPr/>
        </p:nvPicPr>
        <p:blipFill>
          <a:blip r:embed="rId3"/>
          <a:stretch>
            <a:fillRect/>
          </a:stretch>
        </p:blipFill>
        <p:spPr>
          <a:xfrm>
            <a:off x="-962372" y="3429000"/>
            <a:ext cx="4770537" cy="4770537"/>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ván</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cắt và xử lý bề mặt cho các tấm ván ép thành phẩm, có một số dạng tai nạn lao động mà nhân viên cần phải cảnh giác và tránh xa.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phổ biến nhất là tai nạn cắt và thương tổn do tiếp xúc với các cạnh sắc của máy cắt hoặc các công cụ cắt. Sự không chú ý hoặc sơ ý có thể dẫn đến chấn thương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1BA348E-0D97-10AC-4417-3CB18C27FCE2}"/>
              </a:ext>
            </a:extLst>
          </p:cNvPr>
          <p:cNvPicPr>
            <a:picLocks noChangeAspect="1"/>
          </p:cNvPicPr>
          <p:nvPr/>
        </p:nvPicPr>
        <p:blipFill>
          <a:blip r:embed="rId3"/>
          <a:stretch>
            <a:fillRect/>
          </a:stretch>
        </p:blipFill>
        <p:spPr>
          <a:xfrm>
            <a:off x="-962372" y="3429000"/>
            <a:ext cx="4770537" cy="4770537"/>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ván</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khi vận hành máy cắt và xử lý bề mặt cho các tấm ván ép thành phẩm. Một trong những nguyên nhân chính là thiếu hiểu biết và kỹ năng vận hành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không được đào tạo đầy đủ hoặc thiếu kinh nghiệm có thể không biết cách điều chỉnh máy móc đúng cách, dẫn đến các tình huống không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E2931F9-268C-5CFC-6FB7-FCE4F9E55C07}"/>
              </a:ext>
            </a:extLst>
          </p:cNvPr>
          <p:cNvPicPr>
            <a:picLocks noChangeAspect="1"/>
          </p:cNvPicPr>
          <p:nvPr/>
        </p:nvPicPr>
        <p:blipFill>
          <a:blip r:embed="rId3"/>
          <a:stretch>
            <a:fillRect/>
          </a:stretch>
        </p:blipFill>
        <p:spPr>
          <a:xfrm>
            <a:off x="-962372" y="3429000"/>
            <a:ext cx="4770537" cy="4770537"/>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ván</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máy cắt và xử lý bề mặt cho các tấm ván ép thành phẩm, có một số biện pháp cần được áp dụng một cách nghiêm túc và đều đặn. Trước hết, việc đảm bảo rằng tất cả nhân viên được đào tạo đầy đủ về cách vận hành máy một cách an toàn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nên bao gồm việc hiểu rõ các nguy cơ và quy trình an toàn, cũng như việc sử dụng đúng thiết bị bảo hộ cá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A59C015-DDED-5E5D-3A1D-A6AD8D49F82C}"/>
              </a:ext>
            </a:extLst>
          </p:cNvPr>
          <p:cNvPicPr>
            <a:picLocks noChangeAspect="1"/>
          </p:cNvPicPr>
          <p:nvPr/>
        </p:nvPicPr>
        <p:blipFill>
          <a:blip r:embed="rId3"/>
          <a:stretch>
            <a:fillRect/>
          </a:stretch>
        </p:blipFill>
        <p:spPr>
          <a:xfrm>
            <a:off x="-962372" y="3429000"/>
            <a:ext cx="4770537" cy="4770537"/>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ván</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cắt và xử lý bề mặt cho các tấm ván ép thành phẩm là một phần quan trọng của quy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tất cả nhân viên được yêu cầu tuân thủ các quy định và quy trình an toàn được đề ra bởi cơ quan quản lý và doanh nghiệp. Điều này bao gồm việc đeo đủ thiết bị bảo hộ cá nhân như mũ bảo hiểm, kính bảo hộ, mặt nạ phòng độc, và quần áo làm việc phù hợp.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60050FE-824B-A457-A85A-F8AE93CD251B}"/>
              </a:ext>
            </a:extLst>
          </p:cNvPr>
          <p:cNvPicPr>
            <a:picLocks noChangeAspect="1"/>
          </p:cNvPicPr>
          <p:nvPr/>
        </p:nvPicPr>
        <p:blipFill>
          <a:blip r:embed="rId3"/>
          <a:stretch>
            <a:fillRect/>
          </a:stretch>
        </p:blipFill>
        <p:spPr>
          <a:xfrm>
            <a:off x="-962372" y="3429000"/>
            <a:ext cx="4770537" cy="4770537"/>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tấm</a:t>
            </a:r>
            <a:r>
              <a:rPr lang="en-US" dirty="0">
                <a:latin typeface="UTM Aptima" panose="02040603050506020204" pitchFamily="18" charset="0"/>
              </a:rPr>
              <a:t> </a:t>
            </a:r>
            <a:r>
              <a:rPr lang="en-US" dirty="0" err="1">
                <a:latin typeface="UTM Aptima" panose="02040603050506020204" pitchFamily="18" charset="0"/>
              </a:rPr>
              <a:t>ván</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cắt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cho</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ép</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lao động khẩn cấp khi vận hành máy cắt và xử lý bề mặt cho các tấm ván ép thành phẩm đòi hỏi sự nhanh nhạy và dứt khoát từ tất cả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đáp ứng nhanh chóng và đúng đắn có thể giúp giảm thiểu tổn thất và nguy cơ cho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84783B-B5E8-B51A-AB8D-7FF637FB55E5}"/>
              </a:ext>
            </a:extLst>
          </p:cNvPr>
          <p:cNvPicPr>
            <a:picLocks noChangeAspect="1"/>
          </p:cNvPicPr>
          <p:nvPr/>
        </p:nvPicPr>
        <p:blipFill>
          <a:blip r:embed="rId3"/>
          <a:stretch>
            <a:fillRect/>
          </a:stretch>
        </p:blipFill>
        <p:spPr>
          <a:xfrm>
            <a:off x="-962372" y="3429000"/>
            <a:ext cx="4770537" cy="4770537"/>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199</TotalTime>
  <Words>4126</Words>
  <Application>Microsoft Office PowerPoint</Application>
  <PresentationFormat>Custom</PresentationFormat>
  <Paragraphs>151</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VÁN ÉP</vt:lpstr>
      <vt:lpstr>Một số vụ tai nạn trong  nhà máy sản xuất ván ép</vt:lpstr>
      <vt:lpstr>Tóm tắt bài học</vt:lpstr>
      <vt:lpstr>Vận hành máy sấy gỗ vụn</vt:lpstr>
      <vt:lpstr>Vận hành máy sấy gỗ vụn</vt:lpstr>
      <vt:lpstr>Vận hành máy sấy gỗ vụn</vt:lpstr>
      <vt:lpstr>Vận hành máy sấy gỗ vụn</vt:lpstr>
      <vt:lpstr>Vận hành máy sấy gỗ vụn</vt:lpstr>
      <vt:lpstr>Vận hành máy sấy gỗ vụn</vt:lpstr>
      <vt:lpstr>Vận hành máy ép các vụn gỗ thành các tấm ván ép</vt:lpstr>
      <vt:lpstr>Vận hành máy ép các vụn gỗ thành các tấm ván ép</vt:lpstr>
      <vt:lpstr>Vận hành máy ép các vụn gỗ thành các tấm ván ép</vt:lpstr>
      <vt:lpstr>Vận hành máy ép các vụn gỗ thành các tấm ván ép</vt:lpstr>
      <vt:lpstr>Vận hành máy ép các vụn gỗ thành các tấm ván ép</vt:lpstr>
      <vt:lpstr>Vận hành máy ép các vụn gỗ thành các tấm ván ép</vt:lpstr>
      <vt:lpstr>Vận hành máy phủ keo lên bề mặt của các tấm gỗ để chúng dính với nhau</vt:lpstr>
      <vt:lpstr>Vận hành máy phủ keo lên bề mặt của các tấm gỗ để chúng dính với nhau</vt:lpstr>
      <vt:lpstr>Vận hành máy phủ keo lên bề mặt của các tấm gỗ để chúng dính với nhau</vt:lpstr>
      <vt:lpstr>Vận hành máy phủ keo lên bề mặt của các tấm gỗ để chúng dính với nhau</vt:lpstr>
      <vt:lpstr>Vận hành máy phủ keo lên bề mặt của các tấm gỗ để chúng dính với nhau</vt:lpstr>
      <vt:lpstr>Vận hành máy phủ keo lên bề mặt của các tấm gỗ để chúng dính với nhau</vt:lpstr>
      <vt:lpstr>Vận hành máy ép nhiệt để keo kết đặc làm cho ván ép cứng hơn</vt:lpstr>
      <vt:lpstr>Vận hành máy ép nhiệt để keo kết đặc làm cho ván ép cứng hơn</vt:lpstr>
      <vt:lpstr>Vận hành máy ép nhiệt để keo kết đặc làm cho ván ép cứng hơn</vt:lpstr>
      <vt:lpstr>Vận hành máy ép nhiệt để keo kết đặc làm cho ván ép cứng hơn</vt:lpstr>
      <vt:lpstr>Vận hành máy ép nhiệt để keo kết đặc làm cho ván ép cứng hơn</vt:lpstr>
      <vt:lpstr>Vận hành máy ép nhiệt để keo kết đặc làm cho ván ép cứng hơn</vt:lpstr>
      <vt:lpstr>Vận hành máy cắt và xử lý bề mặt cho các tấm ván ép thành phẩm</vt:lpstr>
      <vt:lpstr>Vận hành máy cắt và xử lý bề mặt cho các tấm ván ép thành phẩm</vt:lpstr>
      <vt:lpstr>Vận hành máy cắt và xử lý bề mặt cho các tấm ván ép thành phẩm</vt:lpstr>
      <vt:lpstr>Vận hành máy cắt và xử lý bề mặt cho các tấm ván ép thành phẩm</vt:lpstr>
      <vt:lpstr>Vận hành máy cắt và xử lý bề mặt cho các tấm ván ép thành phẩm</vt:lpstr>
      <vt:lpstr>Vận hành máy cắt và xử lý bề mặt cho các tấm ván ép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2024-04-09T04:14:47Z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