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864" y="-82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VÔI</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4FF251A4-9766-5D4A-5457-C9A416ED7E72}"/>
              </a:ext>
            </a:extLst>
          </p:cNvPr>
          <p:cNvPicPr>
            <a:picLocks noChangeAspect="1"/>
          </p:cNvPicPr>
          <p:nvPr/>
        </p:nvPicPr>
        <p:blipFill>
          <a:blip r:embed="rId4"/>
          <a:stretch>
            <a:fillRect/>
          </a:stretch>
        </p:blipFill>
        <p:spPr>
          <a:xfrm>
            <a:off x="4365425" y="3645024"/>
            <a:ext cx="3456384" cy="345638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vôi</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vôi</a:t>
            </a:r>
            <a:r>
              <a:rPr lang="en-US" b="0" i="0" dirty="0">
                <a:solidFill>
                  <a:srgbClr val="0D0D0D"/>
                </a:solidFill>
                <a:effectLst/>
                <a:latin typeface="Söhne"/>
              </a:rPr>
              <a:t> (chalk stone), </a:t>
            </a:r>
            <a:r>
              <a:rPr lang="en-US" b="0" i="0" dirty="0" err="1">
                <a:solidFill>
                  <a:srgbClr val="0D0D0D"/>
                </a:solidFill>
                <a:effectLst/>
                <a:latin typeface="Söhne"/>
              </a:rPr>
              <a:t>các</a:t>
            </a:r>
            <a:r>
              <a:rPr lang="en-US" b="0" i="0" dirty="0">
                <a:solidFill>
                  <a:srgbClr val="0D0D0D"/>
                </a:solidFill>
                <a:effectLst/>
                <a:latin typeface="Söhne"/>
              </a:rPr>
              <a:t> </a:t>
            </a:r>
            <a:r>
              <a:rPr lang="en-US" b="0" i="0" dirty="0" err="1">
                <a:solidFill>
                  <a:srgbClr val="0D0D0D"/>
                </a:solidFill>
                <a:effectLst/>
                <a:latin typeface="Söhne"/>
              </a:rPr>
              <a:t>vụ</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vấn</a:t>
            </a:r>
            <a:r>
              <a:rPr lang="en-US" b="0" i="0" dirty="0">
                <a:solidFill>
                  <a:srgbClr val="0D0D0D"/>
                </a:solidFill>
                <a:effectLst/>
                <a:latin typeface="Söhne"/>
              </a:rPr>
              <a:t> </a:t>
            </a:r>
            <a:r>
              <a:rPr lang="en-US" b="0" i="0" dirty="0" err="1">
                <a:solidFill>
                  <a:srgbClr val="0D0D0D"/>
                </a:solidFill>
                <a:effectLst/>
                <a:latin typeface="Söhne"/>
              </a:rPr>
              <a:t>đề</a:t>
            </a:r>
            <a:r>
              <a:rPr lang="en-US" b="0" i="0" dirty="0">
                <a:solidFill>
                  <a:srgbClr val="0D0D0D"/>
                </a:solidFill>
                <a:effectLst/>
                <a:latin typeface="Söhne"/>
              </a:rPr>
              <a:t> </a:t>
            </a:r>
            <a:r>
              <a:rPr lang="en-US" b="0" i="0" dirty="0" err="1">
                <a:solidFill>
                  <a:srgbClr val="0D0D0D"/>
                </a:solidFill>
                <a:effectLst/>
                <a:latin typeface="Söhne"/>
              </a:rPr>
              <a:t>đáng</a:t>
            </a:r>
            <a:r>
              <a:rPr lang="en-US" b="0" i="0" dirty="0">
                <a:solidFill>
                  <a:srgbClr val="0D0D0D"/>
                </a:solidFill>
                <a:effectLst/>
                <a:latin typeface="Söhne"/>
              </a:rPr>
              <a:t> </a:t>
            </a:r>
            <a:r>
              <a:rPr lang="en-US" b="0" i="0" dirty="0" err="1">
                <a:solidFill>
                  <a:srgbClr val="0D0D0D"/>
                </a:solidFill>
                <a:effectLst/>
                <a:latin typeface="Söhne"/>
              </a:rPr>
              <a:t>quan</a:t>
            </a:r>
            <a:r>
              <a:rPr lang="en-US" b="0" i="0" dirty="0">
                <a:solidFill>
                  <a:srgbClr val="0D0D0D"/>
                </a:solidFill>
                <a:effectLst/>
                <a:latin typeface="Söhne"/>
              </a:rPr>
              <a:t> </a:t>
            </a:r>
            <a:r>
              <a:rPr lang="en-US" b="0" i="0" dirty="0" err="1">
                <a:solidFill>
                  <a:srgbClr val="0D0D0D"/>
                </a:solidFill>
                <a:effectLst/>
                <a:latin typeface="Söhne"/>
              </a:rPr>
              <a:t>ngại</a:t>
            </a:r>
            <a:r>
              <a:rPr lang="en-US" sz="2000" dirty="0">
                <a:ea typeface="+mn-lt"/>
                <a:cs typeface="+mn-lt"/>
              </a:rPr>
              <a:t>:</a:t>
            </a:r>
            <a:endParaRPr lang="en-US" dirty="0"/>
          </a:p>
          <a:p>
            <a:pPr marL="730885" lvl="1" indent="-304165"/>
            <a:r>
              <a:rPr lang="vi-VN" i="0" dirty="0">
                <a:solidFill>
                  <a:srgbClr val="0D0D0D"/>
                </a:solidFill>
                <a:effectLst/>
                <a:latin typeface="Söhne"/>
              </a:rPr>
              <a:t>Nguy cơ cháy nổ</a:t>
            </a:r>
            <a:endParaRPr lang="en-US" i="0" dirty="0">
              <a:solidFill>
                <a:srgbClr val="0D0D0D"/>
              </a:solidFill>
              <a:effectLst/>
              <a:latin typeface="Söhne"/>
            </a:endParaRPr>
          </a:p>
          <a:p>
            <a:pPr marL="730885" lvl="1" indent="-304165"/>
            <a:r>
              <a:rPr lang="en-US" dirty="0" err="1">
                <a:solidFill>
                  <a:srgbClr val="0D0D0D"/>
                </a:solidFill>
                <a:latin typeface="Söhne"/>
              </a:rPr>
              <a:t>Trầm</a:t>
            </a:r>
            <a:r>
              <a:rPr lang="en-US" dirty="0">
                <a:solidFill>
                  <a:srgbClr val="0D0D0D"/>
                </a:solidFill>
                <a:latin typeface="Söhne"/>
              </a:rPr>
              <a:t> </a:t>
            </a:r>
            <a:r>
              <a:rPr lang="en-US" dirty="0" err="1">
                <a:solidFill>
                  <a:srgbClr val="0D0D0D"/>
                </a:solidFill>
                <a:latin typeface="Söhne"/>
              </a:rPr>
              <a:t>tích</a:t>
            </a:r>
            <a:r>
              <a:rPr lang="en-US" dirty="0">
                <a:solidFill>
                  <a:srgbClr val="0D0D0D"/>
                </a:solidFill>
                <a:latin typeface="Söhne"/>
              </a:rPr>
              <a:t> </a:t>
            </a:r>
            <a:r>
              <a:rPr lang="en-US" dirty="0" err="1">
                <a:solidFill>
                  <a:srgbClr val="0D0D0D"/>
                </a:solidFill>
                <a:latin typeface="Söhne"/>
              </a:rPr>
              <a:t>khí</a:t>
            </a:r>
            <a:r>
              <a:rPr lang="en-US" dirty="0">
                <a:solidFill>
                  <a:srgbClr val="0D0D0D"/>
                </a:solidFill>
                <a:latin typeface="Söhne"/>
              </a:rPr>
              <a:t> </a:t>
            </a:r>
            <a:r>
              <a:rPr lang="en-US" dirty="0" err="1">
                <a:solidFill>
                  <a:srgbClr val="0D0D0D"/>
                </a:solidFill>
                <a:latin typeface="Söhne"/>
              </a:rPr>
              <a:t>độc</a:t>
            </a:r>
            <a:r>
              <a:rPr lang="en-US" dirty="0">
                <a:solidFill>
                  <a:srgbClr val="0D0D0D"/>
                </a:solidFill>
                <a:latin typeface="Söhne"/>
              </a:rPr>
              <a:t> </a:t>
            </a:r>
            <a:r>
              <a:rPr lang="en-US" dirty="0" err="1">
                <a:solidFill>
                  <a:srgbClr val="0D0D0D"/>
                </a:solidFill>
                <a:latin typeface="Söhne"/>
              </a:rPr>
              <a:t>hại</a:t>
            </a:r>
            <a:endParaRPr lang="en-US"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endParaRPr lang="en-US" dirty="0">
              <a:solidFill>
                <a:srgbClr val="0D0D0D"/>
              </a:solidFill>
              <a:latin typeface="Söhne"/>
            </a:endParaRPr>
          </a:p>
          <a:p>
            <a:pPr marL="730885" lvl="1" indent="-304165"/>
            <a:r>
              <a:rPr lang="vi-VN" dirty="0">
                <a:solidFill>
                  <a:srgbClr val="0D0D0D"/>
                </a:solidFill>
                <a:latin typeface="Söhne"/>
              </a:rPr>
              <a:t>Nguy cơ về an toàn lao động</a:t>
            </a:r>
            <a:endParaRPr lang="en-US" dirty="0">
              <a:solidFill>
                <a:srgbClr val="0D0D0D"/>
              </a:solidFill>
              <a:latin typeface="Söhne"/>
            </a:endParaRPr>
          </a:p>
          <a:p>
            <a:pPr marL="730885" lvl="1" indent="-304165"/>
            <a:r>
              <a:rPr lang="en-US" dirty="0" err="1">
                <a:solidFill>
                  <a:srgbClr val="0D0D0D"/>
                </a:solidFill>
                <a:latin typeface="Söhne"/>
              </a:rPr>
              <a:t>Thiếu</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lao</a:t>
            </a:r>
            <a:r>
              <a:rPr lang="en-US" dirty="0">
                <a:solidFill>
                  <a:srgbClr val="0D0D0D"/>
                </a:solidFill>
                <a:latin typeface="Söhne"/>
              </a:rPr>
              <a:t> </a:t>
            </a:r>
            <a:r>
              <a:rPr lang="en-US" dirty="0" err="1">
                <a:solidFill>
                  <a:srgbClr val="0D0D0D"/>
                </a:solidFill>
                <a:latin typeface="Söhne"/>
              </a:rPr>
              <a:t>động</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giáo</a:t>
            </a:r>
            <a:r>
              <a:rPr lang="en-US" dirty="0">
                <a:solidFill>
                  <a:srgbClr val="0D0D0D"/>
                </a:solidFill>
                <a:latin typeface="Söhne"/>
              </a:rPr>
              <a:t> </a:t>
            </a:r>
            <a:r>
              <a:rPr lang="en-US" dirty="0" err="1">
                <a:solidFill>
                  <a:srgbClr val="0D0D0D"/>
                </a:solidFill>
                <a:latin typeface="Söhne"/>
              </a:rPr>
              <a:t>dục</a:t>
            </a:r>
            <a:r>
              <a:rPr lang="en-US" dirty="0">
                <a:solidFill>
                  <a:srgbClr val="0D0D0D"/>
                </a:solidFill>
                <a:latin typeface="Söhne"/>
              </a:rPr>
              <a:t> </a:t>
            </a:r>
            <a:r>
              <a:rPr lang="en-US" dirty="0" err="1">
                <a:solidFill>
                  <a:srgbClr val="0D0D0D"/>
                </a:solidFill>
                <a:latin typeface="Söhne"/>
              </a:rPr>
              <a:t>nghề</a:t>
            </a:r>
            <a:r>
              <a:rPr lang="en-US" dirty="0">
                <a:solidFill>
                  <a:srgbClr val="0D0D0D"/>
                </a:solidFill>
                <a:latin typeface="Söhne"/>
              </a:rPr>
              <a:t> </a:t>
            </a:r>
            <a:r>
              <a:rPr lang="en-US" dirty="0" err="1">
                <a:solidFill>
                  <a:srgbClr val="0D0D0D"/>
                </a:solidFill>
                <a:latin typeface="Söhne"/>
              </a:rPr>
              <a:t>nghiệp</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nghiền đá vôi để thành các hạt nhỏ hơn</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lò</a:t>
            </a:r>
            <a:r>
              <a:rPr lang="en-US" dirty="0"/>
              <a:t> </a:t>
            </a:r>
            <a:r>
              <a:rPr lang="en-US" dirty="0" err="1"/>
              <a:t>nấu</a:t>
            </a:r>
            <a:r>
              <a:rPr lang="en-US" dirty="0"/>
              <a:t> </a:t>
            </a:r>
            <a:r>
              <a:rPr lang="en-US" dirty="0" err="1"/>
              <a:t>đá</a:t>
            </a:r>
            <a:r>
              <a:rPr lang="en-US" dirty="0"/>
              <a:t> </a:t>
            </a:r>
            <a:r>
              <a:rPr lang="en-US" dirty="0" err="1"/>
              <a:t>vôi</a:t>
            </a:r>
            <a:r>
              <a:rPr lang="en-US" dirty="0"/>
              <a:t> ở </a:t>
            </a:r>
            <a:r>
              <a:rPr lang="en-US" dirty="0" err="1"/>
              <a:t>nhiệt</a:t>
            </a:r>
            <a:r>
              <a:rPr lang="en-US" dirty="0"/>
              <a:t> </a:t>
            </a:r>
            <a:r>
              <a:rPr lang="en-US" dirty="0" err="1"/>
              <a:t>độ</a:t>
            </a:r>
            <a:r>
              <a:rPr lang="en-US" dirty="0"/>
              <a:t> </a:t>
            </a:r>
            <a:r>
              <a:rPr lang="en-US" dirty="0" err="1"/>
              <a:t>cao</a:t>
            </a:r>
            <a:r>
              <a:rPr lang="en-US" dirty="0"/>
              <a:t> </a:t>
            </a:r>
            <a:r>
              <a:rPr lang="en-US" dirty="0" err="1"/>
              <a:t>để</a:t>
            </a:r>
            <a:r>
              <a:rPr lang="en-US" dirty="0"/>
              <a:t> </a:t>
            </a:r>
            <a:r>
              <a:rPr lang="en-US" dirty="0" err="1"/>
              <a:t>tạo</a:t>
            </a:r>
            <a:r>
              <a:rPr lang="en-US" dirty="0"/>
              <a:t> </a:t>
            </a:r>
            <a:r>
              <a:rPr lang="en-US" dirty="0" err="1"/>
              <a:t>ra</a:t>
            </a:r>
            <a:r>
              <a:rPr lang="en-US" dirty="0"/>
              <a:t> </a:t>
            </a:r>
            <a:r>
              <a:rPr lang="en-US" dirty="0" err="1"/>
              <a:t>vôi</a:t>
            </a:r>
            <a:r>
              <a:rPr lang="en-US" dirty="0"/>
              <a:t> </a:t>
            </a:r>
            <a:r>
              <a:rPr lang="en-US" dirty="0" err="1"/>
              <a:t>nung</a:t>
            </a:r>
            <a:endParaRPr lang="en-US" dirty="0"/>
          </a:p>
          <a:p>
            <a:pPr marL="304165" indent="-304165">
              <a:buClr>
                <a:schemeClr val="tx1"/>
              </a:buClr>
            </a:pPr>
            <a:r>
              <a:rPr lang="en-US" dirty="0"/>
              <a:t>3. </a:t>
            </a:r>
            <a:r>
              <a:rPr lang="vi-VN" dirty="0"/>
              <a:t>An toàn vệ sinh lao động đối với nhân viên vận hành máy xử lý và tinh chế đá vôi để loại bỏ tạp chất và cải thiện chất lượng sản phẩm cuối cùng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nghiền đá vôi để thành các hạt nhỏ hơn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nghiền đá vôi để thành các hạt nhỏ hơn</a:t>
            </a:r>
            <a:endParaRPr lang="en-US" sz="2400" b="1" i="0" dirty="0">
              <a:effectLst/>
              <a:latin typeface="Söhne"/>
            </a:endParaRPr>
          </a:p>
          <a:p>
            <a:r>
              <a:rPr lang="vi-VN" b="0" i="0" dirty="0">
                <a:effectLst/>
                <a:latin typeface="Open Sans" panose="020B0606030504020204" pitchFamily="34" charset="0"/>
              </a:rPr>
              <a:t>Trước hết, quá trình này đòi hỏi sự hiểu biết vững về máy móc và thiết bị, bao gồm máy nghiền, băng tải, hệ thống cung cấp năng lượng và điều khiển. </a:t>
            </a:r>
            <a:endParaRPr lang="en-US" b="0" i="0" dirty="0">
              <a:effectLst/>
              <a:latin typeface="Open Sans" panose="020B0606030504020204" pitchFamily="34" charset="0"/>
            </a:endParaRPr>
          </a:p>
          <a:p>
            <a:r>
              <a:rPr lang="vi-VN" b="0" i="0" dirty="0">
                <a:effectLst/>
                <a:latin typeface="Open Sans" panose="020B0606030504020204" pitchFamily="34" charset="0"/>
              </a:rPr>
              <a:t>Người vận hành cần biết cách điều chỉnh máy nghiền để đạt được kích thước hạt mong muốn và duy trì hiệu suất hoạt động.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2A49C44-49FC-6D17-F79A-E3C7E785F2CA}"/>
              </a:ext>
            </a:extLst>
          </p:cNvPr>
          <p:cNvPicPr>
            <a:picLocks noChangeAspect="1"/>
          </p:cNvPicPr>
          <p:nvPr/>
        </p:nvPicPr>
        <p:blipFill>
          <a:blip r:embed="rId3"/>
          <a:stretch>
            <a:fillRect/>
          </a:stretch>
        </p:blipFill>
        <p:spPr>
          <a:xfrm>
            <a:off x="-962372" y="3645024"/>
            <a:ext cx="4536504" cy="4536504"/>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nghiền đá vôi để thành các hạt nhỏ hơn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vận hành máy nghiền đá vôi để thành các hạt nhỏ hơn</a:t>
            </a:r>
            <a:endParaRPr lang="en-US" sz="2400" b="1" i="0" dirty="0">
              <a:effectLst/>
              <a:latin typeface="Söhne"/>
            </a:endParaRPr>
          </a:p>
          <a:p>
            <a:r>
              <a:rPr lang="vi-VN" b="0" i="0" dirty="0">
                <a:effectLst/>
                <a:latin typeface="Open Sans" panose="020B0606030504020204" pitchFamily="34" charset="0"/>
              </a:rPr>
              <a:t>Một trong những nguy cơ phổ biến nhất là tai nạn liên quan đến cảm biến và thiết bị tự động hóa. Việc xâm nhập vào khu vực nguy hiểm khi máy nghiền đang hoạt động có thể gây ra tai nạn nghiêm trọng. </a:t>
            </a:r>
            <a:endParaRPr lang="en-US" b="0" i="0" dirty="0">
              <a:effectLst/>
              <a:latin typeface="Open Sans" panose="020B0606030504020204" pitchFamily="34" charset="0"/>
            </a:endParaRPr>
          </a:p>
          <a:p>
            <a:r>
              <a:rPr lang="vi-VN" b="0" i="0" dirty="0">
                <a:effectLst/>
                <a:latin typeface="Open Sans" panose="020B0606030504020204" pitchFamily="34" charset="0"/>
              </a:rPr>
              <a:t>Sự sơ hở trong việc bảo dưỡng và kiểm tra cũng có thể dẫn đến sự cố không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0B6C4C5-CA23-6B39-E678-56D3A0088F5A}"/>
              </a:ext>
            </a:extLst>
          </p:cNvPr>
          <p:cNvPicPr>
            <a:picLocks noChangeAspect="1"/>
          </p:cNvPicPr>
          <p:nvPr/>
        </p:nvPicPr>
        <p:blipFill>
          <a:blip r:embed="rId3"/>
          <a:stretch>
            <a:fillRect/>
          </a:stretch>
        </p:blipFill>
        <p:spPr>
          <a:xfrm>
            <a:off x="-962372" y="3645024"/>
            <a:ext cx="4536504" cy="4536504"/>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nghiền đá vôi để thành các hạt nhỏ hơn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vận hành máy nghiền đá vôi để thành các hạt nhỏ hơn</a:t>
            </a:r>
            <a:endParaRPr lang="en-US" sz="2400" b="1" i="0" dirty="0">
              <a:effectLst/>
              <a:latin typeface="Söhne"/>
            </a:endParaRPr>
          </a:p>
          <a:p>
            <a:r>
              <a:rPr lang="vi-VN" b="0" i="0" dirty="0">
                <a:effectLst/>
                <a:latin typeface="Open Sans" panose="020B0606030504020204" pitchFamily="34" charset="0"/>
              </a:rPr>
              <a:t>Có một số nguyên nhân chính gây ra tai nạn lao động khi vận hành máy nghiền đá vôi để chuyển đổi thành các hạt nhỏ hơn. Một trong những nguyên nhân chính là thiếu hiểu biết và kỹ năng vận hành.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không được đào tạo đúng cách hoặc thiếu kinh nghiệm có thể không nhận ra các tình huống nguy hiểm hoặc không biết cách ứng phó khi sự cố xảy ra.</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76236B0-C4A5-8B8B-0BD3-95BC4A679922}"/>
              </a:ext>
            </a:extLst>
          </p:cNvPr>
          <p:cNvPicPr>
            <a:picLocks noChangeAspect="1"/>
          </p:cNvPicPr>
          <p:nvPr/>
        </p:nvPicPr>
        <p:blipFill>
          <a:blip r:embed="rId3"/>
          <a:stretch>
            <a:fillRect/>
          </a:stretch>
        </p:blipFill>
        <p:spPr>
          <a:xfrm>
            <a:off x="-962372" y="3645024"/>
            <a:ext cx="4536504" cy="4536504"/>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nghiền đá vôi để thành các hạt nhỏ hơn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vận hành máy nghiền đá vôi để thành các hạt nhỏ hơn</a:t>
            </a:r>
            <a:endParaRPr lang="en-US" sz="2400" b="1" i="0" dirty="0">
              <a:effectLst/>
              <a:latin typeface="Söhne"/>
            </a:endParaRPr>
          </a:p>
          <a:p>
            <a:r>
              <a:rPr lang="vi-VN" b="0" i="0" dirty="0">
                <a:effectLst/>
                <a:latin typeface="Open Sans" panose="020B0606030504020204" pitchFamily="34" charset="0"/>
              </a:rPr>
              <a:t>Đầu tiên, cần thiết lập một chương trình huấn luyện an toàn toàn diện cho tất cả nhân viên liên quan đến việc vận hành và bảo dưỡng máy nghiền.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nên bao gồm các khía cạnh như nhận biết và ứng phó với nguy cơ tiềm ẩn, kỹ năng vận hành an toàn, quy trình bảo dưỡng đúng cách, và biện pháp sửa chữa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1D85F26-6F44-15AA-F0DE-4839D7441696}"/>
              </a:ext>
            </a:extLst>
          </p:cNvPr>
          <p:cNvPicPr>
            <a:picLocks noChangeAspect="1"/>
          </p:cNvPicPr>
          <p:nvPr/>
        </p:nvPicPr>
        <p:blipFill>
          <a:blip r:embed="rId3"/>
          <a:stretch>
            <a:fillRect/>
          </a:stretch>
        </p:blipFill>
        <p:spPr>
          <a:xfrm>
            <a:off x="-962372" y="3645024"/>
            <a:ext cx="4536504" cy="4536504"/>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nghiền đá vôi để thành các hạt nhỏ hơn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nghiền đá vôi để thành các hạt nhỏ hơn</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nghiền đá vôi để chuyển đổi thành các hạt nhỏ hơn là một phần quan trọng của việc đảm bảo môi trường làm việc an toàn và bảo vệ sức khỏe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quá trình này, cần tuân thủ các quy định và biện pháp an toàn nhất định để giảm thiểu nguy cơ tai nạn và thúc đẩy hiệu quả sản xuất.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D60A258-C4FF-92CD-F74D-D52F8F6B2684}"/>
              </a:ext>
            </a:extLst>
          </p:cNvPr>
          <p:cNvPicPr>
            <a:picLocks noChangeAspect="1"/>
          </p:cNvPicPr>
          <p:nvPr/>
        </p:nvPicPr>
        <p:blipFill>
          <a:blip r:embed="rId3"/>
          <a:stretch>
            <a:fillRect/>
          </a:stretch>
        </p:blipFill>
        <p:spPr>
          <a:xfrm>
            <a:off x="-962372" y="3645024"/>
            <a:ext cx="4536504" cy="4536504"/>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nghiền đá vôi để thành các hạt nhỏ hơn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vận hành máy nghiền đá vôi để thành các hạt nhỏ hơn</a:t>
            </a:r>
            <a:endParaRPr lang="en-US" sz="2400" b="1" i="0" dirty="0">
              <a:effectLst/>
              <a:latin typeface="Söhne"/>
            </a:endParaRPr>
          </a:p>
          <a:p>
            <a:r>
              <a:rPr lang="vi-VN" b="0" i="0" dirty="0">
                <a:effectLst/>
                <a:latin typeface="Open Sans" panose="020B0606030504020204" pitchFamily="34" charset="0"/>
              </a:rPr>
              <a:t>Xử lý tình huống tai nạn lao động khẩn cấp khi vận hành máy nghiền đá vôi để chuyển đổi thành các hạt nhỏ hơn đòi hỏi sự nhanh nhạy và kỹ năng đối phó của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ứng phó nhanh chóng và hiệu quả có thể là chìa khóa để giảm thiểu hậu quả và bảo vệ sức khỏe của nhân viên.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2251937-331E-49E5-2E48-5489666B5A7D}"/>
              </a:ext>
            </a:extLst>
          </p:cNvPr>
          <p:cNvPicPr>
            <a:picLocks noChangeAspect="1"/>
          </p:cNvPicPr>
          <p:nvPr/>
        </p:nvPicPr>
        <p:blipFill>
          <a:blip r:embed="rId3"/>
          <a:stretch>
            <a:fillRect/>
          </a:stretch>
        </p:blipFill>
        <p:spPr>
          <a:xfrm>
            <a:off x="-962372" y="3645024"/>
            <a:ext cx="4536504" cy="4536504"/>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lò nấu đá vôi ở nhiệt độ cao để tạo ra vôi nung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nấu</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b="1" i="0" dirty="0">
                <a:effectLst/>
                <a:latin typeface="Open Sans" panose="020B0606030504020204" pitchFamily="34" charset="0"/>
              </a:rPr>
              <a:t> </a:t>
            </a:r>
            <a:r>
              <a:rPr lang="en-US" b="1" i="0" dirty="0" err="1">
                <a:effectLst/>
                <a:latin typeface="Open Sans" panose="020B0606030504020204" pitchFamily="34" charset="0"/>
              </a:rPr>
              <a:t>vôi</a:t>
            </a:r>
            <a:r>
              <a:rPr lang="en-US" b="1" i="0" dirty="0">
                <a:effectLst/>
                <a:latin typeface="Open Sans" panose="020B0606030504020204" pitchFamily="34" charset="0"/>
              </a:rPr>
              <a:t> ở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vôi</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sz="2000" dirty="0"/>
              <a:t>:</a:t>
            </a:r>
          </a:p>
          <a:p>
            <a:pPr algn="l"/>
            <a:r>
              <a:rPr lang="vi-VN" b="0" i="0" dirty="0">
                <a:effectLst/>
                <a:latin typeface="Open Sans" panose="020B0606030504020204" pitchFamily="34" charset="0"/>
              </a:rPr>
              <a:t>Vận hành lò nấu đá vôi là một quy trình phức tạp, đòi hỏi sự chuyên môn và kỹ năng để đảm bảo sản xuất vôi nung hiệu quả. Quá trình này bắt đầu bằng việc sắp xếp và lấy đá vôi, sau đó chúng được chuyển vào lò nung.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Ở nhiệt độ cao, đá vôi sẽ trải qua quá trình nung chảy, trong đó canxi cacbonat trong đá phân hủy thành vôi và khí cacbon dioxide.</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90EDC711-6400-9734-4042-A9BCE367B757}"/>
              </a:ext>
            </a:extLst>
          </p:cNvPr>
          <p:cNvPicPr>
            <a:picLocks noChangeAspect="1"/>
          </p:cNvPicPr>
          <p:nvPr/>
        </p:nvPicPr>
        <p:blipFill>
          <a:blip r:embed="rId3"/>
          <a:stretch>
            <a:fillRect/>
          </a:stretch>
        </p:blipFill>
        <p:spPr>
          <a:xfrm>
            <a:off x="7172189" y="1916832"/>
            <a:ext cx="3317056" cy="3317056"/>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lò nấu đá vôi ở nhiệt độ cao để tạo ra vôi nung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nấu</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b="1" i="0" dirty="0">
                <a:effectLst/>
                <a:latin typeface="Open Sans" panose="020B0606030504020204" pitchFamily="34" charset="0"/>
              </a:rPr>
              <a:t> </a:t>
            </a:r>
            <a:r>
              <a:rPr lang="en-US" b="1" i="0" dirty="0" err="1">
                <a:effectLst/>
                <a:latin typeface="Open Sans" panose="020B0606030504020204" pitchFamily="34" charset="0"/>
              </a:rPr>
              <a:t>vôi</a:t>
            </a:r>
            <a:r>
              <a:rPr lang="en-US" b="1" i="0" dirty="0">
                <a:effectLst/>
                <a:latin typeface="Open Sans" panose="020B0606030504020204" pitchFamily="34" charset="0"/>
              </a:rPr>
              <a:t> ở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vôi</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sz="2000" dirty="0"/>
              <a:t>:</a:t>
            </a:r>
          </a:p>
          <a:p>
            <a:pPr algn="l"/>
            <a:r>
              <a:rPr lang="vi-VN" b="0" i="0" dirty="0">
                <a:effectLst/>
                <a:latin typeface="Open Sans" panose="020B0606030504020204" pitchFamily="34" charset="0"/>
              </a:rPr>
              <a:t>Trong quá trình vận hành lò nấu đá vôi ở nhiệt độ cao, có một số dạng tai nạn lao động phổ biến mà nhân viên cần phải cảnh giác.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 cơ chính là tai nạn do nhiệt độ cao, khi làm việc gần lò nung, nhân viên có nguy cơ bị bỏng, đặc biệt là khi không tuân thủ quy tắc an toàn lao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8E76AA9-CC1D-1F99-624A-99B4569E8659}"/>
              </a:ext>
            </a:extLst>
          </p:cNvPr>
          <p:cNvPicPr>
            <a:picLocks noChangeAspect="1"/>
          </p:cNvPicPr>
          <p:nvPr/>
        </p:nvPicPr>
        <p:blipFill>
          <a:blip r:embed="rId3"/>
          <a:stretch>
            <a:fillRect/>
          </a:stretch>
        </p:blipFill>
        <p:spPr>
          <a:xfrm>
            <a:off x="7172189" y="1916832"/>
            <a:ext cx="3317056" cy="3317056"/>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lò</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nấu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vôi</a:t>
            </a:r>
            <a:r>
              <a:rPr lang="en-US" sz="3400" b="1" dirty="0">
                <a:solidFill>
                  <a:schemeClr val="bg1"/>
                </a:solidFill>
                <a:latin typeface="UTM Aptima" panose="02040603050506020204" pitchFamily="18" charset="0"/>
              </a:rPr>
              <a:t> ở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độ</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cao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vôi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nung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nấu</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b="1" i="0" dirty="0">
                <a:effectLst/>
                <a:latin typeface="Open Sans" panose="020B0606030504020204" pitchFamily="34" charset="0"/>
              </a:rPr>
              <a:t> </a:t>
            </a:r>
            <a:r>
              <a:rPr lang="en-US" b="1" i="0" dirty="0" err="1">
                <a:effectLst/>
                <a:latin typeface="Open Sans" panose="020B0606030504020204" pitchFamily="34" charset="0"/>
              </a:rPr>
              <a:t>vôi</a:t>
            </a:r>
            <a:r>
              <a:rPr lang="en-US" b="1" i="0" dirty="0">
                <a:effectLst/>
                <a:latin typeface="Open Sans" panose="020B0606030504020204" pitchFamily="34" charset="0"/>
              </a:rPr>
              <a:t> ở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vôi</a:t>
            </a:r>
            <a:r>
              <a:rPr lang="en-US" b="1" i="0" dirty="0">
                <a:effectLst/>
                <a:latin typeface="Open Sans" panose="020B0606030504020204" pitchFamily="34" charset="0"/>
              </a:rPr>
              <a:t> </a:t>
            </a:r>
            <a:r>
              <a:rPr lang="en-US" b="1" i="0" dirty="0" err="1">
                <a:effectLst/>
                <a:latin typeface="Open Sans" panose="020B0606030504020204" pitchFamily="34" charset="0"/>
              </a:rPr>
              <a:t>nung</a:t>
            </a:r>
            <a:endParaRPr lang="en-US" b="1" i="0" dirty="0">
              <a:effectLst/>
              <a:latin typeface="Open Sans" panose="020B0606030504020204" pitchFamily="34" charset="0"/>
            </a:endParaRPr>
          </a:p>
          <a:p>
            <a:r>
              <a:rPr lang="vi-VN" i="0" dirty="0">
                <a:effectLst/>
                <a:latin typeface="Open Sans" panose="020B0606030504020204" pitchFamily="34" charset="0"/>
              </a:rPr>
              <a:t>Có nhiều nguyên nhân gây ra tai nạn lao động trong quá trình vận hành lò nấu đá vôi ở nhiệt độ cao. Một trong những nguyên nhân chính là sự thiếu hiểu biết và đào tạo về an toàn lao động từ phía nhân viên. </a:t>
            </a:r>
            <a:endParaRPr lang="en-US" i="0" dirty="0">
              <a:effectLst/>
              <a:latin typeface="Open Sans" panose="020B0606030504020204" pitchFamily="34" charset="0"/>
            </a:endParaRPr>
          </a:p>
          <a:p>
            <a:r>
              <a:rPr lang="vi-VN" i="0" dirty="0">
                <a:effectLst/>
                <a:latin typeface="Open Sans" panose="020B0606030504020204" pitchFamily="34" charset="0"/>
              </a:rPr>
              <a:t>Việc không hiểu rõ về quy trình làm việc và quy tắc an toàn có thể dẫn đến hành động không đúng đắn gần lò nung, tăng nguy cơ bị bỏng hoặc chấn thương.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65CF109-EBED-FD17-8ED7-B3B13B700989}"/>
              </a:ext>
            </a:extLst>
          </p:cNvPr>
          <p:cNvPicPr>
            <a:picLocks noChangeAspect="1"/>
          </p:cNvPicPr>
          <p:nvPr/>
        </p:nvPicPr>
        <p:blipFill>
          <a:blip r:embed="rId3"/>
          <a:stretch>
            <a:fillRect/>
          </a:stretch>
        </p:blipFill>
        <p:spPr>
          <a:xfrm>
            <a:off x="7172189" y="1916832"/>
            <a:ext cx="3317056" cy="3317056"/>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lò</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nấu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vôi</a:t>
            </a:r>
            <a:r>
              <a:rPr lang="en-US" sz="3400" b="1" dirty="0">
                <a:solidFill>
                  <a:schemeClr val="bg1"/>
                </a:solidFill>
                <a:latin typeface="UTM Aptima" panose="02040603050506020204" pitchFamily="18" charset="0"/>
              </a:rPr>
              <a:t> ở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độ</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cao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vôi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nung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nấu</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b="1" i="0" dirty="0">
                <a:effectLst/>
                <a:latin typeface="Open Sans" panose="020B0606030504020204" pitchFamily="34" charset="0"/>
              </a:rPr>
              <a:t> </a:t>
            </a:r>
            <a:r>
              <a:rPr lang="en-US" b="1" i="0" dirty="0" err="1">
                <a:effectLst/>
                <a:latin typeface="Open Sans" panose="020B0606030504020204" pitchFamily="34" charset="0"/>
              </a:rPr>
              <a:t>vôi</a:t>
            </a:r>
            <a:r>
              <a:rPr lang="en-US" b="1" i="0" dirty="0">
                <a:effectLst/>
                <a:latin typeface="Open Sans" panose="020B0606030504020204" pitchFamily="34" charset="0"/>
              </a:rPr>
              <a:t> (chalk stone) ở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vôi</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sz="2000" dirty="0"/>
              <a:t>:</a:t>
            </a:r>
          </a:p>
          <a:p>
            <a:pPr algn="l">
              <a:buFont typeface="Arial" panose="020B0604020202020204" pitchFamily="34" charset="0"/>
              <a:buChar char="•"/>
            </a:pPr>
            <a:r>
              <a:rPr lang="vi-VN" i="0" dirty="0">
                <a:effectLst/>
                <a:latin typeface="Open Sans" panose="020B0606030504020204" pitchFamily="34" charset="0"/>
              </a:rPr>
              <a:t>Một trong những biện pháp chính là việc thực hiện quan trắc môi trường lao động định kỳ.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Bằng cách này, các thông số như nhiệt độ, áp suất, lưu lượng khí, và các chất độc hại có thể được giám sát và điều chỉnh để đảm bảo môi trường làm việc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859AFBD-447F-CDAE-9811-65B984541A89}"/>
              </a:ext>
            </a:extLst>
          </p:cNvPr>
          <p:cNvPicPr>
            <a:picLocks noChangeAspect="1"/>
          </p:cNvPicPr>
          <p:nvPr/>
        </p:nvPicPr>
        <p:blipFill>
          <a:blip r:embed="rId3"/>
          <a:stretch>
            <a:fillRect/>
          </a:stretch>
        </p:blipFill>
        <p:spPr>
          <a:xfrm>
            <a:off x="7172189" y="1916832"/>
            <a:ext cx="3317056" cy="3317056"/>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lò</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nấu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vôi</a:t>
            </a:r>
            <a:r>
              <a:rPr lang="en-US" sz="3400" b="1" dirty="0">
                <a:solidFill>
                  <a:schemeClr val="bg1"/>
                </a:solidFill>
                <a:latin typeface="UTM Aptima" panose="02040603050506020204" pitchFamily="18" charset="0"/>
              </a:rPr>
              <a:t> ở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độ</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cao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vôi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nung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nấu</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b="1" i="0" dirty="0">
                <a:effectLst/>
                <a:latin typeface="Open Sans" panose="020B0606030504020204" pitchFamily="34" charset="0"/>
              </a:rPr>
              <a:t> </a:t>
            </a:r>
            <a:r>
              <a:rPr lang="en-US" b="1" i="0" dirty="0" err="1">
                <a:effectLst/>
                <a:latin typeface="Open Sans" panose="020B0606030504020204" pitchFamily="34" charset="0"/>
              </a:rPr>
              <a:t>vôi</a:t>
            </a:r>
            <a:r>
              <a:rPr lang="en-US" b="1" i="0" dirty="0">
                <a:effectLst/>
                <a:latin typeface="Open Sans" panose="020B0606030504020204" pitchFamily="34" charset="0"/>
              </a:rPr>
              <a:t> ở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vôi</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sz="2000" dirty="0"/>
              <a:t>:</a:t>
            </a:r>
          </a:p>
          <a:p>
            <a:pPr algn="l"/>
            <a:r>
              <a:rPr lang="vi-VN" b="0" i="0" dirty="0">
                <a:effectLst/>
                <a:latin typeface="Open Sans" panose="020B0606030504020204" pitchFamily="34" charset="0"/>
              </a:rPr>
              <a:t>Quy định an toàn lao động trong quá trình vận hành lò nấu đá vôi ở nhiệt độ cao là một phần không thể thiếu để đảm bảo môi trường làm việc an toàn cho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tiên, mọi nhân viên tham gia vào quá trình này phải được đào tạo về các nguy cơ tiềm ẩn và biện pháp an toàn cần thiết.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8F14BAD-04F2-E546-DA03-AC12AACE9022}"/>
              </a:ext>
            </a:extLst>
          </p:cNvPr>
          <p:cNvPicPr>
            <a:picLocks noChangeAspect="1"/>
          </p:cNvPicPr>
          <p:nvPr/>
        </p:nvPicPr>
        <p:blipFill>
          <a:blip r:embed="rId3"/>
          <a:stretch>
            <a:fillRect/>
          </a:stretch>
        </p:blipFill>
        <p:spPr>
          <a:xfrm>
            <a:off x="7172189" y="1916832"/>
            <a:ext cx="3317056" cy="3317056"/>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lò</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nấu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vôi</a:t>
            </a:r>
            <a:r>
              <a:rPr lang="en-US" sz="3400" b="1" dirty="0">
                <a:solidFill>
                  <a:schemeClr val="bg1"/>
                </a:solidFill>
                <a:latin typeface="UTM Aptima" panose="02040603050506020204" pitchFamily="18" charset="0"/>
              </a:rPr>
              <a:t> ở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độ</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cao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vôi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nung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nấu</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b="1" i="0" dirty="0">
                <a:effectLst/>
                <a:latin typeface="Open Sans" panose="020B0606030504020204" pitchFamily="34" charset="0"/>
              </a:rPr>
              <a:t> </a:t>
            </a:r>
            <a:r>
              <a:rPr lang="en-US" b="1" i="0" dirty="0" err="1">
                <a:effectLst/>
                <a:latin typeface="Open Sans" panose="020B0606030504020204" pitchFamily="34" charset="0"/>
              </a:rPr>
              <a:t>vôi</a:t>
            </a:r>
            <a:r>
              <a:rPr lang="en-US" b="1" i="0" dirty="0">
                <a:effectLst/>
                <a:latin typeface="Open Sans" panose="020B0606030504020204" pitchFamily="34" charset="0"/>
              </a:rPr>
              <a:t> ở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vôi</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sz="2000" dirty="0">
                <a:solidFill>
                  <a:schemeClr val="bg1"/>
                </a:solidFill>
              </a:rPr>
              <a:t>:</a:t>
            </a:r>
          </a:p>
          <a:p>
            <a:pPr algn="l"/>
            <a:r>
              <a:rPr lang="vi-VN" b="0" i="0" dirty="0">
                <a:effectLst/>
                <a:latin typeface="Open Sans" panose="020B0606030504020204" pitchFamily="34" charset="0"/>
              </a:rPr>
              <a:t>Xử lý tình huống tai nạn lao động khẩn cấp trong quá trình vận hành lò nấu đá vôi ở nhiệt độ cao đòi hỏi sự phản ứng nhanh chóng và chính xác từ phía nhân viên và người quản lý.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việc đảm bảo an toàn cho bản thân và đồng nghiệp là ưu tiên hàng đầu.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32CA366-7757-EF07-2AE1-639CD3E51ABA}"/>
              </a:ext>
            </a:extLst>
          </p:cNvPr>
          <p:cNvPicPr>
            <a:picLocks noChangeAspect="1"/>
          </p:cNvPicPr>
          <p:nvPr/>
        </p:nvPicPr>
        <p:blipFill>
          <a:blip r:embed="rId3"/>
          <a:stretch>
            <a:fillRect/>
          </a:stretch>
        </p:blipFill>
        <p:spPr>
          <a:xfrm>
            <a:off x="7172189" y="1916832"/>
            <a:ext cx="3317056" cy="3317056"/>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đá</a:t>
            </a:r>
            <a:r>
              <a:rPr lang="en-US" dirty="0">
                <a:latin typeface="UTM Aptima" panose="02040603050506020204" pitchFamily="18" charset="0"/>
              </a:rPr>
              <a:t> </a:t>
            </a:r>
            <a:r>
              <a:rPr lang="en-US" dirty="0" err="1">
                <a:latin typeface="UTM Aptima" panose="02040603050506020204" pitchFamily="18" charset="0"/>
              </a:rPr>
              <a:t>vôi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vận hành máy xử lý và tinh chế đá vôi để loại bỏ tạp chất và cải thiện chất lượng sản phẩm cuối cùng</a:t>
            </a:r>
          </a:p>
          <a:p>
            <a:pPr algn="l">
              <a:lnSpc>
                <a:spcPct val="120000"/>
              </a:lnSpc>
            </a:pPr>
            <a:r>
              <a:rPr lang="vi-VN" b="0" i="0" dirty="0">
                <a:effectLst/>
                <a:latin typeface="Open Sans" panose="020B0606030504020204" pitchFamily="34" charset="0"/>
              </a:rPr>
              <a:t>Trước hết, quy trình này đòi hỏi sự hiểu biết sâu sắc về tính chất của đá vôi và tạp chất có thể có trong nguyên liệu đầu vào.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vận hành cần phải nắm vững về các thông số kỹ thuật của máy, bao gồm áp suất, nhiệt độ, và các thông số điều chỉnh khác để đảm bảo quá trình xử lý diễn ra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16F72594-E865-8B28-2C09-F3EFA48C0FC6}"/>
              </a:ext>
            </a:extLst>
          </p:cNvPr>
          <p:cNvPicPr>
            <a:picLocks noChangeAspect="1"/>
          </p:cNvPicPr>
          <p:nvPr/>
        </p:nvPicPr>
        <p:blipFill>
          <a:blip r:embed="rId3"/>
          <a:stretch>
            <a:fillRect/>
          </a:stretch>
        </p:blipFill>
        <p:spPr>
          <a:xfrm>
            <a:off x="-1106387" y="3544334"/>
            <a:ext cx="4680520" cy="468052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đá</a:t>
            </a:r>
            <a:r>
              <a:rPr lang="en-US" dirty="0">
                <a:latin typeface="UTM Aptima" panose="02040603050506020204" pitchFamily="18" charset="0"/>
              </a:rPr>
              <a:t> </a:t>
            </a:r>
            <a:r>
              <a:rPr lang="en-US" dirty="0" err="1">
                <a:latin typeface="UTM Aptima" panose="02040603050506020204" pitchFamily="18" charset="0"/>
              </a:rPr>
              <a:t>vôi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vận hành máy xử lý và tinh chế đá vôi để loại bỏ tạp chất và cải thiện chất lượng sản phẩm cuối cùng</a:t>
            </a:r>
          </a:p>
          <a:p>
            <a:pPr algn="l">
              <a:lnSpc>
                <a:spcPct val="120000"/>
              </a:lnSpc>
            </a:pP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a:t>
            </a:r>
            <a:r>
              <a:rPr lang="en-US" b="0" i="0" dirty="0" err="1">
                <a:effectLst/>
                <a:latin typeface="Open Sans" panose="020B0606030504020204" pitchFamily="34" charset="0"/>
              </a:rPr>
              <a:t>phổ</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hỏng</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móc</a:t>
            </a:r>
            <a:r>
              <a:rPr lang="en-US" b="0" i="0" dirty="0">
                <a:effectLst/>
                <a:latin typeface="Open Sans" panose="020B0606030504020204" pitchFamily="34" charset="0"/>
              </a:rPr>
              <a:t> </a:t>
            </a:r>
            <a:r>
              <a:rPr lang="en-US" b="0" i="0" dirty="0" err="1">
                <a:effectLst/>
                <a:latin typeface="Open Sans" panose="020B0606030504020204" pitchFamily="34" charset="0"/>
              </a:rPr>
              <a:t>gặp</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cố</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hỏng</a:t>
            </a:r>
            <a:r>
              <a:rPr lang="en-US" b="0" i="0" dirty="0">
                <a:effectLst/>
                <a:latin typeface="Open Sans" panose="020B0606030504020204" pitchFamily="34" charset="0"/>
              </a:rPr>
              <a:t> </a:t>
            </a:r>
            <a:r>
              <a:rPr lang="en-US" b="0" i="0" dirty="0" err="1">
                <a:effectLst/>
                <a:latin typeface="Open Sans" panose="020B0606030504020204" pitchFamily="34" charset="0"/>
              </a:rPr>
              <a:t>hóc</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Điều</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xảy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do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cố</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đúng</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do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soát</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310D839-1600-5FFA-AA4D-BDB5F2C480B2}"/>
              </a:ext>
            </a:extLst>
          </p:cNvPr>
          <p:cNvPicPr>
            <a:picLocks noChangeAspect="1"/>
          </p:cNvPicPr>
          <p:nvPr/>
        </p:nvPicPr>
        <p:blipFill>
          <a:blip r:embed="rId3"/>
          <a:stretch>
            <a:fillRect/>
          </a:stretch>
        </p:blipFill>
        <p:spPr>
          <a:xfrm>
            <a:off x="-1106387" y="3544334"/>
            <a:ext cx="4680520" cy="468052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đá</a:t>
            </a:r>
            <a:r>
              <a:rPr lang="en-US" dirty="0">
                <a:latin typeface="UTM Aptima" panose="02040603050506020204" pitchFamily="18" charset="0"/>
              </a:rPr>
              <a:t> </a:t>
            </a:r>
            <a:r>
              <a:rPr lang="en-US" dirty="0" err="1">
                <a:latin typeface="UTM Aptima" panose="02040603050506020204" pitchFamily="18" charset="0"/>
              </a:rPr>
              <a:t>vôi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vận hành máy xử lý và tinh chế đá vôi để loại bỏ tạp chất và cải thiện chất lượng sản phẩm cuối cùng</a:t>
            </a:r>
          </a:p>
          <a:p>
            <a:pPr algn="l">
              <a:lnSpc>
                <a:spcPct val="120000"/>
              </a:lnSpc>
            </a:pPr>
            <a:r>
              <a:rPr lang="vi-VN" b="0" i="0" dirty="0">
                <a:effectLst/>
                <a:latin typeface="Open Sans" panose="020B0606030504020204" pitchFamily="34" charset="0"/>
              </a:rPr>
              <a:t>Có một số nguyên nhân chính gây ra tai nạn lao động trong quá trình vận hành máy xử lý và tinh chế đá vôi để loại bỏ tạp chất và cải thiện chất lượng sản phẩm cuối cùng.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kiến thức và kỹ năng cần thiết về vận hành máy và các biện pháp an toàn.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4266C08-AE29-FA36-3018-D33A39BF6812}"/>
              </a:ext>
            </a:extLst>
          </p:cNvPr>
          <p:cNvPicPr>
            <a:picLocks noChangeAspect="1"/>
          </p:cNvPicPr>
          <p:nvPr/>
        </p:nvPicPr>
        <p:blipFill>
          <a:blip r:embed="rId3"/>
          <a:stretch>
            <a:fillRect/>
          </a:stretch>
        </p:blipFill>
        <p:spPr>
          <a:xfrm>
            <a:off x="-1106387" y="3544334"/>
            <a:ext cx="4680520" cy="468052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đá</a:t>
            </a:r>
            <a:r>
              <a:rPr lang="en-US" dirty="0">
                <a:latin typeface="UTM Aptima" panose="02040603050506020204" pitchFamily="18" charset="0"/>
              </a:rPr>
              <a:t> </a:t>
            </a:r>
            <a:r>
              <a:rPr lang="en-US" dirty="0" err="1">
                <a:latin typeface="UTM Aptima" panose="02040603050506020204" pitchFamily="18" charset="0"/>
              </a:rPr>
              <a:t>vôi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vận hành máy xử lý và tinh chế đá vôi để loại bỏ tạp chất và cải thiện chất lượng sản phẩm cuối cùng</a:t>
            </a:r>
          </a:p>
          <a:p>
            <a:pPr algn="l">
              <a:lnSpc>
                <a:spcPct val="120000"/>
              </a:lnSpc>
            </a:pPr>
            <a:r>
              <a:rPr lang="vi-VN" b="0" i="0" dirty="0">
                <a:effectLst/>
                <a:latin typeface="Open Sans" panose="020B0606030504020204" pitchFamily="34" charset="0"/>
              </a:rPr>
              <a:t>Đầu tiên, việc đào tạo và huấn luyện nhân viên về cách vận hành máy một cách an toàn là rất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Họ cần được cung cấp kiến thức về các quy trình hoạt động của máy, các biện pháp an toàn cần thực hiện, và cách xử lý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C247CC0-935F-77D0-538E-1F51701C497B}"/>
              </a:ext>
            </a:extLst>
          </p:cNvPr>
          <p:cNvPicPr>
            <a:picLocks noChangeAspect="1"/>
          </p:cNvPicPr>
          <p:nvPr/>
        </p:nvPicPr>
        <p:blipFill>
          <a:blip r:embed="rId3"/>
          <a:stretch>
            <a:fillRect/>
          </a:stretch>
        </p:blipFill>
        <p:spPr>
          <a:xfrm>
            <a:off x="-1106387" y="3544334"/>
            <a:ext cx="4680520" cy="468052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đá</a:t>
            </a:r>
            <a:r>
              <a:rPr lang="en-US" dirty="0">
                <a:latin typeface="UTM Aptima" panose="02040603050506020204" pitchFamily="18" charset="0"/>
              </a:rPr>
              <a:t> </a:t>
            </a:r>
            <a:r>
              <a:rPr lang="en-US" dirty="0" err="1">
                <a:latin typeface="UTM Aptima" panose="02040603050506020204" pitchFamily="18" charset="0"/>
              </a:rPr>
              <a:t>vôi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vận hành máy xử lý và tinh chế đá vôi để loại bỏ tạp chất và cải thiện chất lượng sản phẩm cuối cùng</a:t>
            </a:r>
          </a:p>
          <a:p>
            <a:pPr algn="l">
              <a:lnSpc>
                <a:spcPct val="120000"/>
              </a:lnSpc>
            </a:pPr>
            <a:r>
              <a:rPr lang="vi-VN" b="0" i="0" dirty="0">
                <a:effectLst/>
                <a:latin typeface="Open Sans" panose="020B0606030504020204" pitchFamily="34" charset="0"/>
              </a:rPr>
              <a:t>Trước tiên, mọi nhân viên tham gia vận hành máy cần được đào tạo về an toàn lao động và quy trình vận hành máy một cách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Họ cần biết cách sử dụng các thiết bị bảo hộ cá nhân đúng cách và biết cách ứng phó với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673CAFA-033B-E45B-C9C2-C350B1022000}"/>
              </a:ext>
            </a:extLst>
          </p:cNvPr>
          <p:cNvPicPr>
            <a:picLocks noChangeAspect="1"/>
          </p:cNvPicPr>
          <p:nvPr/>
        </p:nvPicPr>
        <p:blipFill>
          <a:blip r:embed="rId3"/>
          <a:stretch>
            <a:fillRect/>
          </a:stretch>
        </p:blipFill>
        <p:spPr>
          <a:xfrm>
            <a:off x="-1106387" y="3544334"/>
            <a:ext cx="4680520" cy="468052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đá</a:t>
            </a:r>
            <a:r>
              <a:rPr lang="en-US" dirty="0">
                <a:latin typeface="UTM Aptima" panose="02040603050506020204" pitchFamily="18" charset="0"/>
              </a:rPr>
              <a:t> </a:t>
            </a:r>
            <a:r>
              <a:rPr lang="en-US" dirty="0" err="1">
                <a:latin typeface="UTM Aptima" panose="02040603050506020204" pitchFamily="18" charset="0"/>
              </a:rPr>
              <a:t>vôi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vận hành máy xử lý và tinh chế đá vôi để loại bỏ tạp chất và cải thiện chất lượng sản phẩm cuối cùng</a:t>
            </a:r>
          </a:p>
          <a:p>
            <a:pPr algn="l">
              <a:lnSpc>
                <a:spcPct val="120000"/>
              </a:lnSpc>
            </a:pPr>
            <a:r>
              <a:rPr lang="vi-VN" b="0" i="0" dirty="0">
                <a:effectLst/>
                <a:latin typeface="Open Sans" panose="020B0606030504020204" pitchFamily="34" charset="0"/>
              </a:rPr>
              <a:t>Đầu tiên và quan trọng nhất, cần phải đảm bảo an toàn của nhân viên bằng cách ngưng hoạt động của máy ngay lập tức và bảo đảm rằng không có ai nằm trong tình trạng nguy hiểm hoặc cần cứu trợ.</a:t>
            </a:r>
          </a:p>
          <a:p>
            <a:pPr algn="l">
              <a:lnSpc>
                <a:spcPct val="120000"/>
              </a:lnSpc>
            </a:pPr>
            <a:r>
              <a:rPr lang="vi-VN" b="0" i="0" dirty="0">
                <a:effectLst/>
                <a:latin typeface="Open Sans" panose="020B0606030504020204" pitchFamily="34" charset="0"/>
              </a:rPr>
              <a:t>Sau đó, người quản lý hoặc nhân viên được đào tạo cần phải thông báo ngay cho đội cứu hỏa và cứu thương để họ có thể cung cấp sự trợ giúp và điều trị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D2E4479-4FED-8658-A15D-F0EA8A7BD32E}"/>
              </a:ext>
            </a:extLst>
          </p:cNvPr>
          <p:cNvPicPr>
            <a:picLocks noChangeAspect="1"/>
          </p:cNvPicPr>
          <p:nvPr/>
        </p:nvPicPr>
        <p:blipFill>
          <a:blip r:embed="rId3"/>
          <a:stretch>
            <a:fillRect/>
          </a:stretch>
        </p:blipFill>
        <p:spPr>
          <a:xfrm>
            <a:off x="-1106387" y="3544334"/>
            <a:ext cx="4680520" cy="468052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208</TotalTime>
  <Words>2249</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VÔI</vt:lpstr>
      <vt:lpstr>Một số vụ tai nạn trong  nhà máy sản xuất vôi</vt:lpstr>
      <vt:lpstr>Tóm tắt bài học</vt:lpstr>
      <vt:lpstr>Vận hành máy nghiền đá vôi để thành các hạt nhỏ hơn</vt:lpstr>
      <vt:lpstr>Vận hành máy nghiền đá vôi để thành các hạt nhỏ hơn</vt:lpstr>
      <vt:lpstr>Vận hành máy nghiền đá vôi để thành các hạt nhỏ hơn</vt:lpstr>
      <vt:lpstr>Vận hành máy nghiền đá vôi để thành các hạt nhỏ hơn</vt:lpstr>
      <vt:lpstr>Vận hành máy nghiền đá vôi để thành các hạt nhỏ hơn</vt:lpstr>
      <vt:lpstr>Vận hành máy nghiền đá vôi để thành các hạt nhỏ hơn</vt:lpstr>
      <vt:lpstr>Vận hành lò nấu đá vôi ở nhiệt độ cao để tạo ra vôi nung</vt:lpstr>
      <vt:lpstr>Vận hành lò nấu đá vôi ở nhiệt độ cao để tạo ra vôi nung</vt:lpstr>
      <vt:lpstr>Vận hành lò nấu đá vôi ở nhiệt độ cao để tạo ra vôi nung</vt:lpstr>
      <vt:lpstr>Vận hành lò nấu đá vôi ở nhiệt độ cao để tạo ra vôi nung</vt:lpstr>
      <vt:lpstr>Vận hành lò nấu đá vôi ở nhiệt độ cao để tạo ra vôi nung</vt:lpstr>
      <vt:lpstr>Vận hành lò nấu đá vôi ở nhiệt độ cao để tạo ra vôi nung</vt:lpstr>
      <vt:lpstr>Vận hành máy xử lý và tinh chế đá vôi</vt:lpstr>
      <vt:lpstr>Vận hành máy xử lý và tinh chế đá vôi</vt:lpstr>
      <vt:lpstr>Vận hành máy xử lý và tinh chế đá vôi</vt:lpstr>
      <vt:lpstr>Vận hành máy xử lý và tinh chế đá vôi</vt:lpstr>
      <vt:lpstr>Vận hành máy xử lý và tinh chế đá vôi</vt:lpstr>
      <vt:lpstr>Vận hành máy xử lý và tinh chế đá vôi</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2024-04-10T01:58:17Z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