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VÕNG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5DB692D-8B08-AE5D-5E85-1F512D9472D6}"/>
              </a:ext>
            </a:extLst>
          </p:cNvPr>
          <p:cNvPicPr>
            <a:picLocks noChangeAspect="1"/>
          </p:cNvPicPr>
          <p:nvPr/>
        </p:nvPicPr>
        <p:blipFill>
          <a:blip r:embed="rId4"/>
          <a:stretch>
            <a:fillRect/>
          </a:stretch>
        </p:blipFill>
        <p:spPr>
          <a:xfrm>
            <a:off x="4338193" y="3573016"/>
            <a:ext cx="3642445" cy="364244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võng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nhất</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lĩnh</a:t>
            </a:r>
            <a:r>
              <a:rPr lang="en-US" b="0" i="0" dirty="0">
                <a:solidFill>
                  <a:srgbClr val="0D0D0D"/>
                </a:solidFill>
                <a:effectLst/>
                <a:latin typeface="Söhne"/>
              </a:rPr>
              <a:t> </a:t>
            </a:r>
            <a:r>
              <a:rPr lang="en-US" b="0" i="0" dirty="0" err="1">
                <a:solidFill>
                  <a:srgbClr val="0D0D0D"/>
                </a:solidFill>
                <a:effectLst/>
                <a:latin typeface="Söhne"/>
              </a:rPr>
              <a:t>vực</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võng</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xảy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do </a:t>
            </a:r>
            <a:r>
              <a:rPr lang="en-US" b="0" i="0" dirty="0" err="1">
                <a:solidFill>
                  <a:srgbClr val="0D0D0D"/>
                </a:solidFill>
                <a:effectLst/>
                <a:latin typeface="Söhne"/>
              </a:rPr>
              <a:t>nhiều</a:t>
            </a:r>
            <a:r>
              <a:rPr lang="en-US" b="0" i="0" dirty="0">
                <a:solidFill>
                  <a:srgbClr val="0D0D0D"/>
                </a:solidFill>
                <a:effectLst/>
                <a:latin typeface="Söhne"/>
              </a:rPr>
              <a:t> </a:t>
            </a:r>
            <a:r>
              <a:rPr lang="en-US" b="0" i="0" dirty="0" err="1">
                <a:solidFill>
                  <a:srgbClr val="0D0D0D"/>
                </a:solidFill>
                <a:effectLst/>
                <a:latin typeface="Söhne"/>
              </a:rPr>
              <a:t>nguyên</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khác</a:t>
            </a:r>
            <a:r>
              <a:rPr lang="en-US" b="0" i="0" dirty="0">
                <a:solidFill>
                  <a:srgbClr val="0D0D0D"/>
                </a:solidFill>
                <a:effectLst/>
                <a:latin typeface="Söhne"/>
              </a:rPr>
              <a:t> </a:t>
            </a:r>
            <a:r>
              <a:rPr lang="en-US" b="0" i="0" dirty="0" err="1">
                <a:solidFill>
                  <a:srgbClr val="0D0D0D"/>
                </a:solidFill>
                <a:effectLst/>
                <a:latin typeface="Söhne"/>
              </a:rPr>
              <a:t>nhau</a:t>
            </a:r>
            <a:r>
              <a:rPr lang="en-US" sz="2000" dirty="0">
                <a:ea typeface="+mn-lt"/>
                <a:cs typeface="+mn-lt"/>
              </a:rPr>
              <a:t>:</a:t>
            </a:r>
            <a:endParaRPr lang="en-US" dirty="0"/>
          </a:p>
          <a:p>
            <a:pPr marL="730885" lvl="1" indent="-304165"/>
            <a:r>
              <a:rPr lang="pt-BR" i="0" dirty="0">
                <a:solidFill>
                  <a:srgbClr val="0D0D0D"/>
                </a:solidFill>
                <a:effectLst/>
                <a:latin typeface="Söhne"/>
              </a:rPr>
              <a:t>Tai nạn với máy móc</a:t>
            </a:r>
          </a:p>
          <a:p>
            <a:pPr marL="730885" lvl="1" indent="-304165"/>
            <a:r>
              <a:rPr lang="vi-VN" dirty="0">
                <a:solidFill>
                  <a:srgbClr val="0D0D0D"/>
                </a:solidFill>
                <a:latin typeface="Söhne"/>
              </a:rPr>
              <a:t>Nguy cơ về vật liệu và nguyên liệu</a:t>
            </a:r>
            <a:endParaRPr lang="pt-BR" dirty="0">
              <a:solidFill>
                <a:srgbClr val="0D0D0D"/>
              </a:solidFill>
              <a:latin typeface="Söhne"/>
            </a:endParaRPr>
          </a:p>
          <a:p>
            <a:pPr marL="730885" lvl="1" indent="-304165"/>
            <a:r>
              <a:rPr lang="vi-VN" dirty="0">
                <a:solidFill>
                  <a:srgbClr val="0D0D0D"/>
                </a:solidFill>
                <a:latin typeface="Söhne"/>
              </a:rPr>
              <a:t>Tai nạn do hậu quả của môi trường làm việc</a:t>
            </a:r>
            <a:endParaRPr lang="pt-BR" dirty="0">
              <a:solidFill>
                <a:srgbClr val="0D0D0D"/>
              </a:solidFill>
              <a:latin typeface="Söhne"/>
            </a:endParaRPr>
          </a:p>
          <a:p>
            <a:pPr marL="730885" lvl="1" indent="-304165"/>
            <a:r>
              <a:rPr lang="en-US" dirty="0">
                <a:solidFill>
                  <a:srgbClr val="0D0D0D"/>
                </a:solidFill>
                <a:latin typeface="Söhne"/>
              </a:rPr>
              <a:t>Vi </a:t>
            </a:r>
            <a:r>
              <a:rPr lang="en-US" dirty="0" err="1">
                <a:solidFill>
                  <a:srgbClr val="0D0D0D"/>
                </a:solidFill>
                <a:latin typeface="Söhne"/>
              </a:rPr>
              <a:t>phạm</a:t>
            </a:r>
            <a:r>
              <a:rPr lang="en-US" dirty="0">
                <a:solidFill>
                  <a:srgbClr val="0D0D0D"/>
                </a:solidFill>
                <a:latin typeface="Söhne"/>
              </a:rPr>
              <a:t> </a:t>
            </a:r>
            <a:r>
              <a:rPr lang="en-US" dirty="0" err="1">
                <a:solidFill>
                  <a:srgbClr val="0D0D0D"/>
                </a:solidFill>
                <a:latin typeface="Söhne"/>
              </a:rPr>
              <a:t>quy</a:t>
            </a:r>
            <a:r>
              <a:rPr lang="en-US" dirty="0">
                <a:solidFill>
                  <a:srgbClr val="0D0D0D"/>
                </a:solidFill>
                <a:latin typeface="Söhne"/>
              </a:rPr>
              <a:t> </a:t>
            </a:r>
            <a:r>
              <a:rPr lang="en-US" dirty="0" err="1">
                <a:solidFill>
                  <a:srgbClr val="0D0D0D"/>
                </a:solidFill>
                <a:latin typeface="Söhne"/>
              </a:rPr>
              <a:t>tắc</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cắt các tấm vải và dây thừng thành các phần nhỏ theo các kích thước và hình dạng cụ thể cho mỗi loại võng</a:t>
            </a:r>
            <a:endParaRPr lang="en-US" dirty="0"/>
          </a:p>
          <a:p>
            <a:pPr marL="304165" indent="-304165">
              <a:buClr>
                <a:schemeClr val="tx1"/>
              </a:buClr>
            </a:pPr>
            <a:r>
              <a:rPr lang="en-US" dirty="0"/>
              <a:t>2. </a:t>
            </a:r>
            <a:r>
              <a:rPr lang="vi-VN" dirty="0"/>
              <a:t>An toàn vệ sinh lao động đối với nhân viên đan dây dẫn vào khung, may các tấm vải lại với nhau, và gắn các phụ kiện như móc treo hoặc nút cài để tạo thành 1 chiếc võng hoàn chỉnh</a:t>
            </a:r>
            <a:endParaRPr lang="en-US" dirty="0"/>
          </a:p>
          <a:p>
            <a:pPr marL="304165" indent="-304165">
              <a:buClr>
                <a:schemeClr val="tx1"/>
              </a:buClr>
            </a:pPr>
            <a:r>
              <a:rPr lang="en-US" dirty="0"/>
              <a:t>3. </a:t>
            </a:r>
            <a:r>
              <a:rPr lang="vi-VN" dirty="0"/>
              <a:t>An toàn vệ sinh lao động đối với nhân viên kiểm tra chất lượng từng chiếc võng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thừng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cắt các tấm vải và dây thừng thành các phần nhỏ theo các kích thước và hình dạng cụ thể cho mỗi loại võng</a:t>
            </a:r>
            <a:endParaRPr lang="en-US" sz="2400" b="1" i="0" dirty="0">
              <a:effectLst/>
              <a:latin typeface="Söhne"/>
            </a:endParaRPr>
          </a:p>
          <a:p>
            <a:r>
              <a:rPr lang="vi-VN" b="0" i="0" dirty="0">
                <a:effectLst/>
                <a:latin typeface="Open Sans" panose="020B0606030504020204" pitchFamily="34" charset="0"/>
              </a:rPr>
              <a:t>Đặc điểm công việc vận hành máy cắt các tấm vải và dây thừng thành các phần nhỏ theo các kích thước và hình dạng cụ thể cho mỗi loại võng (hammock) là một quy trình kỹ thuật tỉ mỉ và chính xác.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hiểu rõ về các đặc điểm cụ thể của từng loại vải và dây thừng, bao gồm cả độ dày, độ cứng, và đặc tính chịu lực.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222210E-3D4B-B908-2062-FE7B68ED274C}"/>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thừng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cắt các tấm vải và dây thừng thành các phần nhỏ theo các kích thước và hình dạng cụ thể cho mỗi loại võng</a:t>
            </a:r>
            <a:endParaRPr lang="en-US" sz="2400" b="1" i="0" dirty="0">
              <a:effectLst/>
              <a:latin typeface="Söhne"/>
            </a:endParaRPr>
          </a:p>
          <a:p>
            <a:r>
              <a:rPr lang="vi-VN" b="0" i="0" dirty="0">
                <a:effectLst/>
                <a:latin typeface="Open Sans" panose="020B0606030504020204" pitchFamily="34" charset="0"/>
              </a:rPr>
              <a:t>Trong quá trình vận hành máy cắt các tấm vải và dây thừng để sản xuất các phần nhỏ cho các loại võng (hammock), có một số nguy cơ tai nạn lao động mà nhân viên cần phải chú ý. </a:t>
            </a:r>
            <a:endParaRPr lang="en-US" b="0" i="0" dirty="0">
              <a:effectLst/>
              <a:latin typeface="Open Sans" panose="020B0606030504020204" pitchFamily="34" charset="0"/>
            </a:endParaRPr>
          </a:p>
          <a:p>
            <a:r>
              <a:rPr lang="vi-VN" b="0" i="0" dirty="0">
                <a:effectLst/>
                <a:latin typeface="Open Sans" panose="020B0606030504020204" pitchFamily="34" charset="0"/>
              </a:rPr>
              <a:t>Việc sử dụng máy cắt có thể gây ra các tai nạn như cắt vào ngón tay hoặc tay khi không tuân thủ quy tắc an toàn trong quá trình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3628269-7D3E-549A-6462-E362F89AD044}"/>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thừng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cắt các tấm vải và dây thừng thành các phần nhỏ theo các kích thước và hình dạng cụ thể cho mỗi loại võng</a:t>
            </a:r>
            <a:endParaRPr lang="en-US" sz="2400" b="1" i="0" dirty="0">
              <a:effectLst/>
              <a:latin typeface="Söhne"/>
            </a:endParaRPr>
          </a:p>
          <a:p>
            <a:r>
              <a:rPr lang="vi-VN" b="0" i="0" dirty="0">
                <a:effectLst/>
                <a:latin typeface="Open Sans" panose="020B0606030504020204" pitchFamily="34" charset="0"/>
              </a:rPr>
              <a:t>Có một số nguyên nhân chính gây ra tai nạn lao động trong quá trình vận hành máy cắt các tấm vải và dây thừng để sản xuất các phần nhỏ cho các loại võng (hammock).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quan trọng là thiếu hiểu biết và kinh nghiệm về vận hành máy. Nhân viên không được đào tạo đầy đủ về cách sử dụng máy cắt hoặc không hiểu rõ về các nguyên tắc an toàn khi làm việc với máy móc có thể dẫn đến các tai nạn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317BB1E-1546-C6A2-7025-B1D984733CE7}"/>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thừng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cắt các tấm vải và dây thừng thành các phần nhỏ theo các kích thước và hình dạng cụ thể cho mỗi loại võng</a:t>
            </a:r>
            <a:endParaRPr lang="en-US" sz="2400" b="1" i="0" dirty="0">
              <a:effectLst/>
              <a:latin typeface="Söhne"/>
            </a:endParaRPr>
          </a:p>
          <a:p>
            <a:r>
              <a:rPr lang="vi-VN" b="0" i="0" dirty="0">
                <a:effectLst/>
                <a:latin typeface="Open Sans" panose="020B0606030504020204" pitchFamily="34" charset="0"/>
              </a:rPr>
              <a:t>Trước hết, nhân viên cần được đào tạo một cách đầy đủ về cách sử dụng máy cắt và các quy trình an toàn liên quan.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bao gồm việc hướng dẫn về cách vận hành máy một cách an toàn, kiểm tra và bảo dưỡng máy định kỳ, cũng như việc sử dụng trang thiết bị bảo hộ cá nhân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F16A5F3-23C3-B775-9EA2-D391CE7F09DF}"/>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các tấm vải và dây thừng thành các phần nhỏ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cắt các tấm vải và dây thừng thành các phần nhỏ theo các kích thước và hình dạng cụ thể cho mỗi loại võng</a:t>
            </a:r>
            <a:endParaRPr lang="en-US" sz="2400" b="1" i="0" dirty="0">
              <a:effectLst/>
              <a:latin typeface="Söhne"/>
            </a:endParaRPr>
          </a:p>
          <a:p>
            <a:pPr algn="l"/>
            <a:r>
              <a:rPr lang="vi-VN" b="0" i="0" dirty="0">
                <a:effectLst/>
                <a:latin typeface="Open Sans" panose="020B0606030504020204" pitchFamily="34" charset="0"/>
              </a:rPr>
              <a:t>Đầu tiên, mọi nhân viên cần được huấn luyện về việc sử dụng máy cắt và các biện pháp an toàn liên quan.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hướng dẫn về cách sử dụng máy một cách đúng cách, cách kiểm tra an toàn trước khi làm việc và cách thực hiện bảo dưỡng định kỳ.</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6DAC3DE-7120-746E-EEC3-6AFF3D50257C}"/>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các tấm vải và dây thừng thành các phần nhỏ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cắt các tấm vải và dây thừng thành các phần nhỏ theo các kích thước và hình dạng cụ thể cho mỗi loại võng</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cắt các tấm vải và dây thừng để sản xuất các phần nhỏ cho các loại võng (hammock) đòi hỏi sự nhanh nhẹn và kiến thức về cấp cứu.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đầu tiên là ngừng hoạt động của máy cắt và đảm bảo an toàn cho tất cả nhân viên xung quanh. Sau đó, gọi điện thoại cho dịch vụ cấp cứu và cung cấp thông tin chi tiết về tình trạng của nạn nhân và địa điểm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11FF78A-2A0A-33A7-A357-34AB5DDF482E}"/>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Đan dây dẫn vào khung, may các tấm vải lại với nhau, và gắn các phụ kiện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đan dây dẫn vào khung, may các tấm vải lại với nhau, và gắn các phụ kiện như móc treo hoặc nút cài để tạo thành 1 chiếc võng (hammock) hoàn chỉnh</a:t>
            </a:r>
            <a:r>
              <a:rPr lang="en-US" sz="2000" dirty="0"/>
              <a:t>:</a:t>
            </a:r>
          </a:p>
          <a:p>
            <a:pPr algn="l"/>
            <a:r>
              <a:rPr lang="vi-VN" b="0" i="0" dirty="0">
                <a:effectLst/>
                <a:latin typeface="Open Sans" panose="020B0606030504020204" pitchFamily="34" charset="0"/>
              </a:rPr>
              <a:t>Để tạo ra một chiếc võng hoàn chỉnh, quy trình chính bao gồm việc đan dây dẫn vào khung, may các tấm vải lại với nhau và gắn các phụ kiện như móc treo hoặc nút cài.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cần có một khung để làm cố định cho võng. Khung thường được làm từ các vật liệu như gỗ hoặc kim loại, đảm bảo độ bền và ổn định. Sau đó, dây dẫn sẽ được đan xen qua khung để tạo ra một mạng lưới hỗ trợ cho võng.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E5EBAE9-14D4-5F5D-64F9-AA54026CEC97}"/>
              </a:ext>
            </a:extLst>
          </p:cNvPr>
          <p:cNvPicPr>
            <a:picLocks noChangeAspect="1"/>
          </p:cNvPicPr>
          <p:nvPr/>
        </p:nvPicPr>
        <p:blipFill>
          <a:blip r:embed="rId3"/>
          <a:stretch>
            <a:fillRect/>
          </a:stretch>
        </p:blipFill>
        <p:spPr>
          <a:xfrm>
            <a:off x="6670476" y="1710182"/>
            <a:ext cx="4154752" cy="415475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Đan dây dẫn vào khung, may các tấm vải lại với nhau, và gắn các phụ kiện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đan dây dẫn vào khung, may các tấm vải lại với nhau, và gắn các phụ kiện như móc treo hoặc nút cài để tạo thành 1 chiếc võng (hammock) hoàn chỉnh</a:t>
            </a:r>
            <a:r>
              <a:rPr lang="en-US" sz="2000" dirty="0"/>
              <a:t>:</a:t>
            </a:r>
          </a:p>
          <a:p>
            <a:pPr algn="l"/>
            <a:r>
              <a:rPr lang="vi-VN" b="0" i="0" dirty="0">
                <a:effectLst/>
                <a:latin typeface="Open Sans" panose="020B0606030504020204" pitchFamily="34" charset="0"/>
              </a:rPr>
              <a:t>Trong quá trình đan dây dẫn vào khung, may các tấm vải lại với nhau và gắn các phụ kiện để tạo thành chiếc võng, có một số tai nạn lao động có thể xảy 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phổ biến nhất là va chạm hoặc cắt tỉa khi làm việc với các công cụ sắc bén như kéo hoặc dao cắt. Điều này có thể xảy ra trong quá trình cắt vải hoặc đan dây, đặc biệt là khi không tuân thủ các biện pháp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871DF0B-EA3F-4DB9-D701-82ECB5D188AB}"/>
              </a:ext>
            </a:extLst>
          </p:cNvPr>
          <p:cNvPicPr>
            <a:picLocks noChangeAspect="1"/>
          </p:cNvPicPr>
          <p:nvPr/>
        </p:nvPicPr>
        <p:blipFill>
          <a:blip r:embed="rId3"/>
          <a:stretch>
            <a:fillRect/>
          </a:stretch>
        </p:blipFill>
        <p:spPr>
          <a:xfrm>
            <a:off x="6670476" y="1710182"/>
            <a:ext cx="4154752" cy="415475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Đan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dây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dẫn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gắn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phụ</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đan dây dẫn vào khung, may các tấm vải lại với nhau, và gắn các phụ kiện như móc treo hoặc nút cài để tạo thành 1 chiếc võng (hammock) hoàn chỉnh</a:t>
            </a:r>
            <a:endParaRPr lang="en-US" b="1" i="0" dirty="0">
              <a:effectLst/>
              <a:latin typeface="Open Sans" panose="020B0606030504020204" pitchFamily="34" charset="0"/>
            </a:endParaRPr>
          </a:p>
          <a:p>
            <a:r>
              <a:rPr lang="vi-VN" i="0" dirty="0">
                <a:effectLst/>
                <a:latin typeface="Open Sans" panose="020B0606030504020204" pitchFamily="34" charset="0"/>
              </a:rPr>
              <a:t>Có một số nguyên nhân chính gây ra tai nạn lao động trong quá trình đan dây dẫn vào khung, may các tấm vải lại với nhau và gắn các phụ kiện để tạo thành chiếc võng. </a:t>
            </a:r>
            <a:endParaRPr lang="en-US" i="0" dirty="0">
              <a:effectLst/>
              <a:latin typeface="Open Sans" panose="020B0606030504020204" pitchFamily="34" charset="0"/>
            </a:endParaRPr>
          </a:p>
          <a:p>
            <a:r>
              <a:rPr lang="vi-VN" i="0" dirty="0">
                <a:effectLst/>
                <a:latin typeface="Open Sans" panose="020B0606030504020204" pitchFamily="34" charset="0"/>
              </a:rPr>
              <a:t>Một trong những nguyên nhân phổ biến nhất là thiếu kiến thức và kỹ năng cần thiết. Người thợ có thể không được đào tạo đầy đủ về cách sử dụng các công cụ và vật liệu, hoặc không biết cách áp dụng các biện pháp an toàn khi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D824309-B0A9-7370-C543-384292360658}"/>
              </a:ext>
            </a:extLst>
          </p:cNvPr>
          <p:cNvPicPr>
            <a:picLocks noChangeAspect="1"/>
          </p:cNvPicPr>
          <p:nvPr/>
        </p:nvPicPr>
        <p:blipFill>
          <a:blip r:embed="rId3"/>
          <a:stretch>
            <a:fillRect/>
          </a:stretch>
        </p:blipFill>
        <p:spPr>
          <a:xfrm>
            <a:off x="6670476" y="1710182"/>
            <a:ext cx="4154752" cy="415475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Đan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dây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dẫn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gắn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phụ</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đan dây dẫn vào khung, may các tấm vải lại với nhau, và gắn các phụ kiện như móc treo hoặc nút cài để tạo thành 1 chiếc võng (hammock) hoàn chỉnh</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việc cung cấp đầy đủ trang thiết bị bảo hộ cá nhân như mũ bảo hiểm, găng tay và kính bảo hộ là cực kỳ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Đảm bảo mọi người tham gia vào quá trình sản xuất đều được trang bị đúng cách và tuân thủ quy định an toàn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CC29EA0-7ADE-90C1-8B96-3CAA726487FD}"/>
              </a:ext>
            </a:extLst>
          </p:cNvPr>
          <p:cNvPicPr>
            <a:picLocks noChangeAspect="1"/>
          </p:cNvPicPr>
          <p:nvPr/>
        </p:nvPicPr>
        <p:blipFill>
          <a:blip r:embed="rId3"/>
          <a:stretch>
            <a:fillRect/>
          </a:stretch>
        </p:blipFill>
        <p:spPr>
          <a:xfrm>
            <a:off x="6670476" y="1710182"/>
            <a:ext cx="4154752" cy="415475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Đan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dây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dẫn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gắn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phụ</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đan dây dẫn vào khung, may các tấm vải lại với nhau, và gắn các phụ kiện như móc treo hoặc nút cài để tạo thành 1 chiếc võng (hammock) hoàn chỉnh</a:t>
            </a:r>
            <a:r>
              <a:rPr lang="en-US" sz="2000" dirty="0"/>
              <a:t>:</a:t>
            </a:r>
          </a:p>
          <a:p>
            <a:pPr algn="l"/>
            <a:r>
              <a:rPr lang="vi-VN" b="0" i="0" dirty="0">
                <a:effectLst/>
                <a:latin typeface="Open Sans" panose="020B0606030504020204" pitchFamily="34" charset="0"/>
              </a:rPr>
              <a:t>Quy định an toàn lao động trong quá trình đan dây dẫn vào khung, may các tấm vải lại với nhau và gắn các phụ kiện để tạo thành chiếc võng là vô cùng quan trọng để đảm bảo sự an toàn và tránh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tiên, tất cả nhân viên tham gia vào quá trình sản xuất cần được đào tạo về các biện pháp an toàn và sử dụng đúng trang thiết bị bảo hộ cá nhân như mũ bảo hiểm, găng tay và kính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838CA74-20AA-67CA-32E2-80034E1F0736}"/>
              </a:ext>
            </a:extLst>
          </p:cNvPr>
          <p:cNvPicPr>
            <a:picLocks noChangeAspect="1"/>
          </p:cNvPicPr>
          <p:nvPr/>
        </p:nvPicPr>
        <p:blipFill>
          <a:blip r:embed="rId3"/>
          <a:stretch>
            <a:fillRect/>
          </a:stretch>
        </p:blipFill>
        <p:spPr>
          <a:xfrm>
            <a:off x="6670476" y="1710182"/>
            <a:ext cx="4154752" cy="415475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Đan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dây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dẫn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gắn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phụ</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đan dây dẫn vào khung, may các tấm vải lại với nhau, và gắn các phụ kiện như móc treo hoặc nút cài để tạo thành 1 chiếc võng (hammock) hoàn chỉnh</a:t>
            </a:r>
            <a:r>
              <a:rPr lang="en-US" sz="2000" dirty="0">
                <a:solidFill>
                  <a:schemeClr val="bg1"/>
                </a:solidFill>
              </a:rPr>
              <a:t>:</a:t>
            </a:r>
          </a:p>
          <a:p>
            <a:pPr algn="l"/>
            <a:r>
              <a:rPr lang="vi-VN" b="0" i="0" dirty="0">
                <a:effectLst/>
                <a:latin typeface="Open Sans" panose="020B0606030504020204" pitchFamily="34" charset="0"/>
              </a:rPr>
              <a:t>Đầu tiên, việc đảm bảo an toàn của nạn nhân là ưu tiên hàng đầu. Nếu có thể, người đứng đầu công trình hoặc nhân viên an toàn cần được gọi ngay lập tức để cấp cứu.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nạn nhân không có thể tự di chuyển hoặc có dấu hiệu của chấn thương nghiêm trọng, cần phải gọi ngay cho dịch vụ cấp cứu y tế.</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0524B22-CE9A-27D2-62DD-38716B3CA407}"/>
              </a:ext>
            </a:extLst>
          </p:cNvPr>
          <p:cNvPicPr>
            <a:picLocks noChangeAspect="1"/>
          </p:cNvPicPr>
          <p:nvPr/>
        </p:nvPicPr>
        <p:blipFill>
          <a:blip r:embed="rId3"/>
          <a:stretch>
            <a:fillRect/>
          </a:stretch>
        </p:blipFill>
        <p:spPr>
          <a:xfrm>
            <a:off x="6670476" y="1710182"/>
            <a:ext cx="4154752" cy="415475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từng chiếc võng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kiểm tra chất lượng từng chiếc võng (hammock) thành phẩm</a:t>
            </a:r>
          </a:p>
          <a:p>
            <a:pPr algn="l">
              <a:lnSpc>
                <a:spcPct val="120000"/>
              </a:lnSpc>
            </a:pPr>
            <a:r>
              <a:rPr lang="vi-VN" b="0" i="0" dirty="0">
                <a:effectLst/>
                <a:latin typeface="Open Sans" panose="020B0606030504020204" pitchFamily="34" charset="0"/>
              </a:rPr>
              <a:t>Việc kiểm tra chất lượng từng chiếc võng thành phẩm đòi hỏi sự cẩn thận và chuyên môn cao. Quy trình này bao gồm nhiều bước khác nhau, bắt đầu từ việc kiểm tra các thành phần vật liệu để đảm bảo chúng đáp ứng các tiêu chuẩn chất lượng.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chi tiết như dây đeo, vải và các phụ kiện khác được kiểm tra kỹ lưỡng để đảm bảo chúng không bị hỏng hoặc có lỗi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B14A6BA-F6CC-E676-8271-B30FD63FD2DF}"/>
              </a:ext>
            </a:extLst>
          </p:cNvPr>
          <p:cNvPicPr>
            <a:picLocks noChangeAspect="1"/>
          </p:cNvPicPr>
          <p:nvPr/>
        </p:nvPicPr>
        <p:blipFill>
          <a:blip r:embed="rId3"/>
          <a:stretch>
            <a:fillRect/>
          </a:stretch>
        </p:blipFill>
        <p:spPr>
          <a:xfrm>
            <a:off x="-1250404" y="2819398"/>
            <a:ext cx="6276528" cy="627652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từng chiếc võng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kiểm tra chất lượng từng chiếc võng (hammock) thành phẩm</a:t>
            </a:r>
          </a:p>
          <a:p>
            <a:pPr algn="l">
              <a:lnSpc>
                <a:spcPct val="120000"/>
              </a:lnSpc>
            </a:pPr>
            <a:r>
              <a:rPr lang="vi-VN" b="0" i="0" dirty="0">
                <a:effectLst/>
                <a:latin typeface="Open Sans" panose="020B0606030504020204" pitchFamily="34" charset="0"/>
              </a:rPr>
              <a:t>Trong quá trình kiểm tra, nhân viên có thể gặp phải nguy hiểm từ việc tiếp xúc với các vật liệu cứng, như kim loại trong khung võng, có thể gây ra vết thương hoặc cắt.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Ngoài ra, việc kiểm tra sức mạnh của các đường may có thể đòi hỏi việc sử dụng các công cụ như máy móc hoặc dụng cụ cắt may, có thể dẫn đến nguy cơ bị thương khi không tuân thủ quy tắc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EB44A85-FFB3-D7F7-CC7E-007EBD284AB0}"/>
              </a:ext>
            </a:extLst>
          </p:cNvPr>
          <p:cNvPicPr>
            <a:picLocks noChangeAspect="1"/>
          </p:cNvPicPr>
          <p:nvPr/>
        </p:nvPicPr>
        <p:blipFill>
          <a:blip r:embed="rId3"/>
          <a:stretch>
            <a:fillRect/>
          </a:stretch>
        </p:blipFill>
        <p:spPr>
          <a:xfrm>
            <a:off x="-1250404" y="2819398"/>
            <a:ext cx="6276528" cy="627652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từng chiếc võng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kiểm tra chất lượng từng chiếc võng (hammock) thành phẩm</a:t>
            </a:r>
          </a:p>
          <a:p>
            <a:pPr algn="l">
              <a:lnSpc>
                <a:spcPct val="120000"/>
              </a:lnSpc>
            </a:pPr>
            <a:r>
              <a:rPr lang="vi-VN" b="0" i="0" dirty="0">
                <a:effectLst/>
                <a:latin typeface="Open Sans" panose="020B0606030504020204" pitchFamily="34" charset="0"/>
              </a:rPr>
              <a:t>Một trong những nguyên nhân chính là thiếu hiểu biết và đào tạo về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thực hiện kiểm tra có thể không được đào tạo đầy đủ về cách sử dụng thiết bị bảo hộ hoặc các quy trình an toàn, dẫn đến việc không tuân thủ đúng các biện pháp phòng ngừa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36592BC-AFFE-72A4-1A00-50F4CFB4BF54}"/>
              </a:ext>
            </a:extLst>
          </p:cNvPr>
          <p:cNvPicPr>
            <a:picLocks noChangeAspect="1"/>
          </p:cNvPicPr>
          <p:nvPr/>
        </p:nvPicPr>
        <p:blipFill>
          <a:blip r:embed="rId3"/>
          <a:stretch>
            <a:fillRect/>
          </a:stretch>
        </p:blipFill>
        <p:spPr>
          <a:xfrm>
            <a:off x="-1250404" y="2819398"/>
            <a:ext cx="6276528" cy="627652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từng chiếc võng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kiểm tra chất lượng từng chiếc võng (hammock) thành phẩm</a:t>
            </a:r>
          </a:p>
          <a:p>
            <a:pPr algn="l">
              <a:lnSpc>
                <a:spcPct val="120000"/>
              </a:lnSpc>
            </a:pPr>
            <a:r>
              <a:rPr lang="vi-VN" b="0" i="0" dirty="0">
                <a:effectLst/>
                <a:latin typeface="Open Sans" panose="020B0606030504020204" pitchFamily="34" charset="0"/>
              </a:rPr>
              <a:t>Trước tiên, cung cấp đào tạo an toàn lao động đầy đủ và định kỳ cho tất cả nhân viên tham gia vào quá trình kiểm tra. </a:t>
            </a:r>
          </a:p>
          <a:p>
            <a:pPr algn="l">
              <a:lnSpc>
                <a:spcPct val="120000"/>
              </a:lnSpc>
            </a:pPr>
            <a:r>
              <a:rPr lang="vi-VN" b="0" i="0" dirty="0">
                <a:effectLst/>
                <a:latin typeface="Open Sans" panose="020B0606030504020204" pitchFamily="34" charset="0"/>
              </a:rPr>
              <a:t>Đào tạo này nên bao gồm hướng dẫn về cách sử dụng thiết bị bảo hộ, các quy trình an toàn, và nhận biết và đối phó với nguy cơ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742E153-D79C-E0A6-C19A-2D4073D88932}"/>
              </a:ext>
            </a:extLst>
          </p:cNvPr>
          <p:cNvPicPr>
            <a:picLocks noChangeAspect="1"/>
          </p:cNvPicPr>
          <p:nvPr/>
        </p:nvPicPr>
        <p:blipFill>
          <a:blip r:embed="rId3"/>
          <a:stretch>
            <a:fillRect/>
          </a:stretch>
        </p:blipFill>
        <p:spPr>
          <a:xfrm>
            <a:off x="-1250404" y="2819398"/>
            <a:ext cx="6276528" cy="627652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từng chiếc võng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kiểm tra chất lượng từng chiếc võng (hammock) thành phẩm</a:t>
            </a:r>
          </a:p>
          <a:p>
            <a:pPr algn="l">
              <a:lnSpc>
                <a:spcPct val="120000"/>
              </a:lnSpc>
            </a:pPr>
            <a:r>
              <a:rPr lang="vi-VN" b="0" i="0" dirty="0">
                <a:effectLst/>
                <a:latin typeface="Open Sans" panose="020B0606030504020204" pitchFamily="34" charset="0"/>
              </a:rPr>
              <a:t>Đầu tiên, tất cả nhân viên tham gia vào quá trình kiểm tra cần được đào tạo đầy đủ về các biện pháp an toàn và quy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bao gồm việc hướng dẫn về việc sử dụng thiết bị bảo hộ cá nhân và các công cụ làm việc một cách an toàn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154F8D-14E4-4D47-1650-FC33446F1846}"/>
              </a:ext>
            </a:extLst>
          </p:cNvPr>
          <p:cNvPicPr>
            <a:picLocks noChangeAspect="1"/>
          </p:cNvPicPr>
          <p:nvPr/>
        </p:nvPicPr>
        <p:blipFill>
          <a:blip r:embed="rId3"/>
          <a:stretch>
            <a:fillRect/>
          </a:stretch>
        </p:blipFill>
        <p:spPr>
          <a:xfrm>
            <a:off x="-1250404" y="2819398"/>
            <a:ext cx="6276528" cy="627652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từng chiếc võng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kiểm tra chất lượng từng chiếc võng (hammock) thành phẩm</a:t>
            </a:r>
          </a:p>
          <a:p>
            <a:pPr algn="l">
              <a:lnSpc>
                <a:spcPct val="120000"/>
              </a:lnSpc>
            </a:pPr>
            <a:r>
              <a:rPr lang="vi-VN" b="0" i="0" dirty="0">
                <a:effectLst/>
                <a:latin typeface="Open Sans" panose="020B0606030504020204" pitchFamily="34" charset="0"/>
              </a:rPr>
              <a:t>Đầu tiên và quan trọng nhất, ngay khi phát hiện tai nạn xảy ra, người làm việc phải ngưng công việc ngay lập tức và cung cấp sự chăm sóc y tế cho người bị nạn.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cần gọi cấp cứu và thông báo cho quản lý hoặc bộ phận an toàn của công ty về tình hình.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BD1DF50-747A-48B2-82B4-B2E11326750D}"/>
              </a:ext>
            </a:extLst>
          </p:cNvPr>
          <p:cNvPicPr>
            <a:picLocks noChangeAspect="1"/>
          </p:cNvPicPr>
          <p:nvPr/>
        </p:nvPicPr>
        <p:blipFill>
          <a:blip r:embed="rId3"/>
          <a:stretch>
            <a:fillRect/>
          </a:stretch>
        </p:blipFill>
        <p:spPr>
          <a:xfrm>
            <a:off x="-1250404" y="2819398"/>
            <a:ext cx="6276528" cy="627652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192</TotalTime>
  <Words>2611</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VÕNG</vt:lpstr>
      <vt:lpstr>Một số vụ tai nạn trong  nhà máy sản xuất võng</vt:lpstr>
      <vt:lpstr>Tóm tắt bài học</vt:lpstr>
      <vt:lpstr>Vận hành máy cắt các tấm vải và dây thừng thành các phần nhỏ </vt:lpstr>
      <vt:lpstr>Vận hành máy cắt các tấm vải và dây thừng thành các phần nhỏ </vt:lpstr>
      <vt:lpstr>Vận hành máy cắt các tấm vải và dây thừng thành các phần nhỏ </vt:lpstr>
      <vt:lpstr>Vận hành máy cắt các tấm vải và dây thừng thành các phần nhỏ </vt:lpstr>
      <vt:lpstr>Vận hành máy cắt các tấm vải và dây thừng thành các phần nhỏ </vt:lpstr>
      <vt:lpstr>Vận hành máy cắt các tấm vải và dây thừng thành các phần nhỏ </vt:lpstr>
      <vt:lpstr>Đan dây dẫn vào khung, may các tấm vải lại với nhau, và gắn các phụ kiện </vt:lpstr>
      <vt:lpstr>Đan dây dẫn vào khung, may các tấm vải lại với nhau, và gắn các phụ kiện </vt:lpstr>
      <vt:lpstr>Đan dây dẫn vào khung, may các tấm vải lại với nhau, và gắn các phụ kiện </vt:lpstr>
      <vt:lpstr>Đan dây dẫn vào khung, may các tấm vải lại với nhau, và gắn các phụ kiện </vt:lpstr>
      <vt:lpstr>Đan dây dẫn vào khung, may các tấm vải lại với nhau, và gắn các phụ kiện </vt:lpstr>
      <vt:lpstr>Đan dây dẫn vào khung, may các tấm vải lại với nhau, và gắn các phụ kiện </vt:lpstr>
      <vt:lpstr>Kiểm tra chất lượng từng chiếc võng thành phẩm</vt:lpstr>
      <vt:lpstr>Kiểm tra chất lượng từng chiếc võng thành phẩm</vt:lpstr>
      <vt:lpstr>Kiểm tra chất lượng từng chiếc võng thành phẩm</vt:lpstr>
      <vt:lpstr>Kiểm tra chất lượng từng chiếc võng thành phẩm</vt:lpstr>
      <vt:lpstr>Kiểm tra chất lượng từng chiếc võng thành phẩm</vt:lpstr>
      <vt:lpstr>Kiểm tra chất lượng từng chiếc võng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2024-04-08T02:09:24Z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