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VALI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0460CD6-C5CC-8B2C-2490-E5BB09F46865}"/>
              </a:ext>
            </a:extLst>
          </p:cNvPr>
          <p:cNvPicPr>
            <a:picLocks noChangeAspect="1"/>
          </p:cNvPicPr>
          <p:nvPr/>
        </p:nvPicPr>
        <p:blipFill>
          <a:blip r:embed="rId4"/>
          <a:stretch>
            <a:fillRect/>
          </a:stretch>
        </p:blipFill>
        <p:spPr>
          <a:xfrm>
            <a:off x="5011153" y="4365104"/>
            <a:ext cx="2164928" cy="21649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vali</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vali,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chỉ</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bi </a:t>
            </a:r>
            <a:r>
              <a:rPr lang="en-US" b="0" i="0" dirty="0" err="1">
                <a:solidFill>
                  <a:srgbClr val="0D0D0D"/>
                </a:solidFill>
                <a:effectLst/>
                <a:latin typeface="Söhne"/>
              </a:rPr>
              <a:t>kịch</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t>
            </a:r>
            <a:r>
              <a:rPr lang="en-US" b="0" i="0" dirty="0" err="1">
                <a:solidFill>
                  <a:srgbClr val="0D0D0D"/>
                </a:solidFill>
                <a:effectLst/>
                <a:latin typeface="Söhne"/>
              </a:rPr>
              <a:t>cá</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mà</a:t>
            </a:r>
            <a:r>
              <a:rPr lang="en-US" b="0" i="0" dirty="0">
                <a:solidFill>
                  <a:srgbClr val="0D0D0D"/>
                </a:solidFill>
                <a:effectLst/>
                <a:latin typeface="Söhne"/>
              </a:rPr>
              <a:t>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làm</a:t>
            </a:r>
            <a:r>
              <a:rPr lang="en-US" b="0" i="0" dirty="0">
                <a:solidFill>
                  <a:srgbClr val="0D0D0D"/>
                </a:solidFill>
                <a:effectLst/>
                <a:latin typeface="Söhne"/>
              </a:rPr>
              <a:t> </a:t>
            </a:r>
            <a:r>
              <a:rPr lang="en-US" b="0" i="0" dirty="0" err="1">
                <a:solidFill>
                  <a:srgbClr val="0D0D0D"/>
                </a:solidFill>
                <a:effectLst/>
                <a:latin typeface="Söhne"/>
              </a:rPr>
              <a:t>chấn</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bộ</a:t>
            </a:r>
            <a:r>
              <a:rPr lang="en-US" b="0" i="0" dirty="0">
                <a:solidFill>
                  <a:srgbClr val="0D0D0D"/>
                </a:solidFill>
                <a:effectLst/>
                <a:latin typeface="Söhne"/>
              </a:rPr>
              <a:t> </a:t>
            </a:r>
            <a:r>
              <a:rPr lang="en-US" b="0" i="0" dirty="0" err="1">
                <a:solidFill>
                  <a:srgbClr val="0D0D0D"/>
                </a:solidFill>
                <a:effectLst/>
                <a:latin typeface="Söhne"/>
              </a:rPr>
              <a:t>cộng</a:t>
            </a:r>
            <a:r>
              <a:rPr lang="en-US" b="0" i="0" dirty="0">
                <a:solidFill>
                  <a:srgbClr val="0D0D0D"/>
                </a:solidFill>
                <a:effectLst/>
                <a:latin typeface="Söhne"/>
              </a:rPr>
              <a:t> </a:t>
            </a:r>
            <a:r>
              <a:rPr lang="en-US" b="0" i="0" dirty="0" err="1">
                <a:solidFill>
                  <a:srgbClr val="0D0D0D"/>
                </a:solidFill>
                <a:effectLst/>
                <a:latin typeface="Söhne"/>
              </a:rPr>
              <a:t>đồng</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Ở </a:t>
            </a:r>
            <a:r>
              <a:rPr lang="en-US" i="0" dirty="0" err="1">
                <a:solidFill>
                  <a:srgbClr val="0D0D0D"/>
                </a:solidFill>
                <a:effectLst/>
                <a:latin typeface="Söhne"/>
              </a:rPr>
              <a:t>Dây</a:t>
            </a:r>
            <a:r>
              <a:rPr lang="en-US" i="0" dirty="0">
                <a:solidFill>
                  <a:srgbClr val="0D0D0D"/>
                </a:solidFill>
                <a:effectLst/>
                <a:latin typeface="Söhne"/>
              </a:rPr>
              <a:t> </a:t>
            </a:r>
            <a:r>
              <a:rPr lang="en-US" i="0" dirty="0" err="1">
                <a:solidFill>
                  <a:srgbClr val="0D0D0D"/>
                </a:solidFill>
                <a:effectLst/>
                <a:latin typeface="Söhne"/>
              </a:rPr>
              <a:t>Chuyền</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en-US" i="0" dirty="0">
              <a:solidFill>
                <a:srgbClr val="0D0D0D"/>
              </a:solidFill>
              <a:effectLst/>
              <a:latin typeface="Söhne"/>
            </a:endParaRPr>
          </a:p>
          <a:p>
            <a:pPr marL="730885" lvl="1" indent="-304165"/>
            <a:r>
              <a:rPr lang="vi-VN" dirty="0"/>
              <a:t>Nguy Cơ Tại Khu Vực Hóa Chất</a:t>
            </a:r>
            <a:endParaRPr lang="en-US" dirty="0">
              <a:solidFill>
                <a:srgbClr val="0D0D0D"/>
              </a:solidFill>
              <a:latin typeface="Söhne"/>
            </a:endParaRPr>
          </a:p>
          <a:p>
            <a:pPr marL="730885" lvl="1" indent="-304165"/>
            <a:r>
              <a:rPr lang="es-ES" dirty="0" err="1"/>
              <a:t>Vụ</a:t>
            </a:r>
            <a:r>
              <a:rPr lang="es-ES" dirty="0"/>
              <a:t> Va </a:t>
            </a:r>
            <a:r>
              <a:rPr lang="es-ES" dirty="0" err="1"/>
              <a:t>Chạm</a:t>
            </a:r>
            <a:r>
              <a:rPr lang="es-ES" dirty="0"/>
              <a:t> </a:t>
            </a:r>
            <a:r>
              <a:rPr lang="es-ES" dirty="0" err="1"/>
              <a:t>Của</a:t>
            </a:r>
            <a:r>
              <a:rPr lang="es-ES" dirty="0"/>
              <a:t> </a:t>
            </a:r>
            <a:r>
              <a:rPr lang="es-ES" dirty="0" err="1"/>
              <a:t>Máy</a:t>
            </a:r>
            <a:r>
              <a:rPr lang="es-ES" dirty="0"/>
              <a:t> </a:t>
            </a:r>
            <a:r>
              <a:rPr lang="es-ES" dirty="0" err="1"/>
              <a:t>Móc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vỏ</a:t>
            </a:r>
            <a:r>
              <a:rPr lang="en-US" dirty="0"/>
              <a:t> vali</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may để tạo ra các chi tiết như túi đựng, nắp, và quai đeo cho vali</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để</a:t>
            </a:r>
            <a:r>
              <a:rPr lang="en-US" dirty="0"/>
              <a:t> </a:t>
            </a:r>
            <a:r>
              <a:rPr lang="en-US" dirty="0" err="1"/>
              <a:t>tạo</a:t>
            </a:r>
            <a:r>
              <a:rPr lang="en-US" dirty="0"/>
              <a:t> </a:t>
            </a:r>
            <a:r>
              <a:rPr lang="en-US" dirty="0" err="1"/>
              <a:t>thành</a:t>
            </a:r>
            <a:r>
              <a:rPr lang="en-US" dirty="0"/>
              <a:t> vali </a:t>
            </a:r>
            <a:r>
              <a:rPr lang="en-US" dirty="0" err="1"/>
              <a:t>thành</a:t>
            </a:r>
            <a:r>
              <a:rPr lang="en-US" dirty="0"/>
              <a:t> </a:t>
            </a:r>
            <a:r>
              <a:rPr lang="en-US" dirty="0" err="1"/>
              <a:t>phẩm</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vali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1. </a:t>
            </a:r>
            <a:r>
              <a:rPr lang="en-US" sz="2400" b="1" i="0" dirty="0" err="1">
                <a:effectLst/>
                <a:latin typeface="Söhne"/>
              </a:rPr>
              <a:t>Đặc</a:t>
            </a:r>
            <a:r>
              <a:rPr lang="en-US" sz="2400" b="1" i="0" dirty="0">
                <a:effectLst/>
                <a:latin typeface="Söhne"/>
              </a:rPr>
              <a:t> </a:t>
            </a:r>
            <a:r>
              <a:rPr lang="en-US" sz="2400" b="1" i="0" dirty="0" err="1">
                <a:effectLst/>
                <a:latin typeface="Söhne"/>
              </a:rPr>
              <a:t>điểm</a:t>
            </a:r>
            <a:r>
              <a:rPr lang="en-US" sz="2400" b="1" i="0" dirty="0">
                <a:effectLst/>
                <a:latin typeface="Söhne"/>
              </a:rPr>
              <a:t> </a:t>
            </a:r>
            <a:r>
              <a:rPr lang="en-US" sz="2400" b="1" i="0" dirty="0" err="1">
                <a:effectLst/>
                <a:latin typeface="Söhne"/>
              </a:rPr>
              <a:t>công</a:t>
            </a:r>
            <a:r>
              <a:rPr lang="en-US" sz="2400" b="1" i="0" dirty="0">
                <a:effectLst/>
                <a:latin typeface="Söhne"/>
              </a:rPr>
              <a:t> </a:t>
            </a:r>
            <a:r>
              <a:rPr lang="en-US" sz="2400" b="1" i="0" dirty="0" err="1">
                <a:effectLst/>
                <a:latin typeface="Söhne"/>
              </a:rPr>
              <a:t>việc</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nhựa</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sản</a:t>
            </a:r>
            <a:r>
              <a:rPr lang="en-US" sz="2400" b="1" i="0" dirty="0">
                <a:effectLst/>
                <a:latin typeface="Söhne"/>
              </a:rPr>
              <a:t> </a:t>
            </a:r>
            <a:r>
              <a:rPr lang="en-US" sz="2400" b="1" i="0" dirty="0" err="1">
                <a:effectLst/>
                <a:latin typeface="Söhne"/>
              </a:rPr>
              <a:t>xuất</a:t>
            </a:r>
            <a:r>
              <a:rPr lang="en-US" sz="2400" b="1" i="0" dirty="0">
                <a:effectLst/>
                <a:latin typeface="Söhne"/>
              </a:rPr>
              <a:t> </a:t>
            </a:r>
            <a:r>
              <a:rPr lang="en-US" sz="2400" b="1" i="0" dirty="0" err="1">
                <a:effectLst/>
                <a:latin typeface="Söhne"/>
              </a:rPr>
              <a:t>vỏ</a:t>
            </a:r>
            <a:r>
              <a:rPr lang="en-US" sz="2400" b="1" i="0" dirty="0">
                <a:effectLst/>
                <a:latin typeface="Söhne"/>
              </a:rPr>
              <a:t> vali</a:t>
            </a:r>
          </a:p>
          <a:p>
            <a:pPr algn="l"/>
            <a:r>
              <a:rPr lang="vi-VN" b="0" i="0" dirty="0">
                <a:effectLst/>
                <a:latin typeface="Open Sans" panose="020B0606030504020204" pitchFamily="34" charset="0"/>
              </a:rPr>
              <a:t>Đặc điểm công việc vận hành máy ép nhựa để sản xuất vỏ vali đòi hỏi sự chuyên nghiệp và kỹ năng chặt chẽ từ các nhân viên thực hiện nhiệm vụ này. Công việc này đòi hỏi sự hiểu biết sâu sắc về quy trình sản xuất và cách máy ép nhựa hoạt động.</a:t>
            </a:r>
          </a:p>
          <a:p>
            <a:pPr algn="l"/>
            <a:r>
              <a:rPr lang="vi-VN" b="0" i="0" dirty="0">
                <a:effectLst/>
                <a:latin typeface="Open Sans" panose="020B0606030504020204" pitchFamily="34" charset="0"/>
              </a:rPr>
              <a:t>Người làm việc cần phải giữ chặt kiểm soát quá trình sản xuất, đảm bảo rằng máy ép nhựa hoạt động ổn định và hiệu quả. Họ phải theo dõi cẩn thận các thông số kỹ thuật như nhiệt độ, áp suất, và thời gian ép để đảm bảo chất lượng sản phẩm cuối cùng.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3617F70-9E3D-89C1-66DC-7BF544607521}"/>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vali</a:t>
            </a:r>
            <a:endParaRPr lang="en-US" sz="2400" b="1" i="0" dirty="0">
              <a:effectLst/>
              <a:latin typeface="Söhne"/>
            </a:endParaRPr>
          </a:p>
          <a:p>
            <a:pPr algn="l"/>
            <a:r>
              <a:rPr lang="vi-VN" b="0" i="0" dirty="0">
                <a:effectLst/>
                <a:latin typeface="Open Sans" panose="020B0606030504020204" pitchFamily="34" charset="0"/>
              </a:rPr>
              <a:t>Trong quá trình vận hành máy ép nhựa để sản xuất vỏ vali, có nhiều dạng tai nạn có thể xảy ra. Một số tai nạn thường gặp bao gồm sự cố máy móc, cháy nổ do nguyên liệu nhựa, và chấn thương cá nhân.</a:t>
            </a:r>
          </a:p>
          <a:p>
            <a:pPr algn="l"/>
            <a:r>
              <a:rPr lang="vi-VN" b="0" i="0" dirty="0">
                <a:effectLst/>
                <a:latin typeface="Open Sans" panose="020B0606030504020204" pitchFamily="34" charset="0"/>
              </a:rPr>
              <a:t>Sự cố máy móc thường xuyên xuất hiện, đặc biệt khi máy hoạt động ở công suất cao. Điều này có thể dẫn đến gián đoạn trong quá trình sản xuất và đôi khi gây hỏng hóc cho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5624B9-F898-E426-0BA2-0ADAA7E18C40}"/>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vali</a:t>
            </a:r>
            <a:endParaRPr lang="en-US" sz="2400" b="1" i="0" dirty="0">
              <a:effectLst/>
              <a:latin typeface="Söhne"/>
            </a:endParaRPr>
          </a:p>
          <a:p>
            <a:r>
              <a:rPr lang="vi-VN" b="0" i="0" dirty="0">
                <a:effectLst/>
                <a:latin typeface="Open Sans" panose="020B0606030504020204" pitchFamily="34" charset="0"/>
              </a:rPr>
              <a:t>Nguyên nhân gây ra tai nạn khi vận hành máy ép nhựa để sản xuất vỏ vali có thể bắt nguồn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kỹ thuật, bao gồm hỏng hóc máy móc, mất điều khiển áp suất và nhiệt độ, làm giảm hiệu suất máy và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98DD4D9-ACA2-C36A-64B3-E1E0C708F271}"/>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vali</a:t>
            </a:r>
            <a:endParaRPr lang="en-US" sz="2400" b="1" i="0" dirty="0">
              <a:effectLst/>
              <a:latin typeface="Söhne"/>
            </a:endParaRPr>
          </a:p>
          <a:p>
            <a:r>
              <a:rPr lang="vi-VN" b="0" i="0" dirty="0">
                <a:effectLst/>
                <a:latin typeface="Söhne"/>
              </a:rPr>
              <a:t>Để đảm bảo an toàn khi vận hành máy ép nhựa để sản xuất vỏ vali, các biện pháp phòng tránh tai nạn cần được áp dụng chặt chẽ. </a:t>
            </a:r>
            <a:endParaRPr lang="en-US" b="0" i="0" dirty="0">
              <a:effectLst/>
              <a:latin typeface="Söhne"/>
            </a:endParaRPr>
          </a:p>
          <a:p>
            <a:r>
              <a:rPr lang="vi-VN" b="0" i="0" dirty="0">
                <a:effectLst/>
                <a:latin typeface="Söhne"/>
              </a:rPr>
              <a:t>Huấn luyện an toàn lao động đóng vai trò quan trọng trong việc nâng cao nhận thức và kỹ năng an toàn của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76CD8A4-9CC4-275D-078D-C4BEE91AC1E8}"/>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vali</a:t>
            </a:r>
            <a:endParaRPr lang="en-US" sz="2400" b="1" i="0" dirty="0">
              <a:effectLst/>
              <a:latin typeface="Söhne"/>
            </a:endParaRPr>
          </a:p>
          <a:p>
            <a:r>
              <a:rPr lang="vi-VN" b="0" i="0" dirty="0">
                <a:effectLst/>
                <a:latin typeface="Open Sans" panose="020B0606030504020204" pitchFamily="34" charset="0"/>
              </a:rPr>
              <a:t>Quy định an toàn lao động khi vận hành máy ép nhựa để sản xuất vỏ vali đặt ra các nguyên tắc cơ bản nhằm bảo vệ nhân viên và duy trì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tuân thủ mọi quy định về đeo đồ bảo hộ, bao gồm mũ bảo hiểm và kính bảo hộ, để giảm nguy cơ chấn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A065A7B-5000-8FB0-84ED-7A69ACF07DA0}"/>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vali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vali</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ép nhựa để sản xuất vỏ vali đòi hỏi sự nhanh nhẹn và chuẩn bị tốt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sự cố máy móc, người làm việc cần ngay lập tức dừng máy và đánh giá tình hình. Việc ghi lại chi tiết về sự cố có thể hỗ trợ trong việc xác định và khắc phục vấn đề.</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D62C72-04B6-756B-1793-6507BE43F05E}"/>
              </a:ext>
            </a:extLst>
          </p:cNvPr>
          <p:cNvPicPr>
            <a:picLocks noChangeAspect="1"/>
          </p:cNvPicPr>
          <p:nvPr/>
        </p:nvPicPr>
        <p:blipFill>
          <a:blip r:embed="rId3"/>
          <a:stretch>
            <a:fillRect/>
          </a:stretch>
        </p:blipFill>
        <p:spPr>
          <a:xfrm>
            <a:off x="-818356" y="2996952"/>
            <a:ext cx="5472608" cy="54726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558800"/>
            <a:ext cx="8470032"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Trong quá trình vận hành máy may để sản xuất các chi tiết như túi đựng, nắp, và quai đeo cho vali, người làm việc cần phải có sự chú ý đặc biệt đến một số đặc điểm quan trọng. Đầu tiên, kiến thức chuyên sâu về vật liệu là quan trọng, bao gồm cả sự hiểu biết về đặc tính của các loại vải và chất liệu khác nhau được sử dụng trong sản xuất vali.</a:t>
            </a:r>
          </a:p>
          <a:p>
            <a:pPr algn="l"/>
            <a:r>
              <a:rPr lang="vi-VN" b="0" i="0" dirty="0">
                <a:effectLst/>
                <a:latin typeface="Open Sans" panose="020B0606030504020204" pitchFamily="34" charset="0"/>
              </a:rPr>
              <a:t>Ngoài ra, kỹ năng vận hành máy may là yếu tố quyết định thành công của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5A77728-DEE0-1175-D397-7AC0554F7DE8}"/>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549796" y="682210"/>
            <a:ext cx="8686055"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Trong quá trình vận hành máy may để sản xuất các chi tiết như túi đựng, nắp, và quai đeo cho vali, có nhiều dạng tai nạn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là đứt chỉ, đặc biệt là khi làm việc với vật liệu có độ dày lớn. Điều này có thể dẫn đến sản phẩm cuối cùng không đạt chất lượng hoặc thậm chí làm hỏng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15DCBAE-23D0-9AD5-1A8E-5C801E0E081B}"/>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652147"/>
            <a:ext cx="8542039"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Tai nạn khi vận hành máy may để sản xuất các chi tiết như túi đựng, nắp, và quai đeo cho vali thường do nhiều nguyên nhân khác nhau. Một trong những nguyên nhân quan trọng là thiếu hiểu biết sâu rộng về máy móc và vật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phải nắm vững cách điều chỉnh máy may, chọn lựa đường may phù hợp, và hiểu rõ về đặc tính của vật liệu để tránh các sự cố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1DB8B8B-0A20-7E97-64B3-891832AD725E}"/>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580377"/>
            <a:ext cx="8758063"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Để đảm bảo an toàn và tránh tai nạn khi vận hành máy may để sản xuất các chi tiết như túi đựng, nắp, và quai đeo cho vali, cần thực hiện một số biện pháp phòng tránh chặt chẽ.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vai trò quan trọng trong việc đảm bảo môi trường làm việc lành mạnh và an toàn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D52BF07-05E7-BD18-EF83-F7B95CB65049}"/>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685800"/>
            <a:ext cx="8470031"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Quy định an toàn lao động khi vận hành máy may để sản xuất các chi tiết như túi đựng, nắp, và quai đeo cho vali đóng vai trò quan trọng trong bảo đảm môi trường làm việc an toàn và lành mạnh.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thường xuyên được đào tạo về các quy tắc an toàn khi làm việc với máy móc, bao gồm cách sử dụng máy may đúng cách, điều chỉnh đường may, và xử lý sự cố kỹ thuật.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8F9157-9948-2202-CA9C-2E3780127433}"/>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563599"/>
            <a:ext cx="8830071"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may để tạo ra các chi tiết như túi đựng, nắp, và quai đeo cho vali</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may để tạo ra các chi tiết như túi đựng, nắp, và quai đeo cho vali</a:t>
            </a:r>
            <a:r>
              <a:rPr lang="en-US" sz="2000" dirty="0"/>
              <a:t>:</a:t>
            </a:r>
          </a:p>
          <a:p>
            <a:pPr algn="l"/>
            <a:r>
              <a:rPr lang="vi-VN" b="0" i="0" dirty="0">
                <a:effectLst/>
                <a:latin typeface="Open Sans" panose="020B0606030504020204" pitchFamily="34" charset="0"/>
              </a:rPr>
              <a:t>Xử lý tình huống tai nạn khẩn cấp khi vận hành máy may trong quá trình sản xuất túi đựng, nắp, và quai đeo cho vali là một khía cạnh quan trọng của an toàn lao động. Nhân viên được đào tạo để nắm vững kỹ năng ứng phó nhanh chóng khi xảy ra sự cố.</a:t>
            </a:r>
          </a:p>
          <a:p>
            <a:pPr algn="l"/>
            <a:r>
              <a:rPr lang="vi-VN" b="0" i="0" dirty="0">
                <a:effectLst/>
                <a:latin typeface="Open Sans" panose="020B0606030504020204" pitchFamily="34" charset="0"/>
              </a:rPr>
              <a:t>Trong trường hợp tai nạn máy móc, việc ngừng máy và tắt nguồn ngay lập tức là ưu tiên hàng đầu để đảm bảo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E8A1F8-5F84-1B00-0335-8660935C248E}"/>
              </a:ext>
            </a:extLst>
          </p:cNvPr>
          <p:cNvPicPr>
            <a:picLocks noChangeAspect="1"/>
          </p:cNvPicPr>
          <p:nvPr/>
        </p:nvPicPr>
        <p:blipFill>
          <a:blip r:embed="rId3"/>
          <a:stretch>
            <a:fillRect/>
          </a:stretch>
        </p:blipFill>
        <p:spPr>
          <a:xfrm>
            <a:off x="6094412" y="692696"/>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vali,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chịu</a:t>
            </a:r>
            <a:r>
              <a:rPr lang="en-US" b="0" i="0" dirty="0">
                <a:effectLst/>
                <a:latin typeface="Open Sans" panose="020B0606030504020204" pitchFamily="34" charset="0"/>
              </a:rPr>
              <a:t> </a:t>
            </a:r>
            <a:r>
              <a:rPr lang="en-US" b="0" i="0" dirty="0" err="1">
                <a:effectLst/>
                <a:latin typeface="Open Sans" panose="020B0606030504020204" pitchFamily="34" charset="0"/>
              </a:rPr>
              <a:t>trách</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vụ</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tổ</a:t>
            </a:r>
            <a:r>
              <a:rPr lang="en-US" b="0" i="0" dirty="0">
                <a:effectLst/>
                <a:latin typeface="Open Sans" panose="020B0606030504020204" pitchFamily="34" charset="0"/>
              </a:rPr>
              <a:t> </a:t>
            </a:r>
            <a:r>
              <a:rPr lang="en-US" b="0" i="0" dirty="0" err="1">
                <a:effectLst/>
                <a:latin typeface="Open Sans" panose="020B0606030504020204" pitchFamily="34" charset="0"/>
              </a:rPr>
              <a:t>chức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kết</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hoàn</a:t>
            </a:r>
            <a:r>
              <a:rPr lang="en-US" b="0" i="0" dirty="0">
                <a:effectLst/>
                <a:latin typeface="Open Sans" panose="020B0606030504020204" pitchFamily="34" charset="0"/>
              </a:rPr>
              <a:t> </a:t>
            </a:r>
            <a:r>
              <a:rPr lang="en-US" b="0" i="0" dirty="0" err="1">
                <a:effectLst/>
                <a:latin typeface="Open Sans" panose="020B0606030504020204" pitchFamily="34" charset="0"/>
              </a:rPr>
              <a:t>chỉnh</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khéo</a:t>
            </a:r>
            <a:r>
              <a:rPr lang="en-US" b="0" i="0" dirty="0">
                <a:effectLst/>
                <a:latin typeface="Open Sans" panose="020B0606030504020204" pitchFamily="34" charset="0"/>
              </a:rPr>
              <a:t> </a:t>
            </a:r>
            <a:r>
              <a:rPr lang="en-US" b="0" i="0" dirty="0" err="1">
                <a:effectLst/>
                <a:latin typeface="Open Sans" panose="020B0606030504020204" pitchFamily="34" charset="0"/>
              </a:rPr>
              <a:t>léo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03F3D45-D4C2-F350-17AB-F2BE667E8A5B}"/>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lắp ráp vali, không thể tránh khỏi các rủi ro về tai nạn mà chuyên gia lắp ráp có thể phải đối mặt. Một số dạng tai nạn phổ biến bao gồm va chạm giữa các linh kiện, lỗi định vị, và vấn đề an toàn lao động.</a:t>
            </a:r>
          </a:p>
          <a:p>
            <a:pPr algn="l"/>
            <a:r>
              <a:rPr lang="vi-VN" b="0" i="0" dirty="0">
                <a:effectLst/>
                <a:latin typeface="Open Sans" panose="020B0606030504020204" pitchFamily="34" charset="0"/>
              </a:rPr>
              <a:t>Va chạm giữa các linh kiện có thể dẫn đến tổn thương cho linh kiện hoặc làm giảm chất lượng của sản phẩm cuối cùng. Chuyên gia lắp ráp cần phải tuân thủ các quy tắc an toàn và sử dụng thiết bị bảo vệ cá nhân để giảm thiểu rủi ro va chạm.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343BD9-7E38-2B70-1FBB-6476DD88913E}"/>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lắp ráp vali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kinh nghiệm và đào tạo của nhân viên lắp ráp. Những người không có đủ kinh nghiệm có thể gặp khó khăn trong việc nhận diện các rủi ro và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22EBAC-3F3B-3884-0F0B-5AEBA86375BB}"/>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lắp ráp vali, việc áp dụng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đảm bảo rằng mọi nhân viên đều được đào tạo về an toàn lao động và quy trình lắp ráp. Sự hiểu biết đầy đủ về công việc và các rủi ro tiềm ẩn giúp tăng cường cảnh báo và giảm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9703B6-2524-ED0D-2AA1-3E363606E7EA}"/>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lắp ráp linh kiện để tạo vali đóng vai trò quan trọng trong bảo vệ nhân viên và đảm bảo quá trình sản xuất diễn ra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nhân viên tham gia quá trình này phải được đào tạo về an toàn, bao gồm việc sử dụng đúng các thiết bị bảo hộ cá nhân như mũ bảo hiểm, kính bảo hộ, và găng tay.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BD2250-8F71-4B40-5832-2025DEB490E0}"/>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vali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vali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lắp ráp vali đòi hỏi sự nhận thức và chuẩn bị kỹ lưỡng.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nhân viên cần được đào tạo để nhận biết nguy cơ và biết cách phản ứng nhanh chóng. Sự hiểu biết về các điểm nguy hiểm potenial và quy tắc an toàn có thể giúp giảm thiểu thiệt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7696EF-5276-A44B-8EE2-F085A5328AE3}"/>
              </a:ext>
            </a:extLst>
          </p:cNvPr>
          <p:cNvPicPr>
            <a:picLocks noChangeAspect="1"/>
          </p:cNvPicPr>
          <p:nvPr/>
        </p:nvPicPr>
        <p:blipFill>
          <a:blip r:embed="rId3"/>
          <a:stretch>
            <a:fillRect/>
          </a:stretch>
        </p:blipFill>
        <p:spPr>
          <a:xfrm>
            <a:off x="-458316" y="335699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vali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vali thành phẩm, nhiệm vụ chính của các chuyên viên là đảm bảo rằng sản phẩm cuối cùng đáp ứng được các tiêu chuẩn cao nhất.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không chỉ đòi hỏi sự chú ý đến chi tiết mà còn đòi hỏi sự hiểu biết sâu sắc về cả kỹ thuật và tiêu chuẩn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vali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vali thành phẩm, việc xử lý và ngăn chặn các dạng tai nạn là một phần quan trọng để đảm bảo an toàn và chất lượng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dạng tai nạn phổ biến có thể xảy ra bao gồm sự hỏng hóc do quá trình vận chuyển và xử lý vali, đặc biệt là khi chúng được chuyển từ nhà máy đến điểm bán lẻ.</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vali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khi kiểm tra chất lượng vali thành phẩm, và việc hiểu rõ những nguyên nhân này là quan trọng để đưa ra các biện pháp ngăn chặn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phổ biến là sự thiếu chú ý và chăm sóc trong quá trình kiểm tra. Nhân viên có thể trở nên lơ là hoặc mệt mỏi, dẫn đến sự không chính xác trong đánh giá chất lượng vali.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vali thành phẩm</a:t>
            </a:r>
            <a:r>
              <a:rPr lang="en-US" sz="2400" dirty="0"/>
              <a:t>:</a:t>
            </a:r>
          </a:p>
          <a:p>
            <a:pPr algn="l"/>
            <a:r>
              <a:rPr lang="vi-VN" b="0" i="0" dirty="0">
                <a:solidFill>
                  <a:srgbClr val="4C4F5A"/>
                </a:solidFill>
                <a:effectLst/>
                <a:latin typeface="Open Sans" panose="020B0606030504020204" pitchFamily="34" charset="0"/>
              </a:rPr>
              <a:t>Để ngăn chặn tai nạn khi kiểm tra chất lượng vali thành phẩm, việc áp dụng biện pháp phòng tránh là quan trọng. Đầu tiên, đào tạo nhân viên về an toàn lao động và quy trình kiểm tra là yếu tố quyết định.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Bằng cách cung cấp kiến thức sâu rộng về việc sử dụng thiết bị kiểm tra và nhận biết các vấn đề chất lượng, nhân viên có thể giảm thiểu rủi ro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vali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vali thành phẩm đóng vai trò quan trọng trong bảo vệ nhân viên và đảm bảo quá trình kiểm tra diễn ra một cách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nhân viên thường xuyên phải được đào tạo về an toàn lao động, với sự tập trung vào việc sử dụng thiết bị kiểm tra và các quy trình làm việc mà không ảnh hưởng đến sức khỏe.</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vali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vali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vali thành phẩm đòi hỏi sự nhạy bén và kỹ năng đối phó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tai nạn, việc ưu tiên an toàn là quan trọng nhất. Nhân viên cần ngay lập tức báo cáo vụ việc và kích thích hệ thống cảnh báo an toàn để thông báo cho mọi người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159</TotalTime>
  <Words>3029</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VALI</vt:lpstr>
      <vt:lpstr>Một số vụ tai nạn trong nhà máy sản xuất vali</vt:lpstr>
      <vt:lpstr>Tóm tắt bài học</vt:lpstr>
      <vt:lpstr>Vận hành máy ép nhựa để sản xuất vỏ vali</vt:lpstr>
      <vt:lpstr>Vận hành máy ép nhựa để sản xuất vỏ vali</vt:lpstr>
      <vt:lpstr>Vận hành máy ép nhựa để sản xuất vỏ vali</vt:lpstr>
      <vt:lpstr>Vận hành máy ép nhựa để sản xuất vỏ vali</vt:lpstr>
      <vt:lpstr>Vận hành máy ép nhựa để sản xuất vỏ vali</vt:lpstr>
      <vt:lpstr>Vận hành máy ép nhựa để sản xuất vỏ vali</vt:lpstr>
      <vt:lpstr>Vận hành máy may để tạo ra các chi tiết như túi đựng, nắp, và quai đeo cho vali</vt:lpstr>
      <vt:lpstr>Vận hành máy may để tạo ra các chi tiết như túi đựng, nắp, và quai đeo cho vali</vt:lpstr>
      <vt:lpstr>Vận hành máy may để tạo ra các chi tiết như túi đựng, nắp, và quai đeo cho vali</vt:lpstr>
      <vt:lpstr>Vận hành máy may để tạo ra các chi tiết như túi đựng, nắp, và quai đeo cho vali</vt:lpstr>
      <vt:lpstr>Vận hành máy may để tạo ra các chi tiết như túi đựng, nắp, và quai đeo cho vali</vt:lpstr>
      <vt:lpstr>Vận hành máy may để tạo ra các chi tiết như túi đựng, nắp, và quai đeo cho vali</vt:lpstr>
      <vt:lpstr>Lắp ráp các linh kiện để tạo thành vali thành phẩm</vt:lpstr>
      <vt:lpstr>Lắp ráp các linh kiện để tạo thành vali thành phẩm</vt:lpstr>
      <vt:lpstr>Lắp ráp các linh kiện để tạo thành vali thành phẩm</vt:lpstr>
      <vt:lpstr>Lắp ráp các linh kiện để tạo thành vali thành phẩm</vt:lpstr>
      <vt:lpstr>Lắp ráp các linh kiện để tạo thành vali thành phẩm</vt:lpstr>
      <vt:lpstr>Lắp ráp các linh kiện để tạo thành vali thành phẩm</vt:lpstr>
      <vt:lpstr>Kiểm tra chất lượng vali thành phẩm</vt:lpstr>
      <vt:lpstr>Kiểm tra chất lượng vali thành phẩm</vt:lpstr>
      <vt:lpstr>Kiểm tra chất lượng vali thành phẩm</vt:lpstr>
      <vt:lpstr>Kiểm tra chất lượng vali thành phẩm</vt:lpstr>
      <vt:lpstr>Kiểm tra chất lượng vali thành phẩm</vt:lpstr>
      <vt:lpstr>Kiểm tra chất lượng vali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2024-04-01T03:12:06Z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