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2" d="100"/>
          <a:sy n="112" d="100"/>
        </p:scale>
        <p:origin x="1512" y="-90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XE ĐẠP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A162F52-82B4-A52F-47AA-621036990CCA}"/>
              </a:ext>
            </a:extLst>
          </p:cNvPr>
          <p:cNvPicPr>
            <a:picLocks noChangeAspect="1"/>
          </p:cNvPicPr>
          <p:nvPr/>
        </p:nvPicPr>
        <p:blipFill>
          <a:blip r:embed="rId4"/>
          <a:stretch>
            <a:fillRect/>
          </a:stretch>
        </p:blipFill>
        <p:spPr>
          <a:xfrm>
            <a:off x="5083161" y="4365843"/>
            <a:ext cx="2020912" cy="202091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xe</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đạp</a:t>
            </a:r>
            <a:r>
              <a:rPr lang="en-US" sz="4000" b="1" dirty="0">
                <a:solidFill>
                  <a:schemeClr val="accent1"/>
                </a:solidFill>
                <a:latin typeface="UTM Aptima" panose="02040603050506020204" pitchFamily="18" charset="0"/>
              </a:rPr>
              <a:t> </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xe đạp, việc quản lý an toàn lao động luôn là một ưu tiên hàng đầu. Tuy nhiên, không thể tránh khỏi những tình huống tai nạn không mong muốn xảy ra</a:t>
            </a:r>
            <a:r>
              <a:rPr lang="en-US" sz="2000" dirty="0">
                <a:ea typeface="+mn-lt"/>
                <a:cs typeface="+mn-lt"/>
              </a:rPr>
              <a:t>:</a:t>
            </a:r>
            <a:endParaRPr lang="en-US" dirty="0"/>
          </a:p>
          <a:p>
            <a:pPr marL="730885" lvl="1" indent="-304165"/>
            <a:r>
              <a:rPr lang="pt-BR" i="0" dirty="0">
                <a:solidFill>
                  <a:srgbClr val="0D0D0D"/>
                </a:solidFill>
                <a:effectLst/>
                <a:latin typeface="Söhne"/>
              </a:rPr>
              <a:t>Tai Nạn Do Sử Dụng Máy Móc Không An Toàn</a:t>
            </a:r>
          </a:p>
          <a:p>
            <a:pPr marL="730885" lvl="1" indent="-304165"/>
            <a:r>
              <a:rPr lang="vi-VN" dirty="0">
                <a:solidFill>
                  <a:srgbClr val="0D0D0D"/>
                </a:solidFill>
                <a:latin typeface="Söhne"/>
              </a:rPr>
              <a:t>Nguy Cơ Chấn Thương Do Sản Phẩm Hoặc Vật Liệu Sản Xuất</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Huấn</a:t>
            </a:r>
            <a:r>
              <a:rPr lang="en-US" dirty="0">
                <a:solidFill>
                  <a:srgbClr val="0D0D0D"/>
                </a:solidFill>
                <a:latin typeface="Söhne"/>
              </a:rPr>
              <a:t> </a:t>
            </a:r>
            <a:r>
              <a:rPr lang="en-US" dirty="0" err="1">
                <a:solidFill>
                  <a:srgbClr val="0D0D0D"/>
                </a:solidFill>
                <a:latin typeface="Söhne"/>
              </a:rPr>
              <a:t>Luyện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Nhận</a:t>
            </a:r>
            <a:r>
              <a:rPr lang="en-US" dirty="0">
                <a:solidFill>
                  <a:srgbClr val="0D0D0D"/>
                </a:solidFill>
                <a:latin typeface="Söhne"/>
              </a:rPr>
              <a:t> </a:t>
            </a:r>
            <a:r>
              <a:rPr lang="en-US" dirty="0" err="1">
                <a:solidFill>
                  <a:srgbClr val="0D0D0D"/>
                </a:solidFill>
                <a:latin typeface="Söhne"/>
              </a:rPr>
              <a:t>Thức</a:t>
            </a:r>
            <a:r>
              <a:rPr lang="en-US" dirty="0">
                <a:solidFill>
                  <a:srgbClr val="0D0D0D"/>
                </a:solidFill>
                <a:latin typeface="Söhne"/>
              </a:rPr>
              <a:t> An </a:t>
            </a:r>
            <a:r>
              <a:rPr lang="en-US" dirty="0" err="1">
                <a:solidFill>
                  <a:srgbClr val="0D0D0D"/>
                </a:solidFill>
                <a:latin typeface="Söhne"/>
              </a:rPr>
              <a:t>Toàn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1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cắt các tấm kim loại theo kích thước và hình dạng cần thiết để chuẩn bị sản xuất khung xe đạp</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hàn</a:t>
            </a:r>
            <a:r>
              <a:rPr lang="en-US" dirty="0"/>
              <a:t> </a:t>
            </a:r>
            <a:r>
              <a:rPr lang="en-US" dirty="0" err="1"/>
              <a:t>các</a:t>
            </a:r>
            <a:r>
              <a:rPr lang="en-US" dirty="0"/>
              <a:t> </a:t>
            </a:r>
            <a:r>
              <a:rPr lang="en-US" dirty="0" err="1"/>
              <a:t>bộ</a:t>
            </a:r>
            <a:r>
              <a:rPr lang="en-US" dirty="0"/>
              <a:t> </a:t>
            </a:r>
            <a:r>
              <a:rPr lang="en-US" dirty="0" err="1"/>
              <a:t>phận</a:t>
            </a:r>
            <a:r>
              <a:rPr lang="en-US" dirty="0"/>
              <a:t> </a:t>
            </a:r>
            <a:r>
              <a:rPr lang="en-US" dirty="0" err="1"/>
              <a:t>kim</a:t>
            </a:r>
            <a:r>
              <a:rPr lang="en-US" dirty="0"/>
              <a:t> </a:t>
            </a:r>
            <a:r>
              <a:rPr lang="en-US" dirty="0" err="1"/>
              <a:t>loại</a:t>
            </a:r>
            <a:r>
              <a:rPr lang="en-US" dirty="0"/>
              <a:t> </a:t>
            </a:r>
            <a:r>
              <a:rPr lang="en-US" dirty="0" err="1"/>
              <a:t>lại</a:t>
            </a:r>
            <a:r>
              <a:rPr lang="en-US" dirty="0"/>
              <a:t> </a:t>
            </a:r>
            <a:r>
              <a:rPr lang="en-US" dirty="0" err="1"/>
              <a:t>với</a:t>
            </a:r>
            <a:r>
              <a:rPr lang="en-US" dirty="0"/>
              <a:t> </a:t>
            </a:r>
            <a:r>
              <a:rPr lang="en-US" dirty="0" err="1"/>
              <a:t>nhau</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phần</a:t>
            </a:r>
            <a:r>
              <a:rPr lang="en-US" dirty="0"/>
              <a:t> </a:t>
            </a:r>
            <a:r>
              <a:rPr lang="en-US" dirty="0" err="1"/>
              <a:t>khung</a:t>
            </a:r>
            <a:r>
              <a:rPr lang="en-US" dirty="0"/>
              <a:t> </a:t>
            </a:r>
            <a:r>
              <a:rPr lang="en-US" dirty="0" err="1"/>
              <a:t>xe</a:t>
            </a:r>
            <a:r>
              <a:rPr lang="en-US" dirty="0"/>
              <a:t> </a:t>
            </a:r>
            <a:r>
              <a:rPr lang="en-US" dirty="0" err="1"/>
              <a:t>đạp</a:t>
            </a:r>
            <a:endParaRPr lang="en-US" dirty="0"/>
          </a:p>
          <a:p>
            <a:pPr marL="304165" indent="-304165">
              <a:buClr>
                <a:schemeClr val="tx1"/>
              </a:buClr>
            </a:pPr>
            <a:r>
              <a:rPr lang="en-US" dirty="0"/>
              <a:t>3. </a:t>
            </a:r>
            <a:r>
              <a:rPr lang="vi-VN" dirty="0"/>
              <a:t>An toàn vệ sinh lao động đối với nhân viên lắp ráp các bộ phận như cần đạp, bánh xe, hệ thống phanh, và hệ thống truyền động vào phần khung xe đạp</a:t>
            </a:r>
            <a:endParaRPr lang="en-US" dirty="0"/>
          </a:p>
          <a:p>
            <a:pPr marL="304165" indent="-304165">
              <a:buClr>
                <a:schemeClr val="tx1"/>
              </a:buClr>
            </a:pPr>
            <a:r>
              <a:rPr lang="en-US" dirty="0"/>
              <a:t>4. </a:t>
            </a:r>
            <a:r>
              <a:rPr lang="vi-VN" dirty="0"/>
              <a:t>An toàn vệ sinh lao động đối với nhân viên sơn màu cho xe đạp để bảo vệ khỏi sự ăn mòn và tạo ra một bề mặt hoàn thiện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các tấm kim loại theo kích thước và hình dạng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cắt các tấm kim loại theo kích thước và hình dạng cần thiết để chuẩn bị sản xuất khung xe đạp</a:t>
            </a:r>
            <a:endParaRPr lang="en-US" sz="2400" b="1" i="0" dirty="0">
              <a:effectLst/>
              <a:latin typeface="Söhne"/>
            </a:endParaRPr>
          </a:p>
          <a:p>
            <a:r>
              <a:rPr lang="vi-VN" b="0" i="0" dirty="0">
                <a:effectLst/>
                <a:latin typeface="Open Sans" panose="020B0606030504020204" pitchFamily="34" charset="0"/>
              </a:rPr>
              <a:t>Trước hết, các tấm kim loại được chọn phải đáp ứng yêu cầu về độ dày và chất liệu cần thiết. </a:t>
            </a:r>
            <a:endParaRPr lang="en-US" b="0" i="0" dirty="0">
              <a:effectLst/>
              <a:latin typeface="Open Sans" panose="020B0606030504020204" pitchFamily="34" charset="0"/>
            </a:endParaRPr>
          </a:p>
          <a:p>
            <a:r>
              <a:rPr lang="vi-VN" b="0" i="0" dirty="0">
                <a:effectLst/>
                <a:latin typeface="Open Sans" panose="020B0606030504020204" pitchFamily="34" charset="0"/>
              </a:rPr>
              <a:t>Sau đó, các máy cắt được cài đặt và điều chỉnh để đảm bảo cắt chính xác theo kích thước và hình dạng cần thiết cho khung xe đạp.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519DB7C-776A-64F5-58CE-58C82D367F56}"/>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các tấm kim loại theo kích thước và hình dạng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cắt các tấm kim loại theo kích thước và hình dạng cần thiết để chuẩn bị sản xuất khung xe đạp</a:t>
            </a:r>
            <a:endParaRPr lang="en-US" sz="2400" b="1" i="0" dirty="0">
              <a:effectLst/>
              <a:latin typeface="Söhne"/>
            </a:endParaRPr>
          </a:p>
          <a:p>
            <a:r>
              <a:rPr lang="vi-VN" b="0" i="0" dirty="0">
                <a:effectLst/>
                <a:latin typeface="Open Sans" panose="020B0606030504020204" pitchFamily="34" charset="0"/>
              </a:rPr>
              <a:t>Một trong những nguy cơ phổ biến là tai nạn cắt, khi người làm việc không tuân thủ đúng các quy trình an toàn và không sử dụng các biện pháp bảo vệ cá nhân. </a:t>
            </a:r>
            <a:endParaRPr lang="en-US" b="0" i="0" dirty="0">
              <a:effectLst/>
              <a:latin typeface="Open Sans" panose="020B0606030504020204" pitchFamily="34" charset="0"/>
            </a:endParaRPr>
          </a:p>
          <a:p>
            <a:r>
              <a:rPr lang="vi-VN" b="0" i="0" dirty="0">
                <a:effectLst/>
                <a:latin typeface="Open Sans" panose="020B0606030504020204" pitchFamily="34" charset="0"/>
              </a:rPr>
              <a:t>Các tấm kim loại sắc bén và các thành phần chuyển động của máy có thể gây ra vết thương nghiêm trọng nếu không được xử lý cẩn thận.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9F792E8-3647-F659-D3EF-ACDE3CD123DB}"/>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các tấm kim loại theo kích thước và hình dạng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cắt các tấm kim loại theo kích thước và hình dạng cần thiết để chuẩn bị sản xuất khung xe đạp</a:t>
            </a:r>
            <a:endParaRPr lang="en-US" sz="2400" b="1" i="0" dirty="0">
              <a:effectLst/>
              <a:latin typeface="Söhne"/>
            </a:endParaRPr>
          </a:p>
          <a:p>
            <a:r>
              <a:rPr lang="vi-VN" b="0" i="0" dirty="0">
                <a:effectLst/>
                <a:latin typeface="Open Sans" panose="020B0606030504020204" pitchFamily="34" charset="0"/>
              </a:rPr>
              <a:t>Một trong những nguyên nhân chính là thiếu hiểu biết và kỹ năng của người làm việc về quy trình hoạt động của máy cũng như về các biện pháp an toàn. </a:t>
            </a:r>
          </a:p>
          <a:p>
            <a:r>
              <a:rPr lang="vi-VN" b="0" i="0" dirty="0">
                <a:effectLst/>
                <a:latin typeface="Open Sans" panose="020B0606030504020204" pitchFamily="34" charset="0"/>
              </a:rPr>
              <a:t>Khi nhân viên không được đào tạo đúng cách hoặc không hiểu rõ về cách hoạt động của máy, họ có thể mắc phải những sai sót hoặc hành động không an toàn, dẫn đến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751C30-1255-1153-1407-FE4E5C0D6F3E}"/>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các tấm kim loại theo kích thước và hình dạng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cắt các tấm kim loại theo kích thước và hình dạng cần thiết để chuẩn bị sản xuất khung xe đạp</a:t>
            </a:r>
            <a:endParaRPr lang="en-US" sz="2400" b="1" i="0" dirty="0">
              <a:effectLst/>
              <a:latin typeface="Söhne"/>
            </a:endParaRPr>
          </a:p>
          <a:p>
            <a:r>
              <a:rPr lang="vi-VN" b="0" i="0" dirty="0">
                <a:effectLst/>
                <a:latin typeface="Open Sans" panose="020B0606030504020204" pitchFamily="34" charset="0"/>
              </a:rPr>
              <a:t>Đầu tiên và quan trọng nhất là huấn luyện an toàn lao động cho tất cả nhân viên liên quan đến việc vận hành máy.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nên bao gồm việc giáo dục về các nguy cơ tiềm ẩn, quy trình an toàn và sử dụng đúng trang thiết bị bảo hộ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14D6DC3-B6EE-659D-B0A7-940D42545AD3}"/>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các tấm kim loại theo kích thước và hình dạng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cắt các tấm kim loại theo kích thước và hình dạng cần thiết để chuẩn bị sản xuất khung xe đạp</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cắt tấm kim loại để chuẩn bị sản xuất khung xe đạp là một phần quan trọng của việc đảm bảo môi trường làm việc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mọi nhân viên tham gia vào việc vận hành máy phải được huấn luyện về quy trình an toàn và sử dụng trang thiết bị bảo hộ cá nhân đầy đủ như mũ bảo hộ, kính bảo hộ và găng tay.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2422BA8-DA4D-3709-23DD-115D152B2068}"/>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các tấm kim loại theo kích thước và hình dạng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cắt các tấm kim loại theo kích thước và hình dạng cần thiết để chuẩn bị sản xuất khung xe đạp</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hành máy cắt tấm kim loại là một phần quan trọng của việc đảm bảo an toàn lao động trong môi trường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điều quan trọng nhất là đảm bảo an toàn cho người bị nạn và ngừng ngay lập tức hoạt động của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B35AF03-C399-C4E5-167D-AA1F4C69AED0}"/>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Hàn các bộ phận kim loại lại với 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đạp</a:t>
            </a:r>
            <a:r>
              <a:rPr lang="en-US" sz="2000" dirty="0"/>
              <a:t>:</a:t>
            </a:r>
          </a:p>
          <a:p>
            <a:pPr algn="l"/>
            <a:r>
              <a:rPr lang="vi-VN" b="0" i="0" dirty="0">
                <a:effectLst/>
                <a:latin typeface="Open Sans" panose="020B0606030504020204" pitchFamily="34" charset="0"/>
              </a:rPr>
              <a:t>Đầu tiên, các bộ phận của khung xe, bao gồm ống thép, hộp và các chi tiết khác, được chuẩn bị sạch sẽ và cắt theo kích thước chính xác.</a:t>
            </a:r>
          </a:p>
          <a:p>
            <a:pPr algn="l"/>
            <a:r>
              <a:rPr lang="vi-VN" b="0" i="0" dirty="0">
                <a:effectLst/>
                <a:latin typeface="Open Sans" panose="020B0606030504020204" pitchFamily="34" charset="0"/>
              </a:rPr>
              <a:t>Tiếp theo, các bộ phận này được đặt vào vị trí chính xác và cố định bằng các thiết bị kẹp và hỗ trợ. Sau đó, quá trình hàn được thực hiện bằng sự kết hợp của nguồn nhiệt cao và sự điều khiển tay của thợ hàn.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56CDAB6-A0A8-C60F-2C61-322DAC392C54}"/>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Hàn các bộ phận kim loại lại với 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đạp</a:t>
            </a:r>
            <a:r>
              <a:rPr lang="en-US" sz="2000" dirty="0"/>
              <a:t>:</a:t>
            </a:r>
          </a:p>
          <a:p>
            <a:pPr algn="l"/>
            <a:r>
              <a:rPr lang="vi-VN" b="0" i="0" dirty="0">
                <a:effectLst/>
                <a:latin typeface="Open Sans" panose="020B0606030504020204" pitchFamily="34" charset="0"/>
              </a:rPr>
              <a:t>Trong quá trình hàn các bộ phận kim loại để tạo thành phần khung xe đạp, có một số dạng tai nạn lao động mà người thợ hàn cần phải cảnh giác.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tai nạn phổ biến là cháy nổ do sự tiếp xúc giữa kim loại và không khí trong quá trình hàn. Đây có thể xảy ra khi không đảm bảo đủ lượng khí bảo vệ hoặc khi sử dụng vật liệu có chứa chất dễ cháy.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16610AC-27A9-BF1D-2956-086FCC214456}"/>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Hàn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đạp</a:t>
            </a:r>
            <a:endParaRPr lang="en-US" b="1" i="0" dirty="0">
              <a:effectLst/>
              <a:latin typeface="Open Sans" panose="020B0606030504020204" pitchFamily="34" charset="0"/>
            </a:endParaRPr>
          </a:p>
          <a:p>
            <a:r>
              <a:rPr lang="vi-VN" i="0" dirty="0">
                <a:effectLst/>
                <a:latin typeface="Open Sans" panose="020B0606030504020204" pitchFamily="34" charset="0"/>
              </a:rPr>
              <a:t>Tai nạn lao động trong quá trình hàn các bộ phận kim loại để tạo thành phần khung xe đạp có thể do một số nguyên nhân khác nhau. Một trong những nguyên nhân phổ biến là thiếu hiểu biết và kỹ năng chưa đủ vững vàng về quy trình hàn. </a:t>
            </a:r>
            <a:endParaRPr lang="en-US" i="0" dirty="0">
              <a:effectLst/>
              <a:latin typeface="Open Sans" panose="020B0606030504020204" pitchFamily="34" charset="0"/>
            </a:endParaRPr>
          </a:p>
          <a:p>
            <a:r>
              <a:rPr lang="vi-VN" i="0" dirty="0">
                <a:effectLst/>
                <a:latin typeface="Open Sans" panose="020B0606030504020204" pitchFamily="34" charset="0"/>
              </a:rPr>
              <a:t>Kỹ thuật viên hàn cần phải hiểu rõ về tính chất của các loại kim loại và điều chỉnh thiết lập hàn phù hợp để tránh các vấn đề như cháy nổ hoặc biến dạng không mong muốn của vật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D61765C-2BF9-5D1E-CE1D-062EB8A3E7E2}"/>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Hàn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đạp</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việc đảm bảo môi trường làm việc an toàn là điều cực kỳ quan trọng. </a:t>
            </a:r>
          </a:p>
          <a:p>
            <a:pPr algn="l">
              <a:buFont typeface="Arial" panose="020B0604020202020204" pitchFamily="34" charset="0"/>
              <a:buChar char="•"/>
            </a:pPr>
            <a:r>
              <a:rPr lang="vi-VN" i="0" dirty="0">
                <a:effectLst/>
                <a:latin typeface="Open Sans" panose="020B0606030504020204" pitchFamily="34" charset="0"/>
              </a:rPr>
              <a:t>Điều này bao gồm việc cung cấp đủ thông gió và hệ thống quan trắc môi trường lao động để đo lường các yếu tố như nồng độ khí độc, bụi kim loại và nhiệt độ. Thông tin từ quan trắc môi trường lao động có thể giúp xác định và giảm thiểu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ED08F70-CBFD-5F46-45F5-7933F6DB0379}"/>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Hàn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đạp</a:t>
            </a:r>
            <a:r>
              <a:rPr lang="en-US" sz="2000" dirty="0"/>
              <a:t>:</a:t>
            </a:r>
          </a:p>
          <a:p>
            <a:pPr algn="l"/>
            <a:r>
              <a:rPr lang="vi-VN" b="0" i="0" dirty="0">
                <a:effectLst/>
                <a:latin typeface="Open Sans" panose="020B0606030504020204" pitchFamily="34" charset="0"/>
              </a:rPr>
              <a:t>Theo quy định, tất cả nhân viên phải được đào tạo và hướng dẫn về các biện pháp an toàn trước khi thực hiện công việc hàn.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sử dụng đúng các thiết bị bảo hộ cá nhân như kính bảo hộ, mặt nạ hàn, găng tay cách điện và áo bảo hộ để bảo vệ khỏi các nguy cơ tiếp xúc với nhiệt độ cao và tia UV từ quá trình hàn.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6C1E71A-E93E-F5EF-E755-ECB8DC143441}"/>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Hàn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đạp</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trong quá trình hàn các bộ phận kim loại để tạo thành phần khung xe đạp đòi hỏi sự tỉnh táo và chuẩn bị kỹ lưỡng từ phía nhân viên và nhà quản lý.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là đảm bảo an toàn cho tất cả nhân viên và người xung quanh. Người kiểm soát phải ngay lập tức ngừng công việc hàn và tắt nguồn điện hoặc nguồn khí nén để ngăn cháy nổ tiếp tục xảy ra.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96FB085-A4DC-D93C-8A2B-4382BD5A724C}"/>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549796" y="404664"/>
            <a:ext cx="3886199" cy="2133598"/>
          </a:xfrm>
        </p:spPr>
        <p:txBody>
          <a:bodyPr>
            <a:normAutofit fontScale="90000"/>
          </a:bodyPr>
          <a:lstStyle/>
          <a:p>
            <a:r>
              <a:rPr lang="vi-VN" dirty="0">
                <a:latin typeface="UTM Aptima" panose="02040603050506020204" pitchFamily="18" charset="0"/>
              </a:rPr>
              <a:t>Lắp ráp các bộ phận như cần đạp, bánh xe, hệ thống phanh, và hệ thống truyền động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lắp ráp các bộ phận như cần đạp, bánh xe, hệ thống phanh, và hệ thống truyền động vào phần khung xe đạp</a:t>
            </a:r>
          </a:p>
          <a:p>
            <a:pPr algn="l">
              <a:lnSpc>
                <a:spcPct val="120000"/>
              </a:lnSpc>
            </a:pPr>
            <a:r>
              <a:rPr lang="vi-VN" b="0" i="0" dirty="0">
                <a:effectLst/>
                <a:latin typeface="Open Sans" panose="020B0606030504020204" pitchFamily="34" charset="0"/>
              </a:rPr>
              <a:t>Lắp ráp các bộ phận vào khung xe đạp là một quá trình phức tạp đòi hỏi sự chính xác và kỹ thuật. Đầu tiên, cần phải xác định vị trí chính xác của các bộ phận như cần đạp, bánh xe, hệ thống phanh và hệ thống truyền động trên khung xe.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đòi hỏi sự đo lường chính xác để đảm bảo rằng các bộ phận được lắp vào đúng vị trí và đúng góc quay.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82F5A801-07A4-F791-0ECB-0CFD3CBFE977}"/>
              </a:ext>
            </a:extLst>
          </p:cNvPr>
          <p:cNvPicPr>
            <a:picLocks noChangeAspect="1"/>
          </p:cNvPicPr>
          <p:nvPr/>
        </p:nvPicPr>
        <p:blipFill>
          <a:blip r:embed="rId3"/>
          <a:stretch>
            <a:fillRect/>
          </a:stretch>
        </p:blipFill>
        <p:spPr>
          <a:xfrm>
            <a:off x="-2042492" y="3068960"/>
            <a:ext cx="5256584" cy="525658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332656"/>
            <a:ext cx="3886199" cy="2133598"/>
          </a:xfrm>
        </p:spPr>
        <p:txBody>
          <a:bodyPr>
            <a:normAutofit fontScale="90000"/>
          </a:bodyPr>
          <a:lstStyle/>
          <a:p>
            <a:r>
              <a:rPr lang="vi-VN" dirty="0">
                <a:latin typeface="UTM Aptima" panose="02040603050506020204" pitchFamily="18" charset="0"/>
              </a:rPr>
              <a:t>Lắp ráp các bộ phận như cần đạp, bánh xe, hệ thống phanh, và hệ thống truyền động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lắp ráp các bộ phận như cần đạp, bánh xe, hệ thống phanh, và hệ thống truyền động vào phần khung xe đạp</a:t>
            </a:r>
          </a:p>
          <a:p>
            <a:pPr algn="l">
              <a:lnSpc>
                <a:spcPct val="120000"/>
              </a:lnSpc>
            </a:pPr>
            <a:r>
              <a:rPr lang="vi-VN" b="0" i="0" dirty="0">
                <a:effectLst/>
                <a:latin typeface="Open Sans" panose="020B0606030504020204" pitchFamily="34" charset="0"/>
              </a:rPr>
              <a:t>Trong quá trình lắp ráp các bộ phận vào khung xe đạp, có nhiều nguy cơ tai nạn lao động mà người lao động cần phải đề phòng. </a:t>
            </a:r>
          </a:p>
          <a:p>
            <a:pPr algn="l">
              <a:lnSpc>
                <a:spcPct val="120000"/>
              </a:lnSpc>
            </a:pPr>
            <a:r>
              <a:rPr lang="vi-VN" b="0" i="0" dirty="0">
                <a:effectLst/>
                <a:latin typeface="Open Sans" panose="020B0606030504020204" pitchFamily="34" charset="0"/>
              </a:rPr>
              <a:t>Một trong những nguy cơ phổ biến là va đập từ việc làm việc với các bộ phận có cạnh sắc như cần đạp hoặc bánh xe. Sự không chú ý hoặc sơ suất có thể dẫn đến các vết thương từ cắt hoặc xước.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91EB782-7E31-A625-9B86-7C37D34230B1}"/>
              </a:ext>
            </a:extLst>
          </p:cNvPr>
          <p:cNvPicPr>
            <a:picLocks noChangeAspect="1"/>
          </p:cNvPicPr>
          <p:nvPr/>
        </p:nvPicPr>
        <p:blipFill>
          <a:blip r:embed="rId3"/>
          <a:stretch>
            <a:fillRect/>
          </a:stretch>
        </p:blipFill>
        <p:spPr>
          <a:xfrm>
            <a:off x="-2042492" y="3068960"/>
            <a:ext cx="5256584" cy="525658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621804" y="404664"/>
            <a:ext cx="3886199" cy="2133598"/>
          </a:xfrm>
        </p:spPr>
        <p:txBody>
          <a:bodyPr>
            <a:normAutofit fontScale="90000"/>
          </a:bodyPr>
          <a:lstStyle/>
          <a:p>
            <a:r>
              <a:rPr lang="vi-VN" dirty="0">
                <a:latin typeface="UTM Aptima" panose="02040603050506020204" pitchFamily="18" charset="0"/>
              </a:rPr>
              <a:t>Lắp ráp các bộ phận như cần đạp, bánh xe, hệ thống phanh, và hệ thống truyền động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lắp ráp các bộ phận như cần đạp, bánh xe, hệ thống phanh, và hệ thống truyền động vào phần khung xe đạp</a:t>
            </a:r>
          </a:p>
          <a:p>
            <a:pPr algn="l">
              <a:lnSpc>
                <a:spcPct val="120000"/>
              </a:lnSpc>
            </a:pPr>
            <a:r>
              <a:rPr lang="vi-VN" b="0" i="0" dirty="0">
                <a:effectLst/>
                <a:latin typeface="Open Sans" panose="020B0606030504020204" pitchFamily="34" charset="0"/>
              </a:rPr>
              <a:t>Có nhiều nguyên nhân gây ra tai nạn lao động trong quá trình lắp ráp các bộ phận vào khung xe đạp. Một trong những nguyên nhân chính là thiếu kinh nghiệm và đào tạo của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Những người mới tham gia vào quá trình lắp ráp có thể không hiểu rõ về cách sử dụng dụng cụ và kỹ thuật lắp ráp, dẫn đến việc thực hiện không chính xác và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4DE4132-C45B-2A6E-B763-BAE0034C47FA}"/>
              </a:ext>
            </a:extLst>
          </p:cNvPr>
          <p:cNvPicPr>
            <a:picLocks noChangeAspect="1"/>
          </p:cNvPicPr>
          <p:nvPr/>
        </p:nvPicPr>
        <p:blipFill>
          <a:blip r:embed="rId3"/>
          <a:stretch>
            <a:fillRect/>
          </a:stretch>
        </p:blipFill>
        <p:spPr>
          <a:xfrm>
            <a:off x="-2042492" y="3068960"/>
            <a:ext cx="5256584" cy="525658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621804" y="332656"/>
            <a:ext cx="3886199" cy="2133598"/>
          </a:xfrm>
        </p:spPr>
        <p:txBody>
          <a:bodyPr>
            <a:normAutofit fontScale="90000"/>
          </a:bodyPr>
          <a:lstStyle/>
          <a:p>
            <a:r>
              <a:rPr lang="vi-VN" dirty="0">
                <a:latin typeface="UTM Aptima" panose="02040603050506020204" pitchFamily="18" charset="0"/>
              </a:rPr>
              <a:t>Lắp ráp các bộ phận như cần đạp, bánh xe, hệ thống phanh, và hệ thống truyền động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lắp ráp các bộ phận như cần đạp, bánh xe, hệ thống phanh, và hệ thống truyền động vào phần khung xe đạp</a:t>
            </a:r>
          </a:p>
          <a:p>
            <a:pPr algn="l">
              <a:lnSpc>
                <a:spcPct val="120000"/>
              </a:lnSpc>
            </a:pPr>
            <a:r>
              <a:rPr lang="vi-VN" b="0" i="0" dirty="0">
                <a:effectLst/>
                <a:latin typeface="Open Sans" panose="020B0606030504020204" pitchFamily="34" charset="0"/>
              </a:rPr>
              <a:t>Trước tiên, việc cung cấp đầy đủ và hiểu biết về quy trình làm việc an toàn là quan trọng. Đảm bảo rằng tất cả nhân viên đều được đào tạo về cách sử dụng dụng cụ và thiết bị một cách đúng cách và an toàn.</a:t>
            </a:r>
          </a:p>
          <a:p>
            <a:pPr algn="l">
              <a:lnSpc>
                <a:spcPct val="120000"/>
              </a:lnSpc>
            </a:pPr>
            <a:r>
              <a:rPr lang="vi-VN" b="0" i="0" dirty="0">
                <a:effectLst/>
                <a:latin typeface="Open Sans" panose="020B0606030504020204" pitchFamily="34" charset="0"/>
              </a:rPr>
              <a:t>Thứ hai, việc thiết lập một môi trường làm việc an toàn cũng cần được quan tâm. Đảm bảo không gian làm việc rộng rãi và có đủ ánh sáng để giảm thiểu nguy cơ tai nạn.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628D878-B4D2-025B-E084-25E91B8E68B1}"/>
              </a:ext>
            </a:extLst>
          </p:cNvPr>
          <p:cNvPicPr>
            <a:picLocks noChangeAspect="1"/>
          </p:cNvPicPr>
          <p:nvPr/>
        </p:nvPicPr>
        <p:blipFill>
          <a:blip r:embed="rId3"/>
          <a:stretch>
            <a:fillRect/>
          </a:stretch>
        </p:blipFill>
        <p:spPr>
          <a:xfrm>
            <a:off x="-2042492" y="3068960"/>
            <a:ext cx="5256584" cy="525658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332656"/>
            <a:ext cx="3886199" cy="2133598"/>
          </a:xfrm>
        </p:spPr>
        <p:txBody>
          <a:bodyPr>
            <a:normAutofit fontScale="90000"/>
          </a:bodyPr>
          <a:lstStyle/>
          <a:p>
            <a:r>
              <a:rPr lang="vi-VN" dirty="0">
                <a:latin typeface="UTM Aptima" panose="02040603050506020204" pitchFamily="18" charset="0"/>
              </a:rPr>
              <a:t>Lắp ráp các bộ phận như cần đạp, bánh xe, hệ thống phanh, và hệ thống truyền động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lắp ráp các bộ phận như cần đạp, bánh xe, hệ thống phanh, và hệ thống truyền động vào phần khung xe đạp</a:t>
            </a:r>
          </a:p>
          <a:p>
            <a:pPr algn="l">
              <a:lnSpc>
                <a:spcPct val="120000"/>
              </a:lnSpc>
            </a:pPr>
            <a:r>
              <a:rPr lang="vi-VN" b="0" i="0" dirty="0">
                <a:effectLst/>
                <a:latin typeface="Open Sans" panose="020B0606030504020204" pitchFamily="34" charset="0"/>
              </a:rPr>
              <a:t>Trước tiên, tất cả nhân viên phải được đào tạo về các quy tắc an toàn và các biện pháp phòng tránh tai nạn cụ thể trong quá trình làm việc. Điều này bao gồm việc hướng dẫn cách sử dụng dụng cụ và thiết bị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Đồng thời, việc sử dụng các biện pháp bảo hộ cá nhân như mũ bảo hiểm, kính bảo hộ, và găng tay cũng được yêu cầu trong môi trường làm việc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A5A19C9-D8EA-37D1-B91E-6EC070021431}"/>
              </a:ext>
            </a:extLst>
          </p:cNvPr>
          <p:cNvPicPr>
            <a:picLocks noChangeAspect="1"/>
          </p:cNvPicPr>
          <p:nvPr/>
        </p:nvPicPr>
        <p:blipFill>
          <a:blip r:embed="rId3"/>
          <a:stretch>
            <a:fillRect/>
          </a:stretch>
        </p:blipFill>
        <p:spPr>
          <a:xfrm>
            <a:off x="-2042492" y="3068960"/>
            <a:ext cx="5256584" cy="525658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549796" y="260648"/>
            <a:ext cx="3886199" cy="2133598"/>
          </a:xfrm>
        </p:spPr>
        <p:txBody>
          <a:bodyPr>
            <a:normAutofit fontScale="90000"/>
          </a:bodyPr>
          <a:lstStyle/>
          <a:p>
            <a:r>
              <a:rPr lang="vi-VN" dirty="0">
                <a:latin typeface="UTM Aptima" panose="02040603050506020204" pitchFamily="18" charset="0"/>
              </a:rPr>
              <a:t>Lắp ráp các bộ phận như cần đạp, bánh xe, hệ thống phanh, và hệ thống truyền động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lắp ráp các bộ phận như cần đạp, bánh xe, hệ thống phanh, và hệ thống truyền động vào phần khung xe đạp</a:t>
            </a:r>
          </a:p>
          <a:p>
            <a:pPr algn="l">
              <a:lnSpc>
                <a:spcPct val="120000"/>
              </a:lnSpc>
            </a:pPr>
            <a:r>
              <a:rPr lang="vi-VN" b="0" i="0" dirty="0">
                <a:effectLst/>
                <a:latin typeface="Open Sans" panose="020B0606030504020204" pitchFamily="34" charset="0"/>
              </a:rPr>
              <a:t>Xử lý tình huống tai nạn lao động khẩn cấp trong quá trình lắp ráp các bộ phận vào khung xe đạp đòi hỏi sự kiên nhẫn và kỹ năng cứu thương.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xảy ra tai nạn, người lao động nên ngưng việc làm ngay lập tức và đảm bảo an toàn cho bản thân và những người xung quanh. Việc kiểm tra tình hình của nạn nhân và cấp cứu ngay lập tức là rất quan trọng.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225A49A-43B2-A4EF-A6AC-D28F4748251E}"/>
              </a:ext>
            </a:extLst>
          </p:cNvPr>
          <p:cNvPicPr>
            <a:picLocks noChangeAspect="1"/>
          </p:cNvPicPr>
          <p:nvPr/>
        </p:nvPicPr>
        <p:blipFill>
          <a:blip r:embed="rId3"/>
          <a:stretch>
            <a:fillRect/>
          </a:stretch>
        </p:blipFill>
        <p:spPr>
          <a:xfrm>
            <a:off x="-2042492" y="3068960"/>
            <a:ext cx="5256584" cy="525658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màu cho xe đạp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công việc sơn màu cho xe đạp để bảo vệ khỏi sự ăn mòn và tạo ra một bề mặt hoàn thiện</a:t>
            </a:r>
            <a:r>
              <a:rPr lang="en-US" sz="2400" dirty="0"/>
              <a:t>:</a:t>
            </a:r>
          </a:p>
          <a:p>
            <a:pPr algn="l"/>
            <a:r>
              <a:rPr lang="vi-VN" b="0" i="0" dirty="0">
                <a:solidFill>
                  <a:srgbClr val="4C4F5A"/>
                </a:solidFill>
                <a:effectLst/>
                <a:latin typeface="Open Sans" panose="020B0606030504020204" pitchFamily="34" charset="0"/>
              </a:rPr>
              <a:t>Việc sơn màu cho xe đạp không chỉ là một bước trang trí mà còn là phương pháp chống ăn mòn hiệu quả và tạo ra một bề mặt bảo vệ cho chiếc xe.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Quá trình sơn màu bắt đầu bằng việc chuẩn bị bề mặt, loại bỏ bất kỳ vết bẩn hoặc vết gỉ nào để đảm bảo lớp sơn bám chặt.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màu cho xe đạp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sz="2000" b="1" i="0" dirty="0">
                <a:solidFill>
                  <a:srgbClr val="090E1D"/>
                </a:solidFill>
                <a:effectLst/>
                <a:latin typeface="Open Sans" panose="020B0606030504020204" pitchFamily="34" charset="0"/>
              </a:rPr>
              <a:t>Các dạng tai nạn lao động trong quá trình sơn màu cho xe đạp để bảo vệ khỏi sự ăn mòn và tạo ra một bề mặt hoàn thiện</a:t>
            </a:r>
            <a:r>
              <a:rPr lang="en-US" sz="2400" dirty="0"/>
              <a:t>:</a:t>
            </a:r>
          </a:p>
          <a:p>
            <a:pPr algn="l"/>
            <a:r>
              <a:rPr lang="vi-VN" b="0" i="0" dirty="0">
                <a:solidFill>
                  <a:srgbClr val="4C4F5A"/>
                </a:solidFill>
                <a:effectLst/>
                <a:latin typeface="Open Sans" panose="020B0606030504020204" pitchFamily="34" charset="0"/>
              </a:rPr>
              <a:t>Trong quá trình sơn màu cho xe đạp, có một số rủi ro và tai nạn lao động có thể xảy ra. Một trong những nguy cơ phổ biến nhất là nguy cơ hít phải hơi sơn hoặc hóa chất độc hại từ các loại sơn và dung môi.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có thể gây ra các vấn đề sức khỏe từ nhẹ như đau đầu và mệt mỏi đến nghiêm trọng như tổn thương phổi hoặc hệ thần kinh.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màu cho xe đạp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sz="2000" b="1" i="0" dirty="0">
                <a:solidFill>
                  <a:srgbClr val="090E1D"/>
                </a:solidFill>
                <a:effectLst/>
                <a:latin typeface="Open Sans" panose="020B0606030504020204" pitchFamily="34" charset="0"/>
              </a:rPr>
              <a:t>Nguyên nhân gây ra tai nạn lao động khi sơn màu cho xe đạp để bảo vệ khỏi sự ăn mòn và tạo ra một bề mặt hoàn thiện</a:t>
            </a:r>
            <a:r>
              <a:rPr lang="en-US" sz="2400" dirty="0"/>
              <a:t>:</a:t>
            </a:r>
          </a:p>
          <a:p>
            <a:pPr algn="l"/>
            <a:r>
              <a:rPr lang="vi-VN" b="0" i="0" dirty="0">
                <a:solidFill>
                  <a:srgbClr val="4C4F5A"/>
                </a:solidFill>
                <a:effectLst/>
                <a:latin typeface="Open Sans" panose="020B0606030504020204" pitchFamily="34" charset="0"/>
              </a:rPr>
              <a:t>Có nhiều nguyên nhân gây ra tai nạn lao động trong quá trình sơn màu cho xe đạp. Một trong những nguyên nhân quan trọng là thiếu hiểu biết về an toàn lao động và không tuân thủ quy trình an toàn khi thực hiện công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không sử dụng đúng trang thiết bị bảo hộ như khẩu trang, găng tay và kính bảo hộ có thể tạo điều kiện cho các tai nạn xảy ra, như bị hít phải hơi sơn hoặc chất hóa học độc hại.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màu cho xe đạp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sz="2000" b="1" i="0" dirty="0">
                <a:solidFill>
                  <a:srgbClr val="090E1D"/>
                </a:solidFill>
                <a:effectLst/>
                <a:latin typeface="Open Sans" panose="020B0606030504020204" pitchFamily="34" charset="0"/>
              </a:rPr>
              <a:t>Biện pháp phòng tránh tai nạn lao động khi sơn màu cho xe đạp để bảo vệ khỏi sự ăn mòn và tạo ra một bề mặt hoàn thiện</a:t>
            </a:r>
            <a:r>
              <a:rPr lang="en-US" sz="2400" dirty="0"/>
              <a:t>:</a:t>
            </a:r>
          </a:p>
          <a:p>
            <a:pPr algn="l"/>
            <a:r>
              <a:rPr lang="vi-VN" b="0" i="0" dirty="0">
                <a:solidFill>
                  <a:srgbClr val="4C4F5A"/>
                </a:solidFill>
                <a:effectLst/>
                <a:latin typeface="Open Sans" panose="020B0606030504020204" pitchFamily="34" charset="0"/>
              </a:rPr>
              <a:t>Để phòng tránh tai nạn lao động khi sơn màu cho xe đạp, cần thực hiện một số biện pháp an toàn đảm bảo cho người lao động và môi trường làm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đảm bảo các nhân viên được đào tạo về an toàn lao động và hiểu rõ về các nguy cơ và biện pháp phòng tránh là cực kỳ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màu cho xe đạp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sz="2000" b="1" i="0" dirty="0">
                <a:solidFill>
                  <a:srgbClr val="090E1D"/>
                </a:solidFill>
                <a:effectLst/>
                <a:latin typeface="Open Sans" panose="020B0606030504020204" pitchFamily="34" charset="0"/>
              </a:rPr>
              <a:t>Quy định an toàn lao động khi sơn màu cho xe đạp để bảo vệ khỏi sự ăn mòn và tạo ra một bề mặt hoàn thiện</a:t>
            </a:r>
            <a:r>
              <a:rPr lang="en-US" sz="2400" dirty="0"/>
              <a:t>:</a:t>
            </a:r>
          </a:p>
          <a:p>
            <a:pPr algn="l"/>
            <a:r>
              <a:rPr lang="vi-VN" b="0" i="0" dirty="0">
                <a:solidFill>
                  <a:srgbClr val="4C4F5A"/>
                </a:solidFill>
                <a:effectLst/>
                <a:latin typeface="Open Sans" panose="020B0606030504020204" pitchFamily="34" charset="0"/>
              </a:rPr>
              <a:t>Quy định an toàn lao động khi sơn màu cho xe đạp là một phần quan trọng của quy trình làm việc, nhằm đảm bảo an toàn cho người lao động và môi trường làm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đảm bảo sử dụng đúng trang thiết bị bảo hộ là bắt buộc, bao gồm khẩu trang, găng tay, kính bảo hộ và áo bảo hộ, để bảo vệ người lao động khỏi các chất độc hại và hơi sơn.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Sơn màu cho xe đạp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sz="2000" b="1" i="0" dirty="0">
                <a:solidFill>
                  <a:srgbClr val="090E1D"/>
                </a:solidFill>
                <a:effectLst/>
                <a:latin typeface="Open Sans" panose="020B0606030504020204" pitchFamily="34" charset="0"/>
              </a:rPr>
              <a:t>Xử lý tình huống tai nạn lao động khẩn cấp khi sơn màu cho xe đạp để bảo vệ khỏi sự ăn mòn và tạo ra một bề mặt hoàn thiện</a:t>
            </a:r>
            <a:r>
              <a:rPr lang="en-US" sz="2400" dirty="0"/>
              <a:t>:</a:t>
            </a:r>
          </a:p>
          <a:p>
            <a:pPr algn="l"/>
            <a:r>
              <a:rPr lang="vi-VN" b="0" i="0" dirty="0">
                <a:solidFill>
                  <a:srgbClr val="4C4F5A"/>
                </a:solidFill>
                <a:effectLst/>
                <a:latin typeface="Open Sans" panose="020B0606030504020204" pitchFamily="34" charset="0"/>
              </a:rPr>
              <a:t>Xử lý tình huống tai nạn lao động khẩn cấp khi sơn màu cho xe đạp là một phần quan trọng của quy trình làm việc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xảy ra tai nạn, điều quan trọng nhất là phải xử lý tình huống một cách nhanh chóng và hiệu quả để đảm bảo an toàn cho tất cả nhân viên.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3322</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XE ĐẠP</vt:lpstr>
      <vt:lpstr>Một số vụ tai nạn trong  nhà máy sản xuất xe đạp </vt:lpstr>
      <vt:lpstr>Tóm tắt bài học</vt:lpstr>
      <vt:lpstr>Vận hành máy cắt các tấm kim loại theo kích thước và hình dạng cần thiết</vt:lpstr>
      <vt:lpstr>Vận hành máy cắt các tấm kim loại theo kích thước và hình dạng cần thiết</vt:lpstr>
      <vt:lpstr>Vận hành máy cắt các tấm kim loại theo kích thước và hình dạng cần thiết</vt:lpstr>
      <vt:lpstr>Vận hành máy cắt các tấm kim loại theo kích thước và hình dạng cần thiết</vt:lpstr>
      <vt:lpstr>Vận hành máy cắt các tấm kim loại theo kích thước và hình dạng cần thiết</vt:lpstr>
      <vt:lpstr>Vận hành máy cắt các tấm kim loại theo kích thước và hình dạng cần thiết</vt:lpstr>
      <vt:lpstr>Hàn các bộ phận kim loại lại với nhau</vt:lpstr>
      <vt:lpstr>Hàn các bộ phận kim loại lại với nhau</vt:lpstr>
      <vt:lpstr>Hàn các bộ phận kim loại lại với nhau</vt:lpstr>
      <vt:lpstr>Hàn các bộ phận kim loại lại với nhau</vt:lpstr>
      <vt:lpstr>Hàn các bộ phận kim loại lại với nhau</vt:lpstr>
      <vt:lpstr>Hàn các bộ phận kim loại lại với nhau</vt:lpstr>
      <vt:lpstr>Lắp ráp các bộ phận như cần đạp, bánh xe, hệ thống phanh, và hệ thống truyền động</vt:lpstr>
      <vt:lpstr>Lắp ráp các bộ phận như cần đạp, bánh xe, hệ thống phanh, và hệ thống truyền động</vt:lpstr>
      <vt:lpstr>Lắp ráp các bộ phận như cần đạp, bánh xe, hệ thống phanh, và hệ thống truyền động</vt:lpstr>
      <vt:lpstr>Lắp ráp các bộ phận như cần đạp, bánh xe, hệ thống phanh, và hệ thống truyền động</vt:lpstr>
      <vt:lpstr>Lắp ráp các bộ phận như cần đạp, bánh xe, hệ thống phanh, và hệ thống truyền động</vt:lpstr>
      <vt:lpstr>Lắp ráp các bộ phận như cần đạp, bánh xe, hệ thống phanh, và hệ thống truyền động</vt:lpstr>
      <vt:lpstr>Sơn màu cho xe đạp </vt:lpstr>
      <vt:lpstr>Sơn màu cho xe đạp </vt:lpstr>
      <vt:lpstr>Sơn màu cho xe đạp </vt:lpstr>
      <vt:lpstr>Sơn màu cho xe đạp </vt:lpstr>
      <vt:lpstr>Sơn màu cho xe đạp </vt:lpstr>
      <vt:lpstr>Sơn màu cho xe đạp </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2024-04-08T02:48:58Z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