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74132" y="2188029"/>
            <a:ext cx="4902348" cy="2481941"/>
          </a:xfrm>
        </p:spPr>
        <p:txBody>
          <a:bodyPr>
            <a:normAutofit/>
          </a:bodyPr>
          <a:lstStyle/>
          <a:p>
            <a:pPr>
              <a:lnSpc>
                <a:spcPct val="100000"/>
              </a:lnSpc>
            </a:pPr>
            <a:r>
              <a:rPr lang="en-US" sz="4100" dirty="0">
                <a:latin typeface="Arial" panose="020B0604020202020204" pitchFamily="34" charset="0"/>
                <a:cs typeface="Arial" panose="020B0604020202020204" pitchFamily="34" charset="0"/>
              </a:rPr>
              <a:t>SẢN XUẤT XE GẮN MÁY 2 BÁNH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E64CA53-25C4-4A00-2256-5A5A85AD5D7B}"/>
              </a:ext>
            </a:extLst>
          </p:cNvPr>
          <p:cNvPicPr>
            <a:picLocks noChangeAspect="1"/>
          </p:cNvPicPr>
          <p:nvPr/>
        </p:nvPicPr>
        <p:blipFill>
          <a:blip r:embed="rId4"/>
          <a:stretch>
            <a:fillRect/>
          </a:stretch>
        </p:blipFill>
        <p:spPr>
          <a:xfrm>
            <a:off x="5202748" y="4546343"/>
            <a:ext cx="1781740" cy="178174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5" y="685800"/>
            <a:ext cx="774995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xe</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gắn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2 bánh</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4C4F5A"/>
                </a:solidFill>
                <a:effectLst/>
                <a:latin typeface="Open Sans" panose="020B0606030504020204" pitchFamily="34" charset="0"/>
              </a:rPr>
              <a:t>Vấn đề tai nạn lao động là một thách thức nổi bật. Việc này không chỉ ảnh hưởng đến sức khỏe và an toàn của người lao động mà còn gây ra những tác động tiêu cực đối với hiệu suất và chất lượng sản xuất</a:t>
            </a:r>
            <a:r>
              <a:rPr lang="en-US" sz="2000" dirty="0">
                <a:ea typeface="+mn-lt"/>
                <a:cs typeface="+mn-lt"/>
              </a:rPr>
              <a:t>:</a:t>
            </a:r>
            <a:endParaRPr lang="en-US" dirty="0"/>
          </a:p>
          <a:p>
            <a:pPr marL="730885" lvl="1" indent="-304165"/>
            <a:r>
              <a:rPr lang="en-US" b="1" i="0" dirty="0" err="1">
                <a:solidFill>
                  <a:srgbClr val="090E1D"/>
                </a:solidFill>
                <a:effectLst/>
                <a:latin typeface="Open Sans" panose="020B0606030504020204" pitchFamily="34" charset="0"/>
              </a:rPr>
              <a:t>Vụ</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Chuyền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endParaRPr lang="en-US" b="1" i="0" dirty="0">
              <a:solidFill>
                <a:srgbClr val="090E1D"/>
              </a:solidFill>
              <a:effectLst/>
              <a:latin typeface="Open Sans" panose="020B0606030504020204" pitchFamily="34" charset="0"/>
            </a:endParaRPr>
          </a:p>
          <a:p>
            <a:pPr marL="730885" lvl="1" indent="-304165"/>
            <a:r>
              <a:rPr lang="vi-VN" b="1" i="0" dirty="0">
                <a:solidFill>
                  <a:srgbClr val="090E1D"/>
                </a:solidFill>
                <a:effectLst/>
                <a:latin typeface="Open Sans" panose="020B0606030504020204" pitchFamily="34" charset="0"/>
              </a:rPr>
              <a:t>Tai Nạn Liên Quan Đến Quy Trình Sơn Phủ</a:t>
            </a:r>
          </a:p>
          <a:p>
            <a:pPr marL="730885" lvl="1" indent="-304165"/>
            <a:r>
              <a:rPr lang="en-US" b="1" i="0" dirty="0">
                <a:solidFill>
                  <a:srgbClr val="090E1D"/>
                </a:solidFill>
                <a:effectLst/>
                <a:latin typeface="Open Sans" panose="020B0606030504020204" pitchFamily="34" charset="0"/>
              </a:rPr>
              <a:t>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Với</a:t>
            </a:r>
            <a:r>
              <a:rPr lang="en-US" b="1" i="0" dirty="0">
                <a:solidFill>
                  <a:srgbClr val="090E1D"/>
                </a:solidFill>
                <a:effectLst/>
                <a:latin typeface="Open Sans" panose="020B0606030504020204" pitchFamily="34" charset="0"/>
              </a:rPr>
              <a:t> Robot </a:t>
            </a:r>
            <a:r>
              <a:rPr lang="en-US" b="1" i="0" dirty="0" err="1">
                <a:solidFill>
                  <a:srgbClr val="090E1D"/>
                </a:solidFill>
                <a:effectLst/>
                <a:latin typeface="Open Sans" panose="020B0606030504020204" pitchFamily="34" charset="0"/>
              </a:rPr>
              <a:t>Hỗ</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Sản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Xuất</a:t>
            </a:r>
            <a:endParaRPr lang="en-US" b="1" i="0" dirty="0">
              <a:solidFill>
                <a:srgbClr val="090E1D"/>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khung</a:t>
            </a:r>
            <a:r>
              <a:rPr lang="en-US" dirty="0"/>
              <a:t> </a:t>
            </a:r>
            <a:r>
              <a:rPr lang="en-US" dirty="0" err="1"/>
              <a:t>xe</a:t>
            </a:r>
            <a:r>
              <a:rPr lang="en-US" dirty="0"/>
              <a:t> </a:t>
            </a:r>
            <a:r>
              <a:rPr lang="en-US" dirty="0" err="1"/>
              <a:t>gắn</a:t>
            </a:r>
            <a:r>
              <a:rPr lang="en-US" dirty="0"/>
              <a:t> </a:t>
            </a:r>
            <a:r>
              <a:rPr lang="en-US" dirty="0" err="1"/>
              <a:t>máy</a:t>
            </a:r>
            <a:r>
              <a:rPr lang="en-US" dirty="0"/>
              <a:t> 2 bánh (motorbike)</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lắp ráp động cơ vào khung xe gắn máy 2 bánh (motorbike)</a:t>
            </a:r>
            <a:endParaRPr lang="en-US"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hệ</a:t>
            </a:r>
            <a:r>
              <a:rPr lang="en-US" dirty="0"/>
              <a:t> </a:t>
            </a:r>
            <a:r>
              <a:rPr lang="en-US" dirty="0" err="1"/>
              <a:t>thống</a:t>
            </a:r>
            <a:r>
              <a:rPr lang="en-US" dirty="0"/>
              <a:t> </a:t>
            </a:r>
            <a:r>
              <a:rPr lang="en-US" dirty="0" err="1"/>
              <a:t>điện</a:t>
            </a:r>
            <a:r>
              <a:rPr lang="en-US" dirty="0"/>
              <a:t> </a:t>
            </a:r>
            <a:r>
              <a:rPr lang="en-US" dirty="0" err="1"/>
              <a:t>vào</a:t>
            </a:r>
            <a:r>
              <a:rPr lang="en-US" dirty="0"/>
              <a:t> </a:t>
            </a:r>
            <a:r>
              <a:rPr lang="en-US" dirty="0" err="1"/>
              <a:t>xe</a:t>
            </a:r>
            <a:r>
              <a:rPr lang="en-US" dirty="0"/>
              <a:t> </a:t>
            </a:r>
            <a:r>
              <a:rPr lang="en-US" dirty="0" err="1"/>
              <a:t>gắn</a:t>
            </a:r>
            <a:r>
              <a:rPr lang="en-US" dirty="0"/>
              <a:t> </a:t>
            </a:r>
            <a:r>
              <a:rPr lang="en-US" dirty="0" err="1"/>
              <a:t>máy</a:t>
            </a:r>
            <a:r>
              <a:rPr lang="en-US" dirty="0"/>
              <a:t> 2 bánh (motorbike)</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xe gắn máy 2 bánh thành phẩm (motorbike)</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gắn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400" b="1" i="0" dirty="0" err="1">
                <a:effectLst/>
                <a:latin typeface="Söhne"/>
              </a:rPr>
              <a:t>Đặc</a:t>
            </a:r>
            <a:r>
              <a:rPr lang="en-US" sz="2400" b="1" i="0" dirty="0">
                <a:effectLst/>
                <a:latin typeface="Söhne"/>
              </a:rPr>
              <a:t> </a:t>
            </a:r>
            <a:r>
              <a:rPr lang="en-US" sz="2400" b="1" i="0" dirty="0" err="1">
                <a:effectLst/>
                <a:latin typeface="Söhne"/>
              </a:rPr>
              <a:t>điểm</a:t>
            </a:r>
            <a:r>
              <a:rPr lang="en-US" sz="2400" b="1" i="0" dirty="0">
                <a:effectLst/>
                <a:latin typeface="Söhne"/>
              </a:rPr>
              <a:t> </a:t>
            </a:r>
            <a:r>
              <a:rPr lang="en-US" sz="2400" b="1" i="0" dirty="0" err="1">
                <a:effectLst/>
                <a:latin typeface="Söhne"/>
              </a:rPr>
              <a:t>công</a:t>
            </a:r>
            <a:r>
              <a:rPr lang="en-US" sz="2400" b="1" i="0" dirty="0">
                <a:effectLst/>
                <a:latin typeface="Söhne"/>
              </a:rPr>
              <a:t> </a:t>
            </a:r>
            <a:r>
              <a:rPr lang="en-US" sz="2400" b="1" i="0" dirty="0" err="1">
                <a:effectLst/>
                <a:latin typeface="Söhne"/>
              </a:rPr>
              <a:t>việc</a:t>
            </a:r>
            <a:r>
              <a:rPr lang="en-US" sz="2400" b="1" i="0" dirty="0">
                <a:effectLst/>
                <a:latin typeface="Söhne"/>
              </a:rPr>
              <a:t> </a:t>
            </a:r>
            <a:r>
              <a:rPr lang="en-US" sz="2400" b="1" i="0" dirty="0" err="1">
                <a:effectLst/>
                <a:latin typeface="Söhne"/>
              </a:rPr>
              <a:t>chế</a:t>
            </a:r>
            <a:r>
              <a:rPr lang="en-US" sz="2400" b="1" i="0" dirty="0">
                <a:effectLst/>
                <a:latin typeface="Söhne"/>
              </a:rPr>
              <a:t> </a:t>
            </a:r>
            <a:r>
              <a:rPr lang="en-US" sz="2400" b="1" i="0" dirty="0" err="1">
                <a:effectLst/>
                <a:latin typeface="Söhne"/>
              </a:rPr>
              <a:t>tạo</a:t>
            </a:r>
            <a:r>
              <a:rPr lang="en-US" sz="2400" b="1" i="0" dirty="0">
                <a:effectLst/>
                <a:latin typeface="Söhne"/>
              </a:rPr>
              <a:t> </a:t>
            </a:r>
            <a:r>
              <a:rPr lang="en-US" sz="2400" b="1" i="0" dirty="0" err="1">
                <a:effectLst/>
                <a:latin typeface="Söhne"/>
              </a:rPr>
              <a:t>khung</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gắn</a:t>
            </a:r>
            <a:r>
              <a:rPr lang="en-US" sz="2400" b="1" i="0" dirty="0">
                <a:effectLst/>
                <a:latin typeface="Söhne"/>
              </a:rPr>
              <a:t> </a:t>
            </a:r>
            <a:r>
              <a:rPr lang="en-US" sz="2400" b="1" i="0" dirty="0" err="1">
                <a:effectLst/>
                <a:latin typeface="Söhne"/>
              </a:rPr>
              <a:t>máy</a:t>
            </a:r>
            <a:r>
              <a:rPr lang="en-US" sz="2400" b="1" i="0" dirty="0">
                <a:effectLst/>
                <a:latin typeface="Söhne"/>
              </a:rPr>
              <a:t> 2 bánh </a:t>
            </a:r>
          </a:p>
          <a:p>
            <a:r>
              <a:rPr lang="vi-VN" b="0" i="0" dirty="0">
                <a:effectLst/>
                <a:latin typeface="Open Sans" panose="020B0606030504020204" pitchFamily="34" charset="0"/>
              </a:rPr>
              <a:t>Chế tạo khung xe gắn máy 2 bánh đòi hỏi sự chuyên nghiệp và kiến thức sâu rộng trong lĩnh vực cơ khí và kỹ thuật chế tạo.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bắt đầu với việc thiết kế kỹ thuật chi tiết, đánh giá mô men xoắn và các yếu tố khác ảnh hưởng đến tính năng lái xe. Kỹ sư chế tạo khung cần tối ưu hóa trọng lượng và độ cứng của khung để đảm bảo sự ổn định và an toàn trong khi vận hành.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39EB598-BDB8-71DC-A1FF-1105A058F480}"/>
              </a:ext>
            </a:extLst>
          </p:cNvPr>
          <p:cNvPicPr>
            <a:picLocks noChangeAspect="1"/>
          </p:cNvPicPr>
          <p:nvPr/>
        </p:nvPicPr>
        <p:blipFill>
          <a:blip r:embed="rId3"/>
          <a:stretch>
            <a:fillRect/>
          </a:stretch>
        </p:blipFill>
        <p:spPr>
          <a:xfrm>
            <a:off x="779690" y="2996952"/>
            <a:ext cx="4236640" cy="423664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gắn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dirty="0">
                <a:latin typeface="Söhne"/>
              </a:rPr>
              <a:t>2</a:t>
            </a:r>
            <a:r>
              <a:rPr lang="en-US" sz="2400" b="1" i="0" dirty="0">
                <a:effectLst/>
                <a:latin typeface="Söhne"/>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2 bánh</a:t>
            </a:r>
            <a:endParaRPr lang="en-US" sz="2400" b="1" i="0" dirty="0">
              <a:effectLst/>
              <a:latin typeface="Söhne"/>
            </a:endParaRPr>
          </a:p>
          <a:p>
            <a:pPr algn="l"/>
            <a:r>
              <a:rPr lang="vi-VN" b="0" i="0" dirty="0">
                <a:effectLst/>
                <a:latin typeface="Open Sans" panose="020B0606030504020204" pitchFamily="34" charset="0"/>
              </a:rPr>
              <a:t>Trong quá trình chế tạo khung xe gắn máy 2 bánh, có nhiều rủi ro có thể dẫn đến các dạng tai nạn. Một trong những thách thức lớn là liên quan đến quy trình hàn. Nếu không thực hiện đúng cách, hàn có thể dẫn đến các vết nứt hoặc sự không đồng đều trong cấu trúc khung, gây ra sự mất mát về độ bền và an toàn.</a:t>
            </a:r>
          </a:p>
          <a:p>
            <a:pPr algn="l"/>
            <a:r>
              <a:rPr lang="vi-VN" b="0" i="0" dirty="0">
                <a:effectLst/>
                <a:latin typeface="Open Sans" panose="020B0606030504020204" pitchFamily="34" charset="0"/>
              </a:rPr>
              <a:t>Các lỗi trong quá trình gia công cũng có thể tạo ra điểm yếu trong khung xe. Việc cắt gọt không chính xác hoặc độ đồng đều không đảm bảo có thể ảnh hưởng đến tính chất cơ học của khung, tăng nguy cơ gãy đổ khi xe đang di chuyển.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2CCAAE5-8209-D6CB-24E0-852505AC5EAA}"/>
              </a:ext>
            </a:extLst>
          </p:cNvPr>
          <p:cNvPicPr>
            <a:picLocks noChangeAspect="1"/>
          </p:cNvPicPr>
          <p:nvPr/>
        </p:nvPicPr>
        <p:blipFill>
          <a:blip r:embed="rId3"/>
          <a:stretch>
            <a:fillRect/>
          </a:stretch>
        </p:blipFill>
        <p:spPr>
          <a:xfrm>
            <a:off x="779690" y="2996952"/>
            <a:ext cx="4236640" cy="423664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gắn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dirty="0">
                <a:latin typeface="Söhne"/>
              </a:rPr>
              <a:t>3</a:t>
            </a:r>
            <a:r>
              <a:rPr lang="en-US" sz="2400" b="1" i="0" dirty="0">
                <a:effectLst/>
                <a:latin typeface="Söhne"/>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2 bánh</a:t>
            </a:r>
            <a:endParaRPr lang="en-US" sz="2400" b="1" i="0" dirty="0">
              <a:effectLst/>
              <a:latin typeface="Söhne"/>
            </a:endParaRPr>
          </a:p>
          <a:p>
            <a:pPr algn="l"/>
            <a:r>
              <a:rPr lang="vi-VN" b="0" i="0" dirty="0">
                <a:effectLst/>
                <a:latin typeface="Open Sans" panose="020B0606030504020204" pitchFamily="34" charset="0"/>
              </a:rPr>
              <a:t>Tai nạn trong quá trình chế tạo khung xe gắn máy 2 bánh có thể bắt nguồn từ nhiều nguyên nhân chủ yếu. Một trong những nguyên nhân quan trọng là thiếu kiểm soát chất lượng trong quá trình sản xuất. Nếu không thực hiện kiểm tra đầy đủ và đúng cách, các khuyết điểm trong khung xe có thể xuất hiện, làm suy giảm độ bền và tính an toàn của xe.</a:t>
            </a:r>
          </a:p>
          <a:p>
            <a:pPr algn="l"/>
            <a:r>
              <a:rPr lang="vi-VN" b="0" i="0" dirty="0">
                <a:effectLst/>
                <a:latin typeface="Open Sans" panose="020B0606030504020204" pitchFamily="34" charset="0"/>
              </a:rPr>
              <a:t>Nguyên nhân khác là sự thiếu hiểu biết sâu rộng về tính chất cơ học của vật liệu và ảnh hưởng của chúng đối với cấu trúc khung. Sự lựa chọn vật liệu không phù hợp hoặc việc sử dụng chúng một cách không đúng cách có thể dẫn đến yếu tố rủi ro trong quá trình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F0A9D3A-0535-8536-DE23-9109E5C6E5AE}"/>
              </a:ext>
            </a:extLst>
          </p:cNvPr>
          <p:cNvPicPr>
            <a:picLocks noChangeAspect="1"/>
          </p:cNvPicPr>
          <p:nvPr/>
        </p:nvPicPr>
        <p:blipFill>
          <a:blip r:embed="rId3"/>
          <a:stretch>
            <a:fillRect/>
          </a:stretch>
        </p:blipFill>
        <p:spPr>
          <a:xfrm>
            <a:off x="779690" y="2996952"/>
            <a:ext cx="4236640" cy="423664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gắn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dirty="0">
                <a:latin typeface="Söhne"/>
              </a:rPr>
              <a:t>4</a:t>
            </a:r>
            <a:r>
              <a:rPr lang="en-US" sz="2400" b="1" i="0" dirty="0">
                <a:effectLst/>
                <a:latin typeface="Söhne"/>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2 bánh</a:t>
            </a:r>
            <a:endParaRPr lang="en-US" sz="2400" b="1" i="0" dirty="0">
              <a:effectLst/>
              <a:latin typeface="Söhne"/>
            </a:endParaRPr>
          </a:p>
          <a:p>
            <a:pPr algn="l"/>
            <a:r>
              <a:rPr lang="vi-VN" b="0" i="0" dirty="0">
                <a:effectLst/>
                <a:latin typeface="Open Sans" panose="020B0606030504020204" pitchFamily="34" charset="0"/>
              </a:rPr>
              <a:t>Để ngăn chặn tai nạn trong quá trình chế tạo khung xe gắn máy 2 bánh, việc thiết lập hệ thống kiểm soát chất lượng rất quan trọng. Điều này bao gồm việc thực hiện kiểm tra định kỳ và chi tiết, từ quá trình hàn đến gia công chi tiết khác nhau. Sự kiểm soát chất lượng chặt chẽ giúp phát hiện và khắc phục kịp thời mọi khuyết điểm trong khung xe.</a:t>
            </a:r>
          </a:p>
          <a:p>
            <a:pPr algn="l"/>
            <a:r>
              <a:rPr lang="vi-VN" b="0" i="0" dirty="0">
                <a:effectLst/>
                <a:latin typeface="Open Sans" panose="020B0606030504020204" pitchFamily="34" charset="0"/>
              </a:rPr>
              <a:t>Ngoài ra, đào tạo kỹ năng cho nhân viên tham gia quá trình chế tạo cũng là biện pháp quan trọng. Sự hiểu biết vững về tính chất cơ học của vật liệu, quy trình hàn, và các yếu tố khác có thể giảm thiểu rủi ro do người lao động gây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95C97C-E74D-62A7-3D1E-27CC87DF8292}"/>
              </a:ext>
            </a:extLst>
          </p:cNvPr>
          <p:cNvPicPr>
            <a:picLocks noChangeAspect="1"/>
          </p:cNvPicPr>
          <p:nvPr/>
        </p:nvPicPr>
        <p:blipFill>
          <a:blip r:embed="rId3"/>
          <a:stretch>
            <a:fillRect/>
          </a:stretch>
        </p:blipFill>
        <p:spPr>
          <a:xfrm>
            <a:off x="779690" y="2996952"/>
            <a:ext cx="4236640" cy="423664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gắn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dirty="0">
                <a:latin typeface="Söhne"/>
              </a:rPr>
              <a:t>5</a:t>
            </a:r>
            <a:r>
              <a:rPr lang="en-US" sz="2400" b="1" i="0" dirty="0">
                <a:effectLst/>
                <a:latin typeface="Söhne"/>
              </a:rPr>
              <a:t>.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2 bánh</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chế tạo khung xe gắn máy 2 bánh đóng vai trò quan trọng trong bảo vệ sức khỏe và tính mạng của nhân viên. Các nhà máy thường xuyên kiểm tra và duyệt các quy trình làm việc để đảm bảo tuân thủ đầy đủ các tiêu chuẩn an toàn.</a:t>
            </a:r>
          </a:p>
          <a:p>
            <a:pPr algn="l"/>
            <a:r>
              <a:rPr lang="vi-VN" b="0" i="0" dirty="0">
                <a:effectLst/>
                <a:latin typeface="Open Sans" panose="020B0606030504020204" pitchFamily="34" charset="0"/>
              </a:rPr>
              <a:t>Trước hết, việc cung cấp trang thiết bị bảo hộ cá nhân là bước quan trọng. Nhân viên tham gia chế tạo khung xe cần được trang bị đầy đủ bảo hộ, bao gồm mũ bảo hiểm, kính an toàn, găng tay, và áo chống nhiệt khi làm việc gần các thiết bị nhiệt độ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90498F0-4BD2-314E-BE6A-E308C1245D46}"/>
              </a:ext>
            </a:extLst>
          </p:cNvPr>
          <p:cNvPicPr>
            <a:picLocks noChangeAspect="1"/>
          </p:cNvPicPr>
          <p:nvPr/>
        </p:nvPicPr>
        <p:blipFill>
          <a:blip r:embed="rId3"/>
          <a:stretch>
            <a:fillRect/>
          </a:stretch>
        </p:blipFill>
        <p:spPr>
          <a:xfrm>
            <a:off x="779690" y="2996952"/>
            <a:ext cx="4236640" cy="423664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gắn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algn="l"/>
            <a:r>
              <a:rPr lang="en-US" sz="2400" b="1" dirty="0">
                <a:latin typeface="Söhne"/>
              </a:rPr>
              <a:t>6</a:t>
            </a:r>
            <a:r>
              <a:rPr lang="en-US" sz="2400" b="1" i="0" dirty="0">
                <a:effectLst/>
                <a:latin typeface="Söhne"/>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2 bánh</a:t>
            </a:r>
          </a:p>
          <a:p>
            <a:pPr algn="l"/>
            <a:r>
              <a:rPr lang="vi-VN" b="0" i="0" dirty="0">
                <a:effectLst/>
                <a:latin typeface="Open Sans" panose="020B0606030504020204" pitchFamily="34" charset="0"/>
              </a:rPr>
              <a:t>Xử lý tình huống tai nạn khẩn cấp trong quá trình chế tạo khung xe gắn máy 2 bánh đòi hỏi sự nhanh nhạy và chuẩn bị kỹ năng. Trong trường hợp xảy ra sự cố, việc ngưng làm việc ngay lập tức và bảo vệ sức khỏe của nhân viên là ưu tiên hàng đầu.</a:t>
            </a:r>
          </a:p>
          <a:p>
            <a:pPr algn="l"/>
            <a:r>
              <a:rPr lang="vi-VN" b="0" i="0" dirty="0">
                <a:effectLst/>
                <a:latin typeface="Open Sans" panose="020B0606030504020204" pitchFamily="34" charset="0"/>
              </a:rPr>
              <a:t>Nhân viên được đào tạo để nhận biết và xử lý nguy cơ ngay từ khi xuất hiện. Sự hiểu biết vững về hệ thống an toàn trong nhà máy cũng giúp họ đưa ra các quyết định tức thì để ngăn chặn nguy cơ lây lan và giảm thiểu thiệt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7892B11-E445-BD32-D0C2-07FA612A2997}"/>
              </a:ext>
            </a:extLst>
          </p:cNvPr>
          <p:cNvPicPr>
            <a:picLocks noChangeAspect="1"/>
          </p:cNvPicPr>
          <p:nvPr/>
        </p:nvPicPr>
        <p:blipFill>
          <a:blip r:embed="rId3"/>
          <a:stretch>
            <a:fillRect/>
          </a:stretch>
        </p:blipFill>
        <p:spPr>
          <a:xfrm>
            <a:off x="779690" y="2996952"/>
            <a:ext cx="4236640" cy="423664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2938" y="585303"/>
            <a:ext cx="8037983" cy="1143000"/>
          </a:xfrm>
        </p:spPr>
        <p:txBody>
          <a:bodyPr anchor="t">
            <a:noAutofit/>
          </a:bodyPr>
          <a:lstStyle/>
          <a:p>
            <a:pPr>
              <a:lnSpc>
                <a:spcPct val="100000"/>
              </a:lnSpc>
            </a:pPr>
            <a:r>
              <a:rPr lang="vi-VN" sz="3600" b="1" dirty="0">
                <a:solidFill>
                  <a:schemeClr val="bg1"/>
                </a:solidFill>
                <a:latin typeface="UTM Aptima" panose="02040603050506020204" pitchFamily="18" charset="0"/>
              </a:rPr>
              <a:t>Lắp ráp động cơ vào khung xe gắn máy 2 bánh</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2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lắp ráp động cơ vào khung xe gắn máy 2 bánh</a:t>
            </a:r>
            <a:r>
              <a:rPr lang="en-US" sz="2000" dirty="0"/>
              <a:t>:</a:t>
            </a:r>
          </a:p>
          <a:p>
            <a:pPr algn="l"/>
            <a:r>
              <a:rPr lang="vi-VN" b="0" i="0" dirty="0">
                <a:effectLst/>
                <a:latin typeface="Open Sans" panose="020B0606030504020204" pitchFamily="34" charset="0"/>
              </a:rPr>
              <a:t>Lắp ráp động cơ vào khung xe gắn máy 2 bánh là một quy trình phức tạp yêu cầu sự chính xác và kỹ thuật cao. Các bước quan trọng trong công việc này bao gồm việc định vị và cố định khung, lắp ráp hệ thống truyền động, và kết nối các bộ phận cơ bản của động cơ.</a:t>
            </a:r>
          </a:p>
          <a:p>
            <a:pPr algn="l"/>
            <a:r>
              <a:rPr lang="vi-VN" b="0" i="0" dirty="0">
                <a:effectLst/>
                <a:latin typeface="Open Sans" panose="020B0606030504020204" pitchFamily="34" charset="0"/>
              </a:rPr>
              <a:t>Đầu tiên, kỹ thuật viên cần chính xác định vị khung xe để đảm bảo sự ổn định và an toàn cho chiếc xe. Quá trình này đòi hỏi sự hiểu biết vững về kích thước và hình dạng của cả khung và động cơ để tránh sự không cân đối.</a:t>
            </a:r>
          </a:p>
          <a:p>
            <a:pPr algn="l"/>
            <a:r>
              <a:rPr lang="vi-VN" b="0" i="0" dirty="0">
                <a:effectLst/>
                <a:latin typeface="Open Sans" panose="020B0606030504020204" pitchFamily="34" charset="0"/>
              </a:rPr>
              <a:t>Tiếp theo, lắp ráp hệ thống truyền động đòi hỏi sự chính xác tối đa. Kỹ thuật viên phải kết nối đúng các bộ phận như bánh răng, xích, và bộ truyền động để đảm bảo hiệu suất tối ưu và độ bền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C8AC007-37AA-A37A-A524-AB80960B7CEA}"/>
              </a:ext>
            </a:extLst>
          </p:cNvPr>
          <p:cNvPicPr>
            <a:picLocks noChangeAspect="1"/>
          </p:cNvPicPr>
          <p:nvPr/>
        </p:nvPicPr>
        <p:blipFill>
          <a:blip r:embed="rId3"/>
          <a:stretch>
            <a:fillRect/>
          </a:stretch>
        </p:blipFill>
        <p:spPr>
          <a:xfrm>
            <a:off x="6598468" y="1690386"/>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71301"/>
            <a:ext cx="8614047" cy="1143000"/>
          </a:xfrm>
        </p:spPr>
        <p:txBody>
          <a:bodyPr anchor="t">
            <a:noAutofit/>
          </a:bodyPr>
          <a:lstStyle/>
          <a:p>
            <a:pPr>
              <a:lnSpc>
                <a:spcPct val="100000"/>
              </a:lnSpc>
            </a:pPr>
            <a:r>
              <a:rPr lang="vi-VN" sz="4000" b="1" dirty="0">
                <a:solidFill>
                  <a:schemeClr val="bg1"/>
                </a:solidFill>
                <a:latin typeface="UTM Aptima" panose="02040603050506020204" pitchFamily="18" charset="0"/>
              </a:rPr>
              <a:t>Lắp ráp động cơ vào khung xe gắn máy 2 bánh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dirty="0">
                <a:latin typeface="Open Sans" panose="020B0606030504020204" pitchFamily="34" charset="0"/>
              </a:rPr>
              <a:t>2</a:t>
            </a:r>
            <a:r>
              <a:rPr lang="en-US" b="1" i="0" dirty="0">
                <a:effectLst/>
                <a:latin typeface="Open Sans" panose="020B0606030504020204" pitchFamily="34" charset="0"/>
              </a:rPr>
              <a:t>. </a:t>
            </a:r>
            <a:r>
              <a:rPr lang="vi-VN" b="1" i="0" dirty="0">
                <a:effectLst/>
                <a:latin typeface="Open Sans" panose="020B0606030504020204" pitchFamily="34" charset="0"/>
              </a:rPr>
              <a:t>Các dạng tai nạn trong quá trình lắp ráp động cơ vào khung xe gắn máy 2 bánh</a:t>
            </a:r>
            <a:r>
              <a:rPr lang="en-US" sz="2000" dirty="0"/>
              <a:t>:</a:t>
            </a:r>
          </a:p>
          <a:p>
            <a:pPr algn="l"/>
            <a:r>
              <a:rPr lang="vi-VN" b="0" i="0" dirty="0">
                <a:effectLst/>
                <a:latin typeface="Open Sans" panose="020B0606030504020204" pitchFamily="34" charset="0"/>
              </a:rPr>
              <a:t>Trong quá trình lắp ráp động cơ vào khung xe gắn máy 2 bánh, có những rủi ro và tai nạn cần được chú ý để đảm bảo an toàn cho cả công nhân và sản phẩm. Một số vấn đề thường gặp bao gồm việc không đảm bảo đúng vị trí của khung xe, dẫn đến sự không ổn định và nguy cơ rơi rớt.</a:t>
            </a:r>
          </a:p>
          <a:p>
            <a:pPr algn="l"/>
            <a:r>
              <a:rPr lang="vi-VN" b="0" i="0" dirty="0">
                <a:effectLst/>
                <a:latin typeface="Open Sans" panose="020B0606030504020204" pitchFamily="34" charset="0"/>
              </a:rPr>
              <a:t>Các tai nạn có thể phát sinh khi lắp đặt hệ thống truyền động mà không kiểm soát được lực đẩy và tác động của các bộ phận. Điều này có thể dẫn đến việc bị nghiêng, chệch hướng, hoặc thậm chí làm hỏng các bộ phận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69FFC8B-03D2-ED93-6FB5-A844ADF42C1B}"/>
              </a:ext>
            </a:extLst>
          </p:cNvPr>
          <p:cNvPicPr>
            <a:picLocks noChangeAspect="1"/>
          </p:cNvPicPr>
          <p:nvPr/>
        </p:nvPicPr>
        <p:blipFill>
          <a:blip r:embed="rId3"/>
          <a:stretch>
            <a:fillRect/>
          </a:stretch>
        </p:blipFill>
        <p:spPr>
          <a:xfrm>
            <a:off x="6598468" y="1690386"/>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758063" cy="1143000"/>
          </a:xfrm>
        </p:spPr>
        <p:txBody>
          <a:bodyPr anchor="t">
            <a:noAutofit/>
          </a:bodyPr>
          <a:lstStyle/>
          <a:p>
            <a:pPr>
              <a:lnSpc>
                <a:spcPct val="100000"/>
              </a:lnSpc>
            </a:pPr>
            <a:r>
              <a:rPr lang="vi-VN" sz="4000" b="1" dirty="0">
                <a:solidFill>
                  <a:schemeClr val="bg1"/>
                </a:solidFill>
                <a:latin typeface="UTM Aptima" panose="02040603050506020204" pitchFamily="18" charset="0"/>
              </a:rPr>
              <a:t>Lắp ráp động cơ vào khung xe gắn máy 2 bánh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dirty="0">
                <a:latin typeface="Open Sans" panose="020B0606030504020204" pitchFamily="34" charset="0"/>
              </a:rPr>
              <a:t>3</a:t>
            </a:r>
            <a:r>
              <a:rPr lang="en-US" b="1" i="0" dirty="0">
                <a:effectLst/>
                <a:latin typeface="Open Sans" panose="020B0606030504020204" pitchFamily="34" charset="0"/>
              </a:rPr>
              <a:t>. </a:t>
            </a:r>
            <a:r>
              <a:rPr lang="vi-VN" b="1" i="0" dirty="0">
                <a:effectLst/>
                <a:latin typeface="Open Sans" panose="020B0606030504020204" pitchFamily="34" charset="0"/>
              </a:rPr>
              <a:t>Nguyên nhân gây ra tai nạn khi lắp ráp động cơ vào khung xe gắn máy 2 bánh</a:t>
            </a:r>
            <a:r>
              <a:rPr lang="en-US" sz="2000" dirty="0"/>
              <a:t>:</a:t>
            </a:r>
          </a:p>
          <a:p>
            <a:pPr algn="l"/>
            <a:r>
              <a:rPr lang="vi-VN" b="0" i="0" dirty="0">
                <a:effectLst/>
                <a:latin typeface="Open Sans" panose="020B0606030504020204" pitchFamily="34" charset="0"/>
              </a:rPr>
              <a:t>Có nhiều nguyên nhân gây ra tai nạn trong quá trình lắp ráp động cơ vào khung xe gắn máy 2 bánh. Một trong những nguyên nhân chính là thiếu đào tạo kỹ thuật viên, dẫn đến hiểu biết hạn chế về quy trình và kỹ thuật lắp ráp. Sự thiếu sót này có thể dẫn đến việc không đảm bảo đúng vị trí và kết nối chính xác của các bộ phận.</a:t>
            </a:r>
          </a:p>
          <a:p>
            <a:pPr algn="l"/>
            <a:r>
              <a:rPr lang="vi-VN" b="0" i="0" dirty="0">
                <a:effectLst/>
                <a:latin typeface="Open Sans" panose="020B0606030504020204" pitchFamily="34" charset="0"/>
              </a:rPr>
              <a:t>Nguyên nhân khác là thiếu kiểm soát chất lượng trong quá trình sản xuất. Nếu không có quy trình kiểm tra chặt chẽ, các lỗi nhỏ như lệch lạc, kích thước không đúng có thể phát hiện muộn và dẫn đến tai nạn. Sự hiểu biết hạn chế về cơ học và vật liệu cũng đóng vai trò quan trọng trong việc tạo ra sản phẩm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BDDD285-76B0-E4E7-7C7A-B978623F55ED}"/>
              </a:ext>
            </a:extLst>
          </p:cNvPr>
          <p:cNvPicPr>
            <a:picLocks noChangeAspect="1"/>
          </p:cNvPicPr>
          <p:nvPr/>
        </p:nvPicPr>
        <p:blipFill>
          <a:blip r:embed="rId3"/>
          <a:stretch>
            <a:fillRect/>
          </a:stretch>
        </p:blipFill>
        <p:spPr>
          <a:xfrm>
            <a:off x="6598468" y="1690386"/>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9419"/>
            <a:ext cx="8758063" cy="1143000"/>
          </a:xfrm>
        </p:spPr>
        <p:txBody>
          <a:bodyPr anchor="t">
            <a:noAutofit/>
          </a:bodyPr>
          <a:lstStyle/>
          <a:p>
            <a:pPr>
              <a:lnSpc>
                <a:spcPct val="100000"/>
              </a:lnSpc>
            </a:pPr>
            <a:r>
              <a:rPr lang="vi-VN" sz="4000" b="1" dirty="0">
                <a:solidFill>
                  <a:schemeClr val="bg1"/>
                </a:solidFill>
                <a:latin typeface="UTM Aptima" panose="02040603050506020204" pitchFamily="18" charset="0"/>
              </a:rPr>
              <a:t>Lắp ráp động cơ vào khung xe gắn máy 2 bánh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dirty="0">
                <a:latin typeface="Open Sans" panose="020B0606030504020204" pitchFamily="34" charset="0"/>
              </a:rPr>
              <a:t>4</a:t>
            </a:r>
            <a:r>
              <a:rPr lang="en-US" b="1" i="0" dirty="0">
                <a:effectLst/>
                <a:latin typeface="Open Sans" panose="020B0606030504020204" pitchFamily="34" charset="0"/>
              </a:rPr>
              <a:t>. </a:t>
            </a:r>
            <a:r>
              <a:rPr lang="vi-VN" b="1" i="0" dirty="0">
                <a:effectLst/>
                <a:latin typeface="Open Sans" panose="020B0606030504020204" pitchFamily="34" charset="0"/>
              </a:rPr>
              <a:t>Biện pháp phòng tránh tai nạn khi lắp ráp động cơ vào khung xe gắn máy 2 bánh</a:t>
            </a:r>
            <a:r>
              <a:rPr lang="en-US" sz="2000" dirty="0"/>
              <a:t>:</a:t>
            </a:r>
          </a:p>
          <a:p>
            <a:pPr algn="l"/>
            <a:r>
              <a:rPr lang="vi-VN" b="0" i="0" dirty="0">
                <a:effectLst/>
                <a:latin typeface="Open Sans" panose="020B0606030504020204" pitchFamily="34" charset="0"/>
              </a:rPr>
              <a:t>Để đảm bảo an toàn trong quá trình lắp ráp động cơ vào khung xe gắn máy 2 bánh, việc áp dụng biện pháp phòng tránh và huấn luyện an toàn lao động là hết sức quan trọng. Đầu tiên, cần thiết lập một chương trình huấn luyện an toàn lao động chặt chẽ, tập trung vào các nguy cơ cụ thể trong quá trình lắp ráp.</a:t>
            </a:r>
          </a:p>
          <a:p>
            <a:pPr algn="l"/>
            <a:r>
              <a:rPr lang="vi-VN" b="0" i="0" dirty="0">
                <a:effectLst/>
                <a:latin typeface="Open Sans" panose="020B0606030504020204" pitchFamily="34" charset="0"/>
              </a:rPr>
              <a:t>Việc này bao gồm việc đào tạo kỹ thuật viên về quy trình an toàn, sử dụng đúng công cụ và trang thiết bị bảo hộ cá nhân. Huấn luyện cũng nên tập trung vào việc nhận biết và giảm thiểu rủi ro liên quan đến định vị khung xe, lắp đặt hệ thống truyền động và kết nối các bộ phận cơ bản của động cơ.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519195B-141A-3A74-0430-DEBDF76E495C}"/>
              </a:ext>
            </a:extLst>
          </p:cNvPr>
          <p:cNvPicPr>
            <a:picLocks noChangeAspect="1"/>
          </p:cNvPicPr>
          <p:nvPr/>
        </p:nvPicPr>
        <p:blipFill>
          <a:blip r:embed="rId3"/>
          <a:stretch>
            <a:fillRect/>
          </a:stretch>
        </p:blipFill>
        <p:spPr>
          <a:xfrm>
            <a:off x="6598468" y="1690386"/>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254007" cy="1143000"/>
          </a:xfrm>
        </p:spPr>
        <p:txBody>
          <a:bodyPr anchor="t">
            <a:noAutofit/>
          </a:bodyPr>
          <a:lstStyle/>
          <a:p>
            <a:pPr>
              <a:lnSpc>
                <a:spcPct val="100000"/>
              </a:lnSpc>
            </a:pPr>
            <a:r>
              <a:rPr lang="vi-VN" sz="4000" b="1" dirty="0">
                <a:solidFill>
                  <a:schemeClr val="bg1"/>
                </a:solidFill>
                <a:latin typeface="UTM Aptima" panose="02040603050506020204" pitchFamily="18" charset="0"/>
              </a:rPr>
              <a:t>Lắp ráp động cơ vào khung xe gắn máy 2 bánh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dirty="0">
                <a:latin typeface="Open Sans" panose="020B0606030504020204" pitchFamily="34" charset="0"/>
              </a:rPr>
              <a:t>5</a:t>
            </a:r>
            <a:r>
              <a:rPr lang="en-US" b="1" i="0" dirty="0">
                <a:effectLst/>
                <a:latin typeface="Open Sans" panose="020B0606030504020204" pitchFamily="34" charset="0"/>
              </a:rPr>
              <a:t>. </a:t>
            </a:r>
            <a:r>
              <a:rPr lang="vi-VN" b="1" i="0" dirty="0">
                <a:effectLst/>
                <a:latin typeface="Open Sans" panose="020B0606030504020204" pitchFamily="34" charset="0"/>
              </a:rPr>
              <a:t>Quy định an toàn lao động khi lắp ráp động cơ vào khung xe gắn máy 2 bánh</a:t>
            </a:r>
            <a:r>
              <a:rPr lang="en-US" sz="2000" dirty="0"/>
              <a:t>:</a:t>
            </a:r>
          </a:p>
          <a:p>
            <a:pPr algn="l"/>
            <a:r>
              <a:rPr lang="vi-VN" b="0" i="0" dirty="0">
                <a:effectLst/>
                <a:latin typeface="Open Sans" panose="020B0606030504020204" pitchFamily="34" charset="0"/>
              </a:rPr>
              <a:t>Quy định an toàn lao động trong quá trình lắp ráp động cơ vào khung xe gắn máy 2 bánh đóng vai trò quan trọng để bảo vệ sức khỏe và tính mạng của nhân viên. Đầu tiên, mọi người tham gia công việc này cần được đào tạo về an toàn lao động, bao gồm việc sử dụng đúng trang thiết bị bảo hộ cá nhân như mũ bảo hiểm, găng tay, và kính bảo hộ.</a:t>
            </a:r>
          </a:p>
          <a:p>
            <a:pPr algn="l"/>
            <a:r>
              <a:rPr lang="vi-VN" b="0" i="0" dirty="0">
                <a:effectLst/>
                <a:latin typeface="Open Sans" panose="020B0606030504020204" pitchFamily="34" charset="0"/>
              </a:rPr>
              <a:t>Quy định cũng đặt ra các hướng dẫn cụ thể về việc đảm bảo sự ổn định của môi trường làm việc, đặc biệt là khi di chuyển và định vị khung xe. Điều này bao gồm cả việc sắp xếp không gian làm việc để tránh va chạm và đảm bảo đủ ánh sáng và thông hơi.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9287566-73CB-52CB-6504-87A0FE68A2B0}"/>
              </a:ext>
            </a:extLst>
          </p:cNvPr>
          <p:cNvPicPr>
            <a:picLocks noChangeAspect="1"/>
          </p:cNvPicPr>
          <p:nvPr/>
        </p:nvPicPr>
        <p:blipFill>
          <a:blip r:embed="rId3"/>
          <a:stretch>
            <a:fillRect/>
          </a:stretch>
        </p:blipFill>
        <p:spPr>
          <a:xfrm>
            <a:off x="6598468" y="1690386"/>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037983" cy="1143000"/>
          </a:xfrm>
        </p:spPr>
        <p:txBody>
          <a:bodyPr anchor="t">
            <a:noAutofit/>
          </a:bodyPr>
          <a:lstStyle/>
          <a:p>
            <a:pPr>
              <a:lnSpc>
                <a:spcPct val="100000"/>
              </a:lnSpc>
            </a:pPr>
            <a:r>
              <a:rPr lang="vi-VN" sz="4000" b="1" dirty="0">
                <a:solidFill>
                  <a:schemeClr val="bg1"/>
                </a:solidFill>
                <a:latin typeface="UTM Aptima" panose="02040603050506020204" pitchFamily="18" charset="0"/>
              </a:rPr>
              <a:t>Lắp ráp động cơ vào khung xe gắn máy 2 bánh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dirty="0">
                <a:latin typeface="Open Sans" panose="020B0606030504020204" pitchFamily="34" charset="0"/>
              </a:rPr>
              <a:t>6</a:t>
            </a:r>
            <a:r>
              <a:rPr lang="en-US" b="1" i="0" dirty="0">
                <a:effectLst/>
                <a:latin typeface="Open Sans" panose="020B0606030504020204" pitchFamily="34" charset="0"/>
              </a:rPr>
              <a:t>. </a:t>
            </a:r>
            <a:r>
              <a:rPr lang="vi-VN" b="1" i="0" dirty="0">
                <a:effectLst/>
                <a:latin typeface="Open Sans" panose="020B0606030504020204" pitchFamily="34" charset="0"/>
              </a:rPr>
              <a:t>Xử lý tình huống tai nạn khẩn cấp khi lắp ráp động cơ vào khung xe gắn máy 2 bánh</a:t>
            </a:r>
            <a:r>
              <a:rPr lang="en-US" sz="2000" dirty="0"/>
              <a:t>:</a:t>
            </a:r>
          </a:p>
          <a:p>
            <a:pPr algn="l"/>
            <a:r>
              <a:rPr lang="vi-VN" b="0" i="0" dirty="0">
                <a:effectLst/>
                <a:latin typeface="Open Sans" panose="020B0606030504020204" pitchFamily="34" charset="0"/>
              </a:rPr>
              <a:t>Trong trường hợp xảy ra tai nạn khẩn cấp trong quá trình lắp ráp động cơ vào khung xe gắn máy 2 bánh, quy trình xử lý tình huống này đóng vai trò quan trọng để bảo vệ sức khỏe và an toàn của nhân viên. Ngay khi xảy ra sự cố, việc đảm bảo an toàn cá nhân là ưu tiên hàng đầu. Kỹ thuật viên nên ngừng công việc ngay lập tức và chuyển tới một khu vực an toàn.</a:t>
            </a:r>
          </a:p>
          <a:p>
            <a:pPr algn="l"/>
            <a:r>
              <a:rPr lang="vi-VN" b="0" i="0" dirty="0">
                <a:effectLst/>
                <a:latin typeface="Open Sans" panose="020B0606030504020204" pitchFamily="34" charset="0"/>
              </a:rPr>
              <a:t>Tiếp theo, việc báo cáo sự cố ngay lập tức là quan trọng để kích thích hành động nhanh chóng. Liên lạc với đội ngũ an toàn hoặc quản lý để có sự hỗ trợ ngay từ những người có kinh nghiệm. Trong khi chờ đợi, kỹ thuật viên cần áp dụng kiến thức đào tạo an toàn để đánh giá tình hình và đưa ra các quyết định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D684EF-AB0E-DB6C-AE82-9645DF6B3033}"/>
              </a:ext>
            </a:extLst>
          </p:cNvPr>
          <p:cNvPicPr>
            <a:picLocks noChangeAspect="1"/>
          </p:cNvPicPr>
          <p:nvPr/>
        </p:nvPicPr>
        <p:blipFill>
          <a:blip r:embed="rId3"/>
          <a:stretch>
            <a:fillRect/>
          </a:stretch>
        </p:blipFill>
        <p:spPr>
          <a:xfrm>
            <a:off x="6598468" y="1690386"/>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2 bánh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Lắp ráp hệ thống điện vào xe gắn máy 2 bánh là một quá trình phức tạp và đòi hỏi sự chính xác cao. Các chuyên gia thường phải tuân theo các bước cụ thể để đảm bảo tính hiệu quả và an toàn của hệ thống.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họ phải xác định và chuẩn bị các linh kiện như động cơ, bộ điều khiển, và hệ thống điện tử. Sau đó, việc lắp ráp bắt đầu với việc kết nối các dây điện và cảm biến theo đúng kế hoạch.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F4D92F8-13E1-BE05-9D81-BF145631EFD8}"/>
              </a:ext>
            </a:extLst>
          </p:cNvPr>
          <p:cNvPicPr>
            <a:picLocks noChangeAspect="1"/>
          </p:cNvPicPr>
          <p:nvPr/>
        </p:nvPicPr>
        <p:blipFill>
          <a:blip r:embed="rId3"/>
          <a:stretch>
            <a:fillRect/>
          </a:stretch>
        </p:blipFill>
        <p:spPr>
          <a:xfrm>
            <a:off x="405780" y="2780928"/>
            <a:ext cx="4977929" cy="497792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2 bánh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hệ thống điện cho xe gắn máy 2 bánh, có thể xảy ra các dạng tai nạn mà cần phải chú ý để đảm bảo an toàn cho cả người thợ và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tai nạn điện, đặc biệt là khi kết nối các dây điện. Nguy cơ này đòi hỏi sự cẩn trọng và hiểu biết sâu sắc về hệ thống điện tử để tránh tình trạng ngắn mạch hoặc chập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8E92BD-52CD-3C1B-3C3F-D80D11B1C9D9}"/>
              </a:ext>
            </a:extLst>
          </p:cNvPr>
          <p:cNvPicPr>
            <a:picLocks noChangeAspect="1"/>
          </p:cNvPicPr>
          <p:nvPr/>
        </p:nvPicPr>
        <p:blipFill>
          <a:blip r:embed="rId3"/>
          <a:stretch>
            <a:fillRect/>
          </a:stretch>
        </p:blipFill>
        <p:spPr>
          <a:xfrm>
            <a:off x="405780" y="2780928"/>
            <a:ext cx="4977929" cy="497792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2 bánh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lắp ráp hệ thống điện cho xe gắn máy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kinh nghiệm và hiểu biết chuyên sâu về cơ điện tử. Người thợ không có đủ kiến thức về các linh kiện điện tử, cũng như cách chúng tương tác, có thể dẫn đến kết quả không dự kiến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113586-2593-3B67-F7DE-3A0BD7C759C5}"/>
              </a:ext>
            </a:extLst>
          </p:cNvPr>
          <p:cNvPicPr>
            <a:picLocks noChangeAspect="1"/>
          </p:cNvPicPr>
          <p:nvPr/>
        </p:nvPicPr>
        <p:blipFill>
          <a:blip r:embed="rId3"/>
          <a:stretch>
            <a:fillRect/>
          </a:stretch>
        </p:blipFill>
        <p:spPr>
          <a:xfrm>
            <a:off x="405780" y="2780928"/>
            <a:ext cx="4977929" cy="4977929"/>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2 bánh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lắp ráp hệ thống điện cho xe gắn máy, việc thực hiện biện pháp phòng tránh là quan trọng, đặc biệt là trong bối cảnh huấn luyện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tuân thủ các quy tắc an toàn cơ bản và đảm bảo sử dụng đầy đủ trang thiết bị bảo hộ, như mũ bảo hiểm và găng tay cách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569980-7F81-B610-9A2F-81A69ECC97DA}"/>
              </a:ext>
            </a:extLst>
          </p:cNvPr>
          <p:cNvPicPr>
            <a:picLocks noChangeAspect="1"/>
          </p:cNvPicPr>
          <p:nvPr/>
        </p:nvPicPr>
        <p:blipFill>
          <a:blip r:embed="rId3"/>
          <a:stretch>
            <a:fillRect/>
          </a:stretch>
        </p:blipFill>
        <p:spPr>
          <a:xfrm>
            <a:off x="405780" y="2780928"/>
            <a:ext cx="4977929" cy="4977929"/>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2 bánh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khi lắp ráp hệ thống điện cho xe gắn máy, quy định cụ thể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thường phải tuân thủ việc sử dụng đầy đủ trang thiết bị bảo hộ, bao gồm mũ bảo hiểm, găng tay cách điện và kính bảo hộ. Điều này giúp bảo vệ họ khỏi các yếu tố nguy hiểm, như dầu mỡ và các vật liệu dẫn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2E0704-D853-9259-FD15-C8698FE0A93D}"/>
              </a:ext>
            </a:extLst>
          </p:cNvPr>
          <p:cNvPicPr>
            <a:picLocks noChangeAspect="1"/>
          </p:cNvPicPr>
          <p:nvPr/>
        </p:nvPicPr>
        <p:blipFill>
          <a:blip r:embed="rId3"/>
          <a:stretch>
            <a:fillRect/>
          </a:stretch>
        </p:blipFill>
        <p:spPr>
          <a:xfrm>
            <a:off x="405780" y="2780928"/>
            <a:ext cx="4977929" cy="4977929"/>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xe</a:t>
            </a:r>
            <a:r>
              <a:rPr lang="en-US" dirty="0">
                <a:latin typeface="UTM Aptima" panose="02040603050506020204" pitchFamily="18" charset="0"/>
              </a:rPr>
              <a:t> </a:t>
            </a:r>
            <a:r>
              <a:rPr lang="en-US" dirty="0" err="1">
                <a:latin typeface="UTM Aptima" panose="02040603050506020204" pitchFamily="18" charset="0"/>
              </a:rPr>
              <a:t>gắn</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2 bánh</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6</a:t>
            </a:r>
            <a:r>
              <a:rPr lang="en-US" sz="2000"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2 bánh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hệ thống điện cho xe gắn máy, việc chuẩn bị cho tình huống tai nạn khẩn cấp là quan trọng. Nhân viên cần được đào tạo về các biện pháp an toàn và kỹ năng xử lý sự cố.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nguy cơ ngắn mạch hoặc chập điện, người thợ nên biết cách sử dụng ngay lập tức các công cụ cách điện và ngắt nguồn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2AD3F1-173F-57E0-7D5C-0AD41FFF5EC7}"/>
              </a:ext>
            </a:extLst>
          </p:cNvPr>
          <p:cNvPicPr>
            <a:picLocks noChangeAspect="1"/>
          </p:cNvPicPr>
          <p:nvPr/>
        </p:nvPicPr>
        <p:blipFill>
          <a:blip r:embed="rId3"/>
          <a:stretch>
            <a:fillRect/>
          </a:stretch>
        </p:blipFill>
        <p:spPr>
          <a:xfrm>
            <a:off x="405780" y="2780928"/>
            <a:ext cx="4977929" cy="4977929"/>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Kiểm tra chất lượng xe gắn máy 2 bánh</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xe gắn máy 2 bánh thành phẩm</a:t>
            </a:r>
            <a:r>
              <a:rPr lang="en-US" sz="2400" dirty="0"/>
              <a:t>:</a:t>
            </a:r>
          </a:p>
          <a:p>
            <a:pPr algn="l"/>
            <a:r>
              <a:rPr lang="vi-VN" b="0" i="0" dirty="0">
                <a:solidFill>
                  <a:srgbClr val="4C4F5A"/>
                </a:solidFill>
                <a:effectLst/>
                <a:latin typeface="Open Sans" panose="020B0606030504020204" pitchFamily="34" charset="0"/>
              </a:rPr>
              <a:t>Trong quá trình sản xuất xe gắn máy 2 bánh, việc kiểm tra chất lượng đóng vai trò quan trọng để đảm bảo rằng mỗi sản phẩm đáp ứng các tiêu chuẩn cao nhất trước khi đến tay người tiêu dùng.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kiểm tra chất lượng này bao gồm nhiều đặc điểm quan trọng nhằm đảm bảo sự an toàn, hiệu suất và độ bền của xe.</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Kiểm tra chất lượng xe gắn máy 2 bánh</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2</a:t>
            </a:r>
            <a:r>
              <a:rPr lang="en-US" sz="2000"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Các dạng tai nạn trong quá trình kiểm tra chất lượng xe gắn máy 2 bánh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xe gắn máy 2 bánh, mặc dù quy trình này được thiết kế để đảm bảo an toàn và chất lượng cao, nhưng không tránh khỏi các rủi ro tai nạn. Một số dạng tai nạn phổ biến có thể xuất hiện trong quá trình này.</a:t>
            </a:r>
          </a:p>
          <a:p>
            <a:pPr algn="l"/>
            <a:r>
              <a:rPr lang="vi-VN" b="0" i="0" dirty="0">
                <a:solidFill>
                  <a:srgbClr val="4C4F5A"/>
                </a:solidFill>
                <a:effectLst/>
                <a:latin typeface="Open Sans" panose="020B0606030504020204" pitchFamily="34" charset="0"/>
              </a:rPr>
              <a:t>Tai nạn nhân sự là một trong những loại tai nạn có thể xảy ra khi nhân viên tham gia vào quá trình kiểm tra. Điều này có thể là kết quả của thiếu hiệu suất an toàn cá nhân hoặc thiếu sự chú ý đối với môi trường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257457" cy="990600"/>
          </a:xfrm>
        </p:spPr>
        <p:txBody>
          <a:bodyPr>
            <a:noAutofit/>
          </a:bodyPr>
          <a:lstStyle/>
          <a:p>
            <a:r>
              <a:rPr lang="vi-VN" b="1" dirty="0">
                <a:latin typeface="UTM Aptima" panose="02040603050506020204" pitchFamily="18" charset="0"/>
              </a:rPr>
              <a:t>Kiểm tra chất lượng xe gắn máy 2 bánh</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3</a:t>
            </a:r>
            <a:r>
              <a:rPr lang="en-US" sz="2000"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Nguyên nhân gây ra tai nạn khi kiểm tra chất lượng xe gắn máy 2 bánh thành phẩm</a:t>
            </a:r>
            <a:r>
              <a:rPr lang="en-US" sz="2400" dirty="0"/>
              <a:t>:</a:t>
            </a:r>
          </a:p>
          <a:p>
            <a:pPr algn="l"/>
            <a:r>
              <a:rPr lang="vi-VN" b="0" i="0" dirty="0">
                <a:solidFill>
                  <a:srgbClr val="4C4F5A"/>
                </a:solidFill>
                <a:effectLst/>
                <a:latin typeface="Open Sans" panose="020B0606030504020204" pitchFamily="34" charset="0"/>
              </a:rPr>
              <a:t>Có nhiều nguyên nhân có thể dẫn đến tai nạn trong quá trình kiểm tra chất lượng xe gắn máy 2 bánh, đặt ra thách thức lớn cho quá trình sản xuất và an toàn làm việc.</a:t>
            </a:r>
          </a:p>
          <a:p>
            <a:pPr algn="l"/>
            <a:r>
              <a:rPr lang="vi-VN" b="0" i="0" dirty="0">
                <a:solidFill>
                  <a:srgbClr val="4C4F5A"/>
                </a:solidFill>
                <a:effectLst/>
                <a:latin typeface="Open Sans" panose="020B0606030504020204" pitchFamily="34" charset="0"/>
              </a:rPr>
              <a:t>Một trong những nguyên nhân chính là sự thiếu hiểu biết hoặc đào tạo không đầy đủ từ phía nhân viên thực hiện kiểm tra. Nếu họ không hiểu rõ về các quy trình và quy định an toàn, có thể dẫn đến thực hiện không đúng cách và tăng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xe gắn máy 2 bánh</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4</a:t>
            </a:r>
            <a:r>
              <a:rPr lang="en-US" sz="2000"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Biện pháp phòng tránh tai nạn khi kiểm tra chất lượng xe gắn máy 2 bánh thành phẩm</a:t>
            </a:r>
            <a:r>
              <a:rPr lang="en-US" sz="2400" dirty="0"/>
              <a:t>:</a:t>
            </a:r>
          </a:p>
          <a:p>
            <a:pPr algn="l"/>
            <a:r>
              <a:rPr lang="vi-VN" b="0" i="0" dirty="0">
                <a:solidFill>
                  <a:srgbClr val="4C4F5A"/>
                </a:solidFill>
                <a:effectLst/>
                <a:latin typeface="Open Sans" panose="020B0606030504020204" pitchFamily="34" charset="0"/>
              </a:rPr>
              <a:t>Để giảm nguy cơ tai nạn trong quá trình kiểm tra chất lượng xe gắn máy 2 bánh, việc thiết lập các biện pháp phòng tránh là quan trọng để đảm bảo an toàn và hiệu suất cao.</a:t>
            </a:r>
          </a:p>
          <a:p>
            <a:pPr algn="l"/>
            <a:r>
              <a:rPr lang="vi-VN" b="0" i="0" dirty="0">
                <a:solidFill>
                  <a:srgbClr val="4C4F5A"/>
                </a:solidFill>
                <a:effectLst/>
                <a:latin typeface="Open Sans" panose="020B0606030504020204" pitchFamily="34" charset="0"/>
              </a:rPr>
              <a:t>Một biện pháp chính là đảm bảo nhân viên được đào tạo đầy đủ về an toàn lao động và quy trình kiểm tra. Hiểu rõ về các nguy cơ tiềm ẩn và biện pháp an toàn sẽ giúp họ thực hiện công việc một cách chín chắn và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b="1" dirty="0">
                <a:latin typeface="UTM Aptima" panose="02040603050506020204" pitchFamily="18" charset="0"/>
              </a:rPr>
              <a:t>Kiểm tra chất lượng xe gắn máy 2 bánh</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5</a:t>
            </a:r>
            <a:r>
              <a:rPr lang="en-US" sz="2000"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Quy định an toàn lao động khi kiểm tra chất lượng xe gắn máy 2 bánh thành phẩm</a:t>
            </a:r>
            <a:r>
              <a:rPr lang="en-US" sz="2400" dirty="0"/>
              <a:t>:</a:t>
            </a:r>
          </a:p>
          <a:p>
            <a:pPr algn="l"/>
            <a:r>
              <a:rPr lang="vi-VN" b="0" i="0" dirty="0">
                <a:solidFill>
                  <a:srgbClr val="4C4F5A"/>
                </a:solidFill>
                <a:effectLst/>
                <a:latin typeface="Open Sans" panose="020B0606030504020204" pitchFamily="34" charset="0"/>
              </a:rPr>
              <a:t>Để đảm bảo môi trường làm việc an toàn và chất lượng cao trong quá trình kiểm tra xe gắn máy 2 bánh, việc áp dụng quy định an toàn lao động là hết sức quan trọng.</a:t>
            </a:r>
          </a:p>
          <a:p>
            <a:pPr algn="l"/>
            <a:r>
              <a:rPr lang="vi-VN" b="0" i="0" dirty="0">
                <a:solidFill>
                  <a:srgbClr val="4C4F5A"/>
                </a:solidFill>
                <a:effectLst/>
                <a:latin typeface="Open Sans" panose="020B0606030504020204" pitchFamily="34" charset="0"/>
              </a:rPr>
              <a:t>Nhân viên thực hiện kiểm tra cần được trang bị kiến thức đầy đủ về các quy tắc an toàn, bao gồm việc sử dụng trang thiết bị bảo vệ cá nhân và tuân thủ các biện pháp an toàn cụ thể cho từng công đoạn kiểm tra. Điều này giúp giảm nguy cơ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833521" cy="990600"/>
          </a:xfrm>
        </p:spPr>
        <p:txBody>
          <a:bodyPr>
            <a:noAutofit/>
          </a:bodyPr>
          <a:lstStyle/>
          <a:p>
            <a:r>
              <a:rPr lang="vi-VN" b="1" dirty="0">
                <a:latin typeface="UTM Aptima" panose="02040603050506020204" pitchFamily="18" charset="0"/>
              </a:rPr>
              <a:t>Kiểm tra chất lượng xe gắn máy 2 bánh</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6</a:t>
            </a:r>
            <a:r>
              <a:rPr lang="en-US" sz="2000"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Xử lý tình huống tai nạn khẩn cấp khi kiểm tra chất lượng xe gắn máy 2 bánh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xe gắn máy 2 bánh, khả năng xử lý tình huống tai nạn khẩn cấp là quan trọng để đảm bảo an toàn và ngăn chặn các hậu quả xấu. Khi một tai nạn xảy ra, nhân viên thực hiện kiểm tra cần nắm vững các bước xử lý.</a:t>
            </a:r>
          </a:p>
          <a:p>
            <a:pPr algn="l"/>
            <a:r>
              <a:rPr lang="vi-VN" b="0" i="0" dirty="0">
                <a:solidFill>
                  <a:srgbClr val="4C4F5A"/>
                </a:solidFill>
                <a:effectLst/>
                <a:latin typeface="Open Sans" panose="020B0606030504020204" pitchFamily="34" charset="0"/>
              </a:rPr>
              <a:t>Trước hết, việc đảm bảo an toàn cá nhân là ưu tiên hàng đầu. Nhân viên phải ngay lập tức kích hoạt hệ thống bảo vệ cá nhân và di chuyển ra khỏi khu vực nguy hiểm để tránh nguy cơ thương tích.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181</TotalTime>
  <Words>3722</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XE GẮN MÁY 2 BÁNH</vt:lpstr>
      <vt:lpstr>Một số vụ tai nạn trong ngành sản xuất xe gắn máy 2 bánh</vt:lpstr>
      <vt:lpstr>Tóm tắt bài học</vt:lpstr>
      <vt:lpstr>Chế tạo khung xe gắn máy 2 bánh</vt:lpstr>
      <vt:lpstr>Chế tạo khung xe gắn máy 2 bánh</vt:lpstr>
      <vt:lpstr>Chế tạo khung xe gắn máy 2 bánh</vt:lpstr>
      <vt:lpstr>Chế tạo khung xe gắn máy 2 bánh</vt:lpstr>
      <vt:lpstr>Chế tạo khung xe gắn máy 2 bánh</vt:lpstr>
      <vt:lpstr>Chế tạo khung xe gắn máy 2 bánh</vt:lpstr>
      <vt:lpstr>Lắp ráp động cơ vào khung xe gắn máy 2 bánh</vt:lpstr>
      <vt:lpstr>Lắp ráp động cơ vào khung xe gắn máy 2 bánh</vt:lpstr>
      <vt:lpstr>Lắp ráp động cơ vào khung xe gắn máy 2 bánh</vt:lpstr>
      <vt:lpstr>Lắp ráp động cơ vào khung xe gắn máy 2 bánh</vt:lpstr>
      <vt:lpstr>Lắp ráp động cơ vào khung xe gắn máy 2 bánh</vt:lpstr>
      <vt:lpstr>Lắp ráp động cơ vào khung xe gắn máy 2 bánh</vt:lpstr>
      <vt:lpstr>Lắp ráp hệ thống điện vào xe gắn máy 2 bánh</vt:lpstr>
      <vt:lpstr>Lắp ráp hệ thống điện vào xe gắn máy 2 bánh</vt:lpstr>
      <vt:lpstr>Lắp ráp hệ thống điện vào xe gắn máy 2 bánh</vt:lpstr>
      <vt:lpstr>Lắp ráp hệ thống điện vào xe gắn máy 2 bánh</vt:lpstr>
      <vt:lpstr>Lắp ráp hệ thống điện vào xe gắn máy 2 bánh</vt:lpstr>
      <vt:lpstr>Lắp ráp hệ thống điện vào xe gắn máy 2 bánh</vt:lpstr>
      <vt:lpstr>Kiểm tra chất lượng xe gắn máy 2 bánh</vt:lpstr>
      <vt:lpstr>Kiểm tra chất lượng xe gắn máy 2 bánh</vt:lpstr>
      <vt:lpstr>Kiểm tra chất lượng xe gắn máy 2 bánh</vt:lpstr>
      <vt:lpstr>Kiểm tra chất lượng xe gắn máy 2 bánh</vt:lpstr>
      <vt:lpstr>Kiểm tra chất lượng xe gắn máy 2 bánh</vt:lpstr>
      <vt:lpstr>Kiểm tra chất lượng xe gắn máy 2 bánh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17</cp:revision>
  <dcterms:created xsi:type="dcterms:W3CDTF">2024-03-23T04:43:33Z</dcterms:created>
  <dcterms:modified xsi:type="dcterms:W3CDTF">2024-03-29T04:07:40Z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