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0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XE LĂN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29C7E9D-1CEB-EB60-D17F-9B9239077F60}"/>
              </a:ext>
            </a:extLst>
          </p:cNvPr>
          <p:cNvPicPr>
            <a:picLocks noChangeAspect="1"/>
          </p:cNvPicPr>
          <p:nvPr/>
        </p:nvPicPr>
        <p:blipFill>
          <a:blip r:embed="rId4"/>
          <a:stretch>
            <a:fillRect/>
          </a:stretch>
        </p:blipFill>
        <p:spPr>
          <a:xfrm>
            <a:off x="5359137" y="4725144"/>
            <a:ext cx="1468959" cy="143696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xe</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lăn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xe</a:t>
            </a:r>
            <a:r>
              <a:rPr lang="en-US" b="0" i="0" dirty="0">
                <a:solidFill>
                  <a:srgbClr val="0D0D0D"/>
                </a:solidFill>
                <a:effectLst/>
                <a:latin typeface="Söhne"/>
              </a:rPr>
              <a:t> </a:t>
            </a:r>
            <a:r>
              <a:rPr lang="en-US" b="0" i="0" dirty="0" err="1">
                <a:solidFill>
                  <a:srgbClr val="0D0D0D"/>
                </a:solidFill>
                <a:effectLst/>
                <a:latin typeface="Söhne"/>
              </a:rPr>
              <a:t>lăn</a:t>
            </a:r>
            <a:r>
              <a:rPr lang="en-US" b="0" i="0" dirty="0">
                <a:solidFill>
                  <a:srgbClr val="0D0D0D"/>
                </a:solidFill>
                <a:effectLst/>
                <a:latin typeface="Söhne"/>
              </a:rPr>
              <a:t> (wheelchair),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đảm</a:t>
            </a:r>
            <a:r>
              <a:rPr lang="en-US" b="0" i="0" dirty="0">
                <a:solidFill>
                  <a:srgbClr val="0D0D0D"/>
                </a:solidFill>
                <a:effectLst/>
                <a:latin typeface="Söhne"/>
              </a:rPr>
              <a:t> </a:t>
            </a:r>
            <a:r>
              <a:rPr lang="en-US" b="0" i="0" dirty="0" err="1">
                <a:solidFill>
                  <a:srgbClr val="0D0D0D"/>
                </a:solidFill>
                <a:effectLst/>
                <a:latin typeface="Söhne"/>
              </a:rPr>
              <a:t>bảo</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vấn</a:t>
            </a:r>
            <a:r>
              <a:rPr lang="en-US" b="0" i="0" dirty="0">
                <a:solidFill>
                  <a:srgbClr val="0D0D0D"/>
                </a:solidFill>
                <a:effectLst/>
                <a:latin typeface="Söhne"/>
              </a:rPr>
              <a:t> </a:t>
            </a:r>
            <a:r>
              <a:rPr lang="en-US" b="0" i="0" dirty="0" err="1">
                <a:solidFill>
                  <a:srgbClr val="0D0D0D"/>
                </a:solidFill>
                <a:effectLst/>
                <a:latin typeface="Söhne"/>
              </a:rPr>
              <a:t>đề</a:t>
            </a:r>
            <a:r>
              <a:rPr lang="en-US" b="0" i="0" dirty="0">
                <a:solidFill>
                  <a:srgbClr val="0D0D0D"/>
                </a:solidFill>
                <a:effectLst/>
                <a:latin typeface="Söhne"/>
              </a:rPr>
              <a:t> </a:t>
            </a:r>
            <a:r>
              <a:rPr lang="en-US" b="0" i="0" dirty="0" err="1">
                <a:solidFill>
                  <a:srgbClr val="0D0D0D"/>
                </a:solidFill>
                <a:effectLst/>
                <a:latin typeface="Söhne"/>
              </a:rPr>
              <a:t>cực</a:t>
            </a:r>
            <a:r>
              <a:rPr lang="en-US" b="0" i="0" dirty="0">
                <a:solidFill>
                  <a:srgbClr val="0D0D0D"/>
                </a:solidFill>
                <a:effectLst/>
                <a:latin typeface="Söhne"/>
              </a:rPr>
              <a:t> </a:t>
            </a:r>
            <a:r>
              <a:rPr lang="en-US" b="0" i="0" dirty="0" err="1">
                <a:solidFill>
                  <a:srgbClr val="0D0D0D"/>
                </a:solidFill>
                <a:effectLst/>
                <a:latin typeface="Söhne"/>
              </a:rPr>
              <a:t>kỳ</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sz="2000" dirty="0">
                <a:ea typeface="+mn-lt"/>
                <a:cs typeface="+mn-lt"/>
              </a:rPr>
              <a:t>:</a:t>
            </a:r>
            <a:endParaRPr lang="en-US" dirty="0"/>
          </a:p>
          <a:p>
            <a:pPr marL="730885" lvl="1" indent="-304165"/>
            <a:r>
              <a:rPr lang="vi-VN" i="0" dirty="0">
                <a:solidFill>
                  <a:srgbClr val="0D0D0D"/>
                </a:solidFill>
                <a:effectLst/>
                <a:latin typeface="Söhne"/>
              </a:rPr>
              <a:t>Va chạm giữa các phương tiện di chuyển</a:t>
            </a:r>
            <a:endParaRPr lang="en-US" i="0" dirty="0">
              <a:solidFill>
                <a:srgbClr val="0D0D0D"/>
              </a:solidFill>
              <a:effectLst/>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khi</a:t>
            </a:r>
            <a:r>
              <a:rPr lang="en-US" dirty="0">
                <a:solidFill>
                  <a:srgbClr val="0D0D0D"/>
                </a:solidFill>
                <a:latin typeface="Söhne"/>
              </a:rPr>
              <a:t> </a:t>
            </a:r>
            <a:r>
              <a:rPr lang="en-US" dirty="0" err="1">
                <a:solidFill>
                  <a:srgbClr val="0D0D0D"/>
                </a:solidFill>
                <a:latin typeface="Söhne"/>
              </a:rPr>
              <a:t>sử</a:t>
            </a:r>
            <a:r>
              <a:rPr lang="en-US" dirty="0">
                <a:solidFill>
                  <a:srgbClr val="0D0D0D"/>
                </a:solidFill>
                <a:latin typeface="Söhne"/>
              </a:rPr>
              <a:t> </a:t>
            </a:r>
            <a:r>
              <a:rPr lang="en-US" dirty="0" err="1">
                <a:solidFill>
                  <a:srgbClr val="0D0D0D"/>
                </a:solidFill>
                <a:latin typeface="Söhne"/>
              </a:rPr>
              <a:t>dụng</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en-US" dirty="0">
              <a:solidFill>
                <a:srgbClr val="0D0D0D"/>
              </a:solidFill>
              <a:latin typeface="Söhne"/>
            </a:endParaRPr>
          </a:p>
          <a:p>
            <a:pPr marL="730885" lvl="1" indent="-304165"/>
            <a:r>
              <a:rPr lang="vi-VN" dirty="0">
                <a:solidFill>
                  <a:srgbClr val="0D0D0D"/>
                </a:solidFill>
                <a:latin typeface="Söhne"/>
              </a:rPr>
              <a:t>Trượt ngã và té ngã</a:t>
            </a:r>
            <a:endParaRPr lang="en-US" dirty="0">
              <a:solidFill>
                <a:srgbClr val="0D0D0D"/>
              </a:solidFill>
              <a:latin typeface="Söhne"/>
            </a:endParaRPr>
          </a:p>
          <a:p>
            <a:pPr marL="730885" lvl="1" indent="-304165"/>
            <a:r>
              <a:rPr lang="en-US" dirty="0" err="1">
                <a:solidFill>
                  <a:srgbClr val="0D0D0D"/>
                </a:solidFill>
                <a:latin typeface="Söhne"/>
              </a:rPr>
              <a:t>Nhiễm</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độc</a:t>
            </a:r>
            <a:r>
              <a:rPr lang="en-US" dirty="0">
                <a:solidFill>
                  <a:srgbClr val="0D0D0D"/>
                </a:solidFill>
                <a:latin typeface="Söhne"/>
              </a:rPr>
              <a:t> </a:t>
            </a:r>
            <a:r>
              <a:rPr lang="en-US" dirty="0" err="1">
                <a:solidFill>
                  <a:srgbClr val="0D0D0D"/>
                </a:solidFill>
                <a:latin typeface="Söhne"/>
              </a:rPr>
              <a:t>hại</a:t>
            </a:r>
            <a:endParaRPr lang="en-US" dirty="0">
              <a:solidFill>
                <a:srgbClr val="0D0D0D"/>
              </a:solidFill>
              <a:latin typeface="Söhne"/>
            </a:endParaRP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kế</a:t>
            </a:r>
            <a:r>
              <a:rPr lang="en-US" dirty="0">
                <a:solidFill>
                  <a:srgbClr val="0D0D0D"/>
                </a:solidFill>
                <a:latin typeface="Söhne"/>
              </a:rPr>
              <a:t> </a:t>
            </a:r>
            <a:r>
              <a:rPr lang="en-US" dirty="0" err="1">
                <a:solidFill>
                  <a:srgbClr val="0D0D0D"/>
                </a:solidFill>
                <a:latin typeface="Söhne"/>
              </a:rPr>
              <a:t>sản</a:t>
            </a:r>
            <a:r>
              <a:rPr lang="en-US" dirty="0">
                <a:solidFill>
                  <a:srgbClr val="0D0D0D"/>
                </a:solidFill>
                <a:latin typeface="Söhne"/>
              </a:rPr>
              <a:t> </a:t>
            </a:r>
            <a:r>
              <a:rPr lang="en-US" dirty="0" err="1">
                <a:solidFill>
                  <a:srgbClr val="0D0D0D"/>
                </a:solidFill>
                <a:latin typeface="Söhne"/>
              </a:rPr>
              <a:t>phẩm</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cắt</a:t>
            </a:r>
            <a:r>
              <a:rPr lang="en-US" dirty="0"/>
              <a:t>, </a:t>
            </a:r>
            <a:r>
              <a:rPr lang="en-US" dirty="0" err="1"/>
              <a:t>uốn</a:t>
            </a:r>
            <a:r>
              <a:rPr lang="en-US" dirty="0"/>
              <a:t>, </a:t>
            </a:r>
            <a:r>
              <a:rPr lang="en-US" dirty="0" err="1"/>
              <a:t>hàn</a:t>
            </a:r>
            <a:r>
              <a:rPr lang="en-US" dirty="0"/>
              <a:t>, </a:t>
            </a:r>
            <a:r>
              <a:rPr lang="en-US" dirty="0" err="1"/>
              <a:t>và</a:t>
            </a:r>
            <a:r>
              <a:rPr lang="en-US" dirty="0"/>
              <a:t> </a:t>
            </a:r>
            <a:r>
              <a:rPr lang="en-US" dirty="0" err="1"/>
              <a:t>hoàn</a:t>
            </a:r>
            <a:r>
              <a:rPr lang="en-US" dirty="0"/>
              <a:t> </a:t>
            </a:r>
            <a:r>
              <a:rPr lang="en-US" dirty="0" err="1"/>
              <a:t>thiện</a:t>
            </a:r>
            <a:r>
              <a:rPr lang="en-US" dirty="0"/>
              <a:t> </a:t>
            </a:r>
            <a:r>
              <a:rPr lang="en-US" dirty="0" err="1"/>
              <a:t>bề</a:t>
            </a:r>
            <a:r>
              <a:rPr lang="en-US" dirty="0"/>
              <a:t> </a:t>
            </a:r>
            <a:r>
              <a:rPr lang="en-US" dirty="0" err="1"/>
              <a:t>mặt</a:t>
            </a:r>
            <a:r>
              <a:rPr lang="en-US" dirty="0"/>
              <a:t> </a:t>
            </a:r>
            <a:r>
              <a:rPr lang="en-US" dirty="0" err="1"/>
              <a:t>khung</a:t>
            </a:r>
            <a:r>
              <a:rPr lang="en-US" dirty="0"/>
              <a:t> </a:t>
            </a:r>
            <a:r>
              <a:rPr lang="en-US" dirty="0" err="1"/>
              <a:t>xe</a:t>
            </a:r>
            <a:r>
              <a:rPr lang="en-US" dirty="0"/>
              <a:t> </a:t>
            </a:r>
            <a:r>
              <a:rPr lang="en-US" dirty="0" err="1"/>
              <a:t>lăn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bộ</a:t>
            </a:r>
            <a:r>
              <a:rPr lang="en-US" dirty="0"/>
              <a:t> </a:t>
            </a:r>
            <a:r>
              <a:rPr lang="en-US" dirty="0" err="1"/>
              <a:t>phận</a:t>
            </a:r>
            <a:r>
              <a:rPr lang="en-US" dirty="0"/>
              <a:t> </a:t>
            </a:r>
            <a:r>
              <a:rPr lang="en-US" dirty="0" err="1"/>
              <a:t>kim</a:t>
            </a:r>
            <a:r>
              <a:rPr lang="en-US" dirty="0"/>
              <a:t> </a:t>
            </a:r>
            <a:r>
              <a:rPr lang="en-US" dirty="0" err="1"/>
              <a:t>loại</a:t>
            </a:r>
            <a:r>
              <a:rPr lang="en-US" dirty="0"/>
              <a:t> </a:t>
            </a:r>
            <a:r>
              <a:rPr lang="en-US" dirty="0" err="1"/>
              <a:t>và</a:t>
            </a:r>
            <a:r>
              <a:rPr lang="en-US" dirty="0"/>
              <a:t> </a:t>
            </a:r>
            <a:r>
              <a:rPr lang="en-US" dirty="0" err="1"/>
              <a:t>nhựa</a:t>
            </a:r>
            <a:r>
              <a:rPr lang="en-US" dirty="0"/>
              <a:t> </a:t>
            </a:r>
            <a:r>
              <a:rPr lang="en-US" dirty="0" err="1"/>
              <a:t>để</a:t>
            </a:r>
            <a:r>
              <a:rPr lang="en-US" dirty="0"/>
              <a:t> </a:t>
            </a:r>
            <a:r>
              <a:rPr lang="en-US" dirty="0" err="1"/>
              <a:t>hoàn</a:t>
            </a:r>
            <a:r>
              <a:rPr lang="en-US" dirty="0"/>
              <a:t> </a:t>
            </a:r>
            <a:r>
              <a:rPr lang="en-US" dirty="0" err="1"/>
              <a:t>thiện</a:t>
            </a:r>
            <a:r>
              <a:rPr lang="en-US" dirty="0"/>
              <a:t> 1 </a:t>
            </a:r>
            <a:r>
              <a:rPr lang="en-US" dirty="0" err="1"/>
              <a:t>chiếc</a:t>
            </a:r>
            <a:r>
              <a:rPr lang="en-US" dirty="0"/>
              <a:t> </a:t>
            </a:r>
            <a:r>
              <a:rPr lang="en-US" dirty="0" err="1"/>
              <a:t>xe</a:t>
            </a:r>
            <a:r>
              <a:rPr lang="en-US" dirty="0"/>
              <a:t> </a:t>
            </a:r>
            <a:r>
              <a:rPr lang="en-US" dirty="0" err="1"/>
              <a:t>lăn</a:t>
            </a:r>
            <a:endParaRPr lang="en-US" dirty="0"/>
          </a:p>
          <a:p>
            <a:pPr marL="304165" indent="-304165">
              <a:buClr>
                <a:schemeClr val="tx1"/>
              </a:buClr>
            </a:pPr>
            <a:r>
              <a:rPr lang="en-US" dirty="0"/>
              <a:t>3. </a:t>
            </a:r>
            <a:r>
              <a:rPr lang="vi-VN" dirty="0"/>
              <a:t>An toàn vệ sinh lao động đối với nhân viên kiểm tra chất lượng của xe lăn đã lắp ráp hoàn thiện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bề</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endParaRPr lang="en-US" sz="2400" b="1" i="0" dirty="0">
              <a:effectLst/>
              <a:latin typeface="Söhne"/>
            </a:endParaRPr>
          </a:p>
          <a:p>
            <a:r>
              <a:rPr lang="vi-VN" b="0" i="0" dirty="0">
                <a:effectLst/>
                <a:latin typeface="Open Sans" panose="020B0606030504020204" pitchFamily="34" charset="0"/>
              </a:rPr>
              <a:t>Công việc cắt, uốn, hàn và hoàn thiện bề mặt khung xe lăn đòi hỏi sự chính xác và kỹ thuật cao để đảm bảo sự an toàn và chất lượng của sản phẩm cuối cùng. Quy trình bắt đầu bằng việc cắt các tấm kim loại theo kích thước và hình dạng cần thiết cho khung xe lăn. </a:t>
            </a:r>
            <a:endParaRPr lang="en-US" b="0" i="0" dirty="0">
              <a:effectLst/>
              <a:latin typeface="Open Sans" panose="020B0606030504020204" pitchFamily="34" charset="0"/>
            </a:endParaRPr>
          </a:p>
          <a:p>
            <a:r>
              <a:rPr lang="vi-VN" b="0" i="0" dirty="0">
                <a:effectLst/>
                <a:latin typeface="Open Sans" panose="020B0606030504020204" pitchFamily="34" charset="0"/>
              </a:rPr>
              <a:t>Kỹ thuật uốn được áp dụng để tạo ra các thành phần cong và góc cạnh của khung, đồng thời đảm bảo tính chính xác và đồng nhất của các phần kết nối.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34437AD-11E3-DF1B-AD0B-FE9FBF5D2F6F}"/>
              </a:ext>
            </a:extLst>
          </p:cNvPr>
          <p:cNvPicPr>
            <a:picLocks noChangeAspect="1"/>
          </p:cNvPicPr>
          <p:nvPr/>
        </p:nvPicPr>
        <p:blipFill>
          <a:blip r:embed="rId3"/>
          <a:stretch>
            <a:fillRect/>
          </a:stretch>
        </p:blipFill>
        <p:spPr>
          <a:xfrm>
            <a:off x="0" y="4866981"/>
            <a:ext cx="3185631" cy="199101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bề</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endParaRPr lang="en-US" sz="2400" b="1" i="0" dirty="0">
              <a:effectLst/>
              <a:latin typeface="Söhne"/>
            </a:endParaRPr>
          </a:p>
          <a:p>
            <a:r>
              <a:rPr lang="vi-VN" b="0" i="0" dirty="0">
                <a:effectLst/>
                <a:latin typeface="Open Sans" panose="020B0606030504020204" pitchFamily="34" charset="0"/>
              </a:rPr>
              <a:t>Trong quá trình cắt, uốn, hàn và hoàn thiện bề mặt khung xe lăn, có một số nguy cơ về tai nạn lao động mà nhân viên sản xuất cần phải chú ý. Một trong những nguy cơ chính là tai nạn cắt và thương tổn da khi sử dụng các dụng cụ cắt kim loại như máy cắt plasma hoặc máy cắt laser. </a:t>
            </a:r>
            <a:endParaRPr lang="en-US" b="0" i="0" dirty="0">
              <a:effectLst/>
              <a:latin typeface="Open Sans" panose="020B0606030504020204" pitchFamily="34" charset="0"/>
            </a:endParaRPr>
          </a:p>
          <a:p>
            <a:r>
              <a:rPr lang="vi-VN" b="0" i="0" dirty="0">
                <a:effectLst/>
                <a:latin typeface="Open Sans" panose="020B0606030504020204" pitchFamily="34" charset="0"/>
              </a:rPr>
              <a:t>Sự không cẩn thận hoặc thiếu kinh nghiệm có thể dẫn đến việc cắt sai hoặc mất kiểm soát, gây nguy hiểm cho người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4D3069-964F-465B-5103-5BBBD7779873}"/>
              </a:ext>
            </a:extLst>
          </p:cNvPr>
          <p:cNvPicPr>
            <a:picLocks noChangeAspect="1"/>
          </p:cNvPicPr>
          <p:nvPr/>
        </p:nvPicPr>
        <p:blipFill>
          <a:blip r:embed="rId3"/>
          <a:stretch>
            <a:fillRect/>
          </a:stretch>
        </p:blipFill>
        <p:spPr>
          <a:xfrm>
            <a:off x="0" y="4866981"/>
            <a:ext cx="3185631" cy="1991019"/>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bề</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endParaRPr lang="en-US" sz="2400" b="1" i="0" dirty="0">
              <a:effectLst/>
              <a:latin typeface="Söhne"/>
            </a:endParaRPr>
          </a:p>
          <a:p>
            <a:r>
              <a:rPr lang="vi-VN" b="0" i="0" dirty="0">
                <a:effectLst/>
                <a:latin typeface="Open Sans" panose="020B0606030504020204" pitchFamily="34" charset="0"/>
              </a:rPr>
              <a:t>Các nguyên nhân gây ra tai nạn lao động trong quá trình cắt, uốn, hàn và hoàn thiện bề mặt khung xe lăn là kết quả của một số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Trong quá trình cắt kim loại, một số nguyên nhân phổ biến bao gồm thiếu kỹ năng hoặc sự chú ý, sử dụng thiết bị không đúng cách hoặc không đảm bảo an toàn, và thiếu trang bị bảo hộ cá nhân. Các tác động không mong muốn như rung động, áp lực hoặc ma sát cũng có thể gây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6444244-D845-E3FD-3C7A-DDA9D0033A51}"/>
              </a:ext>
            </a:extLst>
          </p:cNvPr>
          <p:cNvPicPr>
            <a:picLocks noChangeAspect="1"/>
          </p:cNvPicPr>
          <p:nvPr/>
        </p:nvPicPr>
        <p:blipFill>
          <a:blip r:embed="rId3"/>
          <a:stretch>
            <a:fillRect/>
          </a:stretch>
        </p:blipFill>
        <p:spPr>
          <a:xfrm>
            <a:off x="0" y="4866981"/>
            <a:ext cx="3185631" cy="1991019"/>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Cắt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uốn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hoàn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thiện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bề</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mặt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xe</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endParaRPr lang="en-US" sz="2400" b="1" i="0" dirty="0">
              <a:effectLst/>
              <a:latin typeface="Söhne"/>
            </a:endParaRPr>
          </a:p>
          <a:p>
            <a:r>
              <a:rPr lang="vi-VN" b="0" i="0" dirty="0">
                <a:effectLst/>
                <a:latin typeface="Open Sans" panose="020B0606030504020204" pitchFamily="34" charset="0"/>
              </a:rPr>
              <a:t>Để phòng tránh tai nạn lao động trong quá trình cắt, uốn, hàn và hoàn thiện bề mặt khung xe lăn, việc thực hiện các biện pháp an toàn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đảm bảo rằng tất cả nhân viên tham gia vào các công việc này đều được đào tạo về an toàn lao động và biết cách sử dụng thiết bị bảo hộ cá nhân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B321AE0-711E-1010-67E5-19193DFF8D28}"/>
              </a:ext>
            </a:extLst>
          </p:cNvPr>
          <p:cNvPicPr>
            <a:picLocks noChangeAspect="1"/>
          </p:cNvPicPr>
          <p:nvPr/>
        </p:nvPicPr>
        <p:blipFill>
          <a:blip r:embed="rId3"/>
          <a:stretch>
            <a:fillRect/>
          </a:stretch>
        </p:blipFill>
        <p:spPr>
          <a:xfrm>
            <a:off x="0" y="4866981"/>
            <a:ext cx="3185631" cy="1991019"/>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Cắt, uốn, hàn, và hoàn thiện bề mặt khung xe lăn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b="1" i="0" dirty="0">
                <a:effectLst/>
                <a:latin typeface="Open Sans" panose="020B0606030504020204" pitchFamily="34" charset="0"/>
              </a:rPr>
              <a:t> </a:t>
            </a:r>
            <a:endParaRPr lang="en-US" sz="2400" b="1" i="0" dirty="0">
              <a:effectLst/>
              <a:latin typeface="Söhne"/>
            </a:endParaRPr>
          </a:p>
          <a:p>
            <a:pPr algn="l"/>
            <a:r>
              <a:rPr lang="vi-VN" b="0" i="0" dirty="0">
                <a:effectLst/>
                <a:latin typeface="Open Sans" panose="020B0606030504020204" pitchFamily="34" charset="0"/>
              </a:rPr>
              <a:t>Quy định an toàn lao động là một phần quan trọng của môi trường làm việc khi thực hiện các công việc cắt, uốn, hàn và hoàn thiện bề mặt khung xe lăn.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Huấn luyện an toàn lao động là điều cần thiết để đảm bảo rằng tất cả nhân viên có kiến thức và kỹ năng cần thiết để làm việc một cách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ECA3CA2-D117-C21B-4746-1FBF6853A7A9}"/>
              </a:ext>
            </a:extLst>
          </p:cNvPr>
          <p:cNvPicPr>
            <a:picLocks noChangeAspect="1"/>
          </p:cNvPicPr>
          <p:nvPr/>
        </p:nvPicPr>
        <p:blipFill>
          <a:blip r:embed="rId3"/>
          <a:stretch>
            <a:fillRect/>
          </a:stretch>
        </p:blipFill>
        <p:spPr>
          <a:xfrm>
            <a:off x="0" y="4866981"/>
            <a:ext cx="3185631" cy="1991019"/>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Cắt, uốn, hàn, và hoàn thiện bề mặt khung xe lăn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uốn</a:t>
            </a:r>
            <a:r>
              <a:rPr lang="en-US" b="1" i="0" dirty="0">
                <a:effectLst/>
                <a:latin typeface="Open Sans" panose="020B0606030504020204" pitchFamily="34" charset="0"/>
              </a:rPr>
              <a:t>, </a:t>
            </a:r>
            <a:r>
              <a:rPr lang="en-US" b="1" i="0" dirty="0" err="1">
                <a:effectLst/>
                <a:latin typeface="Open Sans" panose="020B0606030504020204" pitchFamily="34" charset="0"/>
              </a:rPr>
              <a:t>hàn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a:t>
            </a:r>
            <a:r>
              <a:rPr lang="en-US" b="1" i="0" dirty="0" err="1">
                <a:effectLst/>
                <a:latin typeface="Open Sans" panose="020B0606030504020204" pitchFamily="34" charset="0"/>
              </a:rPr>
              <a:t>bề</a:t>
            </a:r>
            <a:r>
              <a:rPr lang="en-US" b="1" i="0" dirty="0">
                <a:effectLst/>
                <a:latin typeface="Open Sans" panose="020B0606030504020204" pitchFamily="34" charset="0"/>
              </a:rPr>
              <a:t> </a:t>
            </a:r>
            <a:r>
              <a:rPr lang="en-US" b="1" i="0" dirty="0" err="1">
                <a:effectLst/>
                <a:latin typeface="Open Sans" panose="020B0606030504020204" pitchFamily="34" charset="0"/>
              </a:rPr>
              <a:t>mặt</a:t>
            </a:r>
            <a:r>
              <a:rPr lang="en-US" b="1" i="0" dirty="0">
                <a:effectLst/>
                <a:latin typeface="Open Sans" panose="020B0606030504020204" pitchFamily="34" charset="0"/>
              </a:rPr>
              <a:t> </a:t>
            </a:r>
            <a:r>
              <a:rPr lang="en-US" b="1" i="0" dirty="0" err="1">
                <a:effectLst/>
                <a:latin typeface="Open Sans" panose="020B0606030504020204" pitchFamily="34" charset="0"/>
              </a:rPr>
              <a:t>khung</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endParaRPr lang="en-US" sz="2400" b="1" i="0" dirty="0">
              <a:effectLst/>
              <a:latin typeface="Söhne"/>
            </a:endParaRPr>
          </a:p>
          <a:p>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uốn</a:t>
            </a:r>
            <a:r>
              <a:rPr lang="en-US" b="0" i="0" dirty="0">
                <a:effectLst/>
                <a:latin typeface="Open Sans" panose="020B0606030504020204" pitchFamily="34" charset="0"/>
              </a:rPr>
              <a:t>, </a:t>
            </a:r>
            <a:r>
              <a:rPr lang="en-US" b="0" i="0" dirty="0" err="1">
                <a:effectLst/>
                <a:latin typeface="Open Sans" panose="020B0606030504020204" pitchFamily="34" charset="0"/>
              </a:rPr>
              <a:t>hàn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hoàn</a:t>
            </a:r>
            <a:r>
              <a:rPr lang="en-US" b="0" i="0" dirty="0">
                <a:effectLst/>
                <a:latin typeface="Open Sans" panose="020B0606030504020204" pitchFamily="34" charset="0"/>
              </a:rPr>
              <a:t> </a:t>
            </a:r>
            <a:r>
              <a:rPr lang="en-US" b="0" i="0" dirty="0" err="1">
                <a:effectLst/>
                <a:latin typeface="Open Sans" panose="020B0606030504020204" pitchFamily="34" charset="0"/>
              </a:rPr>
              <a:t>thiện</a:t>
            </a:r>
            <a:r>
              <a:rPr lang="en-US" b="0" i="0" dirty="0">
                <a:effectLst/>
                <a:latin typeface="Open Sans" panose="020B0606030504020204" pitchFamily="34" charset="0"/>
              </a:rPr>
              <a:t> </a:t>
            </a:r>
            <a:r>
              <a:rPr lang="en-US" b="0" i="0" dirty="0" err="1">
                <a:effectLst/>
                <a:latin typeface="Open Sans" panose="020B0606030504020204" pitchFamily="34" charset="0"/>
              </a:rPr>
              <a:t>bề</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khung</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lăn</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nhẹn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đoán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nhà</a:t>
            </a:r>
            <a:r>
              <a:rPr lang="en-US" b="0" i="0" dirty="0">
                <a:effectLst/>
                <a:latin typeface="Open Sans" panose="020B0606030504020204" pitchFamily="34" charset="0"/>
              </a:rPr>
              <a:t> </a:t>
            </a:r>
            <a:r>
              <a:rPr lang="en-US" b="0" i="0" dirty="0" err="1">
                <a:effectLst/>
                <a:latin typeface="Open Sans" panose="020B0606030504020204" pitchFamily="34" charset="0"/>
              </a:rPr>
              <a:t>quản</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p>
          <a:p>
            <a:r>
              <a:rPr lang="en-US" b="0" i="0" dirty="0">
                <a:effectLst/>
                <a:latin typeface="Open Sans" panose="020B0606030504020204" pitchFamily="34" charset="0"/>
              </a:rPr>
              <a:t>Khi </a:t>
            </a:r>
            <a:r>
              <a:rPr lang="en-US" b="0" i="0" dirty="0" err="1">
                <a:effectLst/>
                <a:latin typeface="Open Sans" panose="020B0606030504020204" pitchFamily="34" charset="0"/>
              </a:rPr>
              <a:t>một</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ứng</a:t>
            </a:r>
            <a:r>
              <a:rPr lang="en-US" b="0" i="0" dirty="0">
                <a:effectLst/>
                <a:latin typeface="Open Sans" panose="020B0606030504020204" pitchFamily="34" charset="0"/>
              </a:rPr>
              <a:t> </a:t>
            </a:r>
            <a:r>
              <a:rPr lang="en-US" b="0" i="0" dirty="0" err="1">
                <a:effectLst/>
                <a:latin typeface="Open Sans" panose="020B0606030504020204" pitchFamily="34" charset="0"/>
              </a:rPr>
              <a:t>phó</a:t>
            </a:r>
            <a:r>
              <a:rPr lang="en-US" b="0" i="0" dirty="0">
                <a:effectLst/>
                <a:latin typeface="Open Sans" panose="020B0606030504020204" pitchFamily="34" charset="0"/>
              </a:rPr>
              <a:t> </a:t>
            </a:r>
            <a:r>
              <a:rPr lang="en-US" b="0" i="0" dirty="0" err="1">
                <a:effectLst/>
                <a:latin typeface="Open Sans" panose="020B0606030504020204" pitchFamily="34" charset="0"/>
              </a:rPr>
              <a:t>nhanh</a:t>
            </a:r>
            <a:r>
              <a:rPr lang="en-US" b="0" i="0" dirty="0">
                <a:effectLst/>
                <a:latin typeface="Open Sans" panose="020B0606030504020204" pitchFamily="34" charset="0"/>
              </a:rPr>
              <a:t> </a:t>
            </a:r>
            <a:r>
              <a:rPr lang="en-US" b="0" i="0" dirty="0" err="1">
                <a:effectLst/>
                <a:latin typeface="Open Sans" panose="020B0606030504020204" pitchFamily="34" charset="0"/>
              </a:rPr>
              <a:t>chóng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rất</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giảm</a:t>
            </a:r>
            <a:r>
              <a:rPr lang="en-US" b="0" i="0" dirty="0">
                <a:effectLst/>
                <a:latin typeface="Open Sans" panose="020B0606030504020204" pitchFamily="34" charset="0"/>
              </a:rPr>
              <a:t> </a:t>
            </a:r>
            <a:r>
              <a:rPr lang="en-US" b="0" i="0" dirty="0" err="1">
                <a:effectLst/>
                <a:latin typeface="Open Sans" panose="020B0606030504020204" pitchFamily="34" charset="0"/>
              </a:rPr>
              <a:t>thiểu</a:t>
            </a:r>
            <a:r>
              <a:rPr lang="en-US" b="0" i="0" dirty="0">
                <a:effectLst/>
                <a:latin typeface="Open Sans" panose="020B0606030504020204" pitchFamily="34" charset="0"/>
              </a:rPr>
              <a:t> </a:t>
            </a:r>
            <a:r>
              <a:rPr lang="en-US" b="0" i="0" dirty="0" err="1">
                <a:effectLst/>
                <a:latin typeface="Open Sans" panose="020B0606030504020204" pitchFamily="34" charset="0"/>
              </a:rPr>
              <a:t>thiệt</a:t>
            </a:r>
            <a:r>
              <a:rPr lang="en-US" b="0" i="0" dirty="0">
                <a:effectLst/>
                <a:latin typeface="Open Sans" panose="020B0606030504020204" pitchFamily="34" charset="0"/>
              </a:rPr>
              <a:t> </a:t>
            </a:r>
            <a:r>
              <a:rPr lang="en-US" b="0" i="0" dirty="0" err="1">
                <a:effectLst/>
                <a:latin typeface="Open Sans" panose="020B0606030504020204" pitchFamily="34" charset="0"/>
              </a:rPr>
              <a:t>hại</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khỏe</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BB95DC5-23D2-9655-5DAB-B1D34B93E356}"/>
              </a:ext>
            </a:extLst>
          </p:cNvPr>
          <p:cNvPicPr>
            <a:picLocks noChangeAspect="1"/>
          </p:cNvPicPr>
          <p:nvPr/>
        </p:nvPicPr>
        <p:blipFill>
          <a:blip r:embed="rId3"/>
          <a:stretch>
            <a:fillRect/>
          </a:stretch>
        </p:blipFill>
        <p:spPr>
          <a:xfrm>
            <a:off x="0" y="4866981"/>
            <a:ext cx="3185631" cy="199101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kim loại và nhựa để hoàn thiện 1 chiếc xe lăn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1 </a:t>
            </a:r>
            <a:r>
              <a:rPr lang="en-US" b="1" i="0" dirty="0" err="1">
                <a:effectLst/>
                <a:latin typeface="Open Sans" panose="020B0606030504020204" pitchFamily="34" charset="0"/>
              </a:rPr>
              <a:t>chiếc</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sz="2000" dirty="0"/>
              <a:t>:</a:t>
            </a:r>
          </a:p>
          <a:p>
            <a:pPr algn="l"/>
            <a:r>
              <a:rPr lang="vi-VN" b="0" i="0" dirty="0">
                <a:effectLst/>
                <a:latin typeface="Open Sans" panose="020B0606030504020204" pitchFamily="34" charset="0"/>
              </a:rPr>
              <a:t>Lắp ráp các bộ phận kim loại và nhựa để hoàn thiện một chiếc xe lăn (wheelchair) đòi hỏi sự chính xác và kỹ thuật cao. Công việc này bao gồm nhiều bước phức tạp, bắt đầu từ việc sắp xếp các bộ phận theo thứ tự cụ thể.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bộ phận sẽ được kiểm tra kỹ lưỡng để đảm bảo chúng đáp ứng các tiêu chuẩn chất lượng.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18C6E59-0DCE-E519-E4B5-BC57AD326250}"/>
              </a:ext>
            </a:extLst>
          </p:cNvPr>
          <p:cNvPicPr>
            <a:picLocks noChangeAspect="1"/>
          </p:cNvPicPr>
          <p:nvPr/>
        </p:nvPicPr>
        <p:blipFill>
          <a:blip r:embed="rId3"/>
          <a:stretch>
            <a:fillRect/>
          </a:stretch>
        </p:blipFill>
        <p:spPr>
          <a:xfrm>
            <a:off x="7390556" y="2564904"/>
            <a:ext cx="3028028" cy="202272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bộ phận kim loại và nhựa để hoàn thiện 1 chiếc xe lăn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1 </a:t>
            </a:r>
            <a:r>
              <a:rPr lang="en-US" b="1" i="0" dirty="0" err="1">
                <a:effectLst/>
                <a:latin typeface="Open Sans" panose="020B0606030504020204" pitchFamily="34" charset="0"/>
              </a:rPr>
              <a:t>chiếc</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sz="2000" dirty="0"/>
              <a:t>:</a:t>
            </a:r>
          </a:p>
          <a:p>
            <a:pPr algn="l"/>
            <a:r>
              <a:rPr lang="vi-VN" b="0" i="0" dirty="0">
                <a:effectLst/>
                <a:latin typeface="Open Sans" panose="020B0606030504020204" pitchFamily="34" charset="0"/>
              </a:rPr>
              <a:t>Trong quá trình lắp ráp các bộ phận kim loại và nhựa để hoàn thiện một chiếc xe lăn, có một số nguy cơ tai nạn lao động mà nhân viên cần phải đề phòng. Một trong những tai nạn phổ biến nhất là về cắt và va đập.</a:t>
            </a:r>
          </a:p>
          <a:p>
            <a:pPr algn="l"/>
            <a:r>
              <a:rPr lang="vi-VN" b="0" i="0" dirty="0">
                <a:effectLst/>
                <a:latin typeface="Open Sans" panose="020B0606030504020204" pitchFamily="34" charset="0"/>
              </a:rPr>
              <a:t>Việc làm việc với các bộ phận kim loại có thể dẫn đến nguy cơ cắt và thương tích từ các cạnh sắc nhọn hoặc dụng cụ cắt.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5ACD8E-F0D9-68D5-D340-CAF7BF4D616C}"/>
              </a:ext>
            </a:extLst>
          </p:cNvPr>
          <p:cNvPicPr>
            <a:picLocks noChangeAspect="1"/>
          </p:cNvPicPr>
          <p:nvPr/>
        </p:nvPicPr>
        <p:blipFill>
          <a:blip r:embed="rId3"/>
          <a:stretch>
            <a:fillRect/>
          </a:stretch>
        </p:blipFill>
        <p:spPr>
          <a:xfrm>
            <a:off x="7390556" y="2564904"/>
            <a:ext cx="3028028" cy="202272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chiếc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1 </a:t>
            </a:r>
            <a:r>
              <a:rPr lang="en-US" b="1" i="0" dirty="0" err="1">
                <a:effectLst/>
                <a:latin typeface="Open Sans" panose="020B0606030504020204" pitchFamily="34" charset="0"/>
              </a:rPr>
              <a:t>chiếc</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trong quá trình lắp ráp các bộ phận kim loại và nhựa để hoàn thiện một chiếc xe lăn. Một trong những nguyên nhân chính là thiếu kiến thức và kỹ năng của nhân viên. </a:t>
            </a:r>
            <a:endParaRPr lang="en-US" i="0" dirty="0">
              <a:effectLst/>
              <a:latin typeface="Open Sans" panose="020B0606030504020204" pitchFamily="34" charset="0"/>
            </a:endParaRPr>
          </a:p>
          <a:p>
            <a:r>
              <a:rPr lang="vi-VN" i="0" dirty="0">
                <a:effectLst/>
                <a:latin typeface="Open Sans" panose="020B0606030504020204" pitchFamily="34" charset="0"/>
              </a:rPr>
              <a:t>Việc không đủ hiểu biết về quy trình làm việc và cách sử dụng các dụng cụ cũng như thiết bị an toàn có thể dẫn đến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0C00C1-CE1C-9BA0-735F-497FCC21D166}"/>
              </a:ext>
            </a:extLst>
          </p:cNvPr>
          <p:cNvPicPr>
            <a:picLocks noChangeAspect="1"/>
          </p:cNvPicPr>
          <p:nvPr/>
        </p:nvPicPr>
        <p:blipFill>
          <a:blip r:embed="rId3"/>
          <a:stretch>
            <a:fillRect/>
          </a:stretch>
        </p:blipFill>
        <p:spPr>
          <a:xfrm>
            <a:off x="7390556" y="2564904"/>
            <a:ext cx="3028028" cy="202272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chiếc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1 </a:t>
            </a:r>
            <a:r>
              <a:rPr lang="en-US" b="1" i="0" dirty="0" err="1">
                <a:effectLst/>
                <a:latin typeface="Open Sans" panose="020B0606030504020204" pitchFamily="34" charset="0"/>
              </a:rPr>
              <a:t>chiếc</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cung cấp đào tạo an toàn và hướng dẫn cụ thể về quy trình làm việc và cách sử dụng các dụng cụ bảo hộ cá nhân là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Nhân viên cần được giáo dục về cách nhận biết và đối phó với các nguy cơ potencialis trong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057798F-D86F-27B8-CA5C-BDBB86A9B38E}"/>
              </a:ext>
            </a:extLst>
          </p:cNvPr>
          <p:cNvPicPr>
            <a:picLocks noChangeAspect="1"/>
          </p:cNvPicPr>
          <p:nvPr/>
        </p:nvPicPr>
        <p:blipFill>
          <a:blip r:embed="rId3"/>
          <a:stretch>
            <a:fillRect/>
          </a:stretch>
        </p:blipFill>
        <p:spPr>
          <a:xfrm>
            <a:off x="7390556" y="2564904"/>
            <a:ext cx="3028028" cy="202272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chiếc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1 </a:t>
            </a:r>
            <a:r>
              <a:rPr lang="en-US" b="1" i="0" dirty="0" err="1">
                <a:effectLst/>
                <a:latin typeface="Open Sans" panose="020B0606030504020204" pitchFamily="34" charset="0"/>
              </a:rPr>
              <a:t>chiếc</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sz="2000" dirty="0"/>
              <a:t>:</a:t>
            </a:r>
          </a:p>
          <a:p>
            <a:pPr algn="l"/>
            <a:r>
              <a:rPr lang="vi-VN" b="0" i="0" dirty="0">
                <a:effectLst/>
                <a:latin typeface="Open Sans" panose="020B0606030504020204" pitchFamily="34" charset="0"/>
              </a:rPr>
              <a:t>Quy định an toàn lao động khi lắp ráp các bộ phận kim loại và nhựa để hoàn thiện một chiếc xe lăn là một phần không thể thiếu của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vào quá trình lắp ráp phải được đào tạo về các quy tắc an toàn cơ bản và quy trình làm việc. Điều này bao gồm việc hướng dẫn về cách sử dụng các dụng cụ bảo hộ cá nhân, như găng tay, mặt nạ, và kính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573EE99-97DC-3A0E-98EF-6218F218F168}"/>
              </a:ext>
            </a:extLst>
          </p:cNvPr>
          <p:cNvPicPr>
            <a:picLocks noChangeAspect="1"/>
          </p:cNvPicPr>
          <p:nvPr/>
        </p:nvPicPr>
        <p:blipFill>
          <a:blip r:embed="rId3"/>
          <a:stretch>
            <a:fillRect/>
          </a:stretch>
        </p:blipFill>
        <p:spPr>
          <a:xfrm>
            <a:off x="7390556" y="2564904"/>
            <a:ext cx="3028028" cy="202272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bộ</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loại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nhựa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thiện</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chiếc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bộ</a:t>
            </a:r>
            <a:r>
              <a:rPr lang="en-US" b="1" i="0" dirty="0">
                <a:effectLst/>
                <a:latin typeface="Open Sans" panose="020B0606030504020204" pitchFamily="34" charset="0"/>
              </a:rPr>
              <a:t> </a:t>
            </a:r>
            <a:r>
              <a:rPr lang="en-US" b="1" i="0" dirty="0" err="1">
                <a:effectLst/>
                <a:latin typeface="Open Sans" panose="020B0606030504020204" pitchFamily="34" charset="0"/>
              </a:rPr>
              <a:t>phận</a:t>
            </a:r>
            <a:r>
              <a:rPr lang="en-US" b="1" i="0" dirty="0">
                <a:effectLst/>
                <a:latin typeface="Open Sans" panose="020B0606030504020204" pitchFamily="34" charset="0"/>
              </a:rPr>
              <a:t> </a:t>
            </a:r>
            <a:r>
              <a:rPr lang="en-US" b="1" i="0" dirty="0" err="1">
                <a:effectLst/>
                <a:latin typeface="Open Sans" panose="020B0606030504020204" pitchFamily="34" charset="0"/>
              </a:rPr>
              <a:t>kim</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nhựa</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thiện</a:t>
            </a:r>
            <a:r>
              <a:rPr lang="en-US" b="1" i="0" dirty="0">
                <a:effectLst/>
                <a:latin typeface="Open Sans" panose="020B0606030504020204" pitchFamily="34" charset="0"/>
              </a:rPr>
              <a:t> 1 </a:t>
            </a:r>
            <a:r>
              <a:rPr lang="en-US" b="1" i="0" dirty="0" err="1">
                <a:effectLst/>
                <a:latin typeface="Open Sans" panose="020B0606030504020204" pitchFamily="34" charset="0"/>
              </a:rPr>
              <a:t>chiếc</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lăn</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trong quá trình lắp ráp các bộ phận kim loại và nhựa để hoàn thiện một chiếc xe lăn đòi hỏi sự nhanh nhẹn và tỉnh táo của tất cả nhân viên.</a:t>
            </a:r>
          </a:p>
          <a:p>
            <a:pPr algn="l"/>
            <a:r>
              <a:rPr lang="vi-VN" b="0" i="0" dirty="0">
                <a:effectLst/>
                <a:latin typeface="Open Sans" panose="020B0606030504020204" pitchFamily="34" charset="0"/>
              </a:rPr>
              <a:t>Trong trường hợp xảy ra tai nạn, việc đầu tiên là đảm bảo an toàn cho bản thân và người khác xung quanh. Nhân v</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4EBC432-C963-36D4-13F6-64D3E6F87C92}"/>
              </a:ext>
            </a:extLst>
          </p:cNvPr>
          <p:cNvPicPr>
            <a:picLocks noChangeAspect="1"/>
          </p:cNvPicPr>
          <p:nvPr/>
        </p:nvPicPr>
        <p:blipFill>
          <a:blip r:embed="rId3"/>
          <a:stretch>
            <a:fillRect/>
          </a:stretch>
        </p:blipFill>
        <p:spPr>
          <a:xfrm>
            <a:off x="7390556" y="2564904"/>
            <a:ext cx="3028028" cy="202272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xe lăn đã lắp ráp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tra chất lượng của xe lăn đã lắp ráp hoàn thiện</a:t>
            </a:r>
          </a:p>
          <a:p>
            <a:pPr algn="l">
              <a:lnSpc>
                <a:spcPct val="120000"/>
              </a:lnSpc>
            </a:pPr>
            <a:r>
              <a:rPr lang="vi-VN" b="0" i="0" dirty="0">
                <a:effectLst/>
                <a:latin typeface="Open Sans" panose="020B0606030504020204" pitchFamily="34" charset="0"/>
              </a:rPr>
              <a:t>Đầu tiên, sự hoạt động của hệ thống điều khiển cần được kiểm tra đáng kể. Điều này bao gồm việc đảm bảo rằng tất cả các chức năng của xe, chẳng hạn như hệ thống phanh và điều khiển tay, hoạt động một cách mạnh mẽ và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Đồng thời, các thành phần cơ bản như bánh xe và khung xe cũng cần được kiểm tra kỹ lưỡng để đảm bảo tính an toàn và ổn định khi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3FB4BB3-6A06-F446-F070-DD48E7E21F71}"/>
              </a:ext>
            </a:extLst>
          </p:cNvPr>
          <p:cNvPicPr>
            <a:picLocks noChangeAspect="1"/>
          </p:cNvPicPr>
          <p:nvPr/>
        </p:nvPicPr>
        <p:blipFill>
          <a:blip r:embed="rId3"/>
          <a:stretch>
            <a:fillRect/>
          </a:stretch>
        </p:blipFill>
        <p:spPr>
          <a:xfrm>
            <a:off x="-386308" y="4975703"/>
            <a:ext cx="3153147" cy="18822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xe lăn đã lắp ráp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tra chất lượng của xe lăn đã lắp ráp hoàn thiện</a:t>
            </a:r>
          </a:p>
          <a:p>
            <a:pPr algn="l">
              <a:lnSpc>
                <a:spcPct val="120000"/>
              </a:lnSpc>
            </a:pPr>
            <a:r>
              <a:rPr lang="vi-VN" b="0" i="0" dirty="0">
                <a:effectLst/>
                <a:latin typeface="Open Sans" panose="020B0606030504020204" pitchFamily="34" charset="0"/>
              </a:rPr>
              <a:t>Trong quá trình kiểm tra chất lượng của xe lăn đã lắp ráp hoàn thiện, có một số dạng tai nạn lao động có thể xảy ra. Đầu tiên là tai nạn liên quan đến việc sử dụng các công cụ và thiết bị kiểm tra.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Đôi khi, khi thử nghiệm chức năng của xe lăn, nhân viên có thể gặp phải tai nạn do sử dụng các dụng cụ như vít, tua vít hoặc các thiết bị điện tử.</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A7C4F17-18AD-5430-9FD4-E30C049E7B8E}"/>
              </a:ext>
            </a:extLst>
          </p:cNvPr>
          <p:cNvPicPr>
            <a:picLocks noChangeAspect="1"/>
          </p:cNvPicPr>
          <p:nvPr/>
        </p:nvPicPr>
        <p:blipFill>
          <a:blip r:embed="rId3"/>
          <a:stretch>
            <a:fillRect/>
          </a:stretch>
        </p:blipFill>
        <p:spPr>
          <a:xfrm>
            <a:off x="-386308" y="4975703"/>
            <a:ext cx="3153147" cy="18822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xe lăn đã lắp ráp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tra chất lượng của xe lăn đã lắp ráp hoàn thiện</a:t>
            </a:r>
          </a:p>
          <a:p>
            <a:pPr algn="l">
              <a:lnSpc>
                <a:spcPct val="120000"/>
              </a:lnSpc>
            </a:pPr>
            <a:r>
              <a:rPr lang="vi-VN" b="0" i="0" dirty="0">
                <a:effectLst/>
                <a:latin typeface="Open Sans" panose="020B0606030504020204" pitchFamily="34" charset="0"/>
              </a:rPr>
              <a:t>Khi không hiểu rõ về cách sử dụng các công cụ và thiết bị kiểm tra, nhân viên có thể gặp khó khăn trong việc thực hiện nhiệm vụ một cách an toàn và chính xác.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Thêm vào đó, thiếu quan sát và cảnh giác cũng là một nguyên nhân đáng lưu ý, khiến cho nhân viên không nhận biết được các rủi ro tiềm ẩn trong quá trình kiểm tra.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E0E1A9-B705-B719-7BE1-6D86F29879E3}"/>
              </a:ext>
            </a:extLst>
          </p:cNvPr>
          <p:cNvPicPr>
            <a:picLocks noChangeAspect="1"/>
          </p:cNvPicPr>
          <p:nvPr/>
        </p:nvPicPr>
        <p:blipFill>
          <a:blip r:embed="rId3"/>
          <a:stretch>
            <a:fillRect/>
          </a:stretch>
        </p:blipFill>
        <p:spPr>
          <a:xfrm>
            <a:off x="-386308" y="4975703"/>
            <a:ext cx="3153147" cy="188229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xe lăn đã lắp ráp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tra chất lượng của xe lăn đã lắp ráp hoàn thiện</a:t>
            </a:r>
          </a:p>
          <a:p>
            <a:pPr algn="l">
              <a:lnSpc>
                <a:spcPct val="120000"/>
              </a:lnSpc>
            </a:pPr>
            <a:r>
              <a:rPr lang="vi-VN" b="0" i="0" dirty="0">
                <a:effectLst/>
                <a:latin typeface="Open Sans" panose="020B0606030504020204" pitchFamily="34" charset="0"/>
              </a:rPr>
              <a:t>Để phòng tránh tai nạn lao động khi kiểm tra chất lượng của xe lăn đã lắp ráp hoàn thiện, có một số biện pháp quan trọng cần được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đảm bảo rằng tất cả nhân viên được đào tạo về an toàn lao động và quy trình làm việc an toàn. Điều này bao gồm việc cung cấp thông tin và hướng dẫn rõ ràng về cách sử dụng các công cụ và thiết bị kiểm tra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7840647-1BD5-2C9A-C792-4ADA060779D1}"/>
              </a:ext>
            </a:extLst>
          </p:cNvPr>
          <p:cNvPicPr>
            <a:picLocks noChangeAspect="1"/>
          </p:cNvPicPr>
          <p:nvPr/>
        </p:nvPicPr>
        <p:blipFill>
          <a:blip r:embed="rId3"/>
          <a:stretch>
            <a:fillRect/>
          </a:stretch>
        </p:blipFill>
        <p:spPr>
          <a:xfrm>
            <a:off x="-386308" y="4975703"/>
            <a:ext cx="3153147" cy="188229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xe lăn đã lắp ráp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tra chất lượng của xe lăn đã lắp ráp hoàn thiện</a:t>
            </a:r>
          </a:p>
          <a:p>
            <a:pPr algn="l">
              <a:lnSpc>
                <a:spcPct val="120000"/>
              </a:lnSpc>
            </a:pPr>
            <a:r>
              <a:rPr lang="vi-VN" b="0" i="0" dirty="0">
                <a:effectLst/>
                <a:latin typeface="Open Sans" panose="020B0606030504020204" pitchFamily="34" charset="0"/>
              </a:rPr>
              <a:t>Quy định an toàn lao động khi kiểm tra chất lượng của xe lăn đã lắp ráp hoàn thiện đóng vai trò quan trọng trong việc đảm bảo môi trường làm việc an toàn và giảm thiểu nguy cơ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mọi nhân viên tham gia vào quá trình kiểm tra cần được đào tạo về các biện pháp an toàn cơ bản và quy trình làm việc an toàn. Điều này bao gồm việc hướng dẫn về cách sử dụng các công cụ và thiết bị kiểm tra một cách chính xác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58146B-B06D-A109-46E2-A63D33C600B5}"/>
              </a:ext>
            </a:extLst>
          </p:cNvPr>
          <p:cNvPicPr>
            <a:picLocks noChangeAspect="1"/>
          </p:cNvPicPr>
          <p:nvPr/>
        </p:nvPicPr>
        <p:blipFill>
          <a:blip r:embed="rId3"/>
          <a:stretch>
            <a:fillRect/>
          </a:stretch>
        </p:blipFill>
        <p:spPr>
          <a:xfrm>
            <a:off x="-386308" y="4975703"/>
            <a:ext cx="3153147" cy="188229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xe lăn đã lắp ráp hoàn 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tra chất lượng của xe lăn đã lắp ráp hoàn thiện</a:t>
            </a:r>
          </a:p>
          <a:p>
            <a:pPr algn="l">
              <a:lnSpc>
                <a:spcPct val="120000"/>
              </a:lnSpc>
            </a:pPr>
            <a:r>
              <a:rPr lang="vi-VN" b="0" i="0" dirty="0">
                <a:effectLst/>
                <a:latin typeface="Open Sans" panose="020B0606030504020204" pitchFamily="34" charset="0"/>
              </a:rPr>
              <a:t>Xử lý tình huống tai nạn lao động khẩn cấp trong quá trình kiểm tra chất lượng của xe lăn đã lắp ráp hoàn thiện đòi hỏi sự nhanh nhẹn và quyết đoán từ tất cả nhân viên có mặt trong hiện trường.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việc bảo đảm an toàn của tất cả mọi người là ưu tiên hàng đầu. Khi xảy ra tai nạn, việc ngay lập tức báo cáo và yêu cầu sự hỗ trợ y tế cần được thực hiện.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D5F78D-3EAE-0F51-652B-2A233DC1E332}"/>
              </a:ext>
            </a:extLst>
          </p:cNvPr>
          <p:cNvPicPr>
            <a:picLocks noChangeAspect="1"/>
          </p:cNvPicPr>
          <p:nvPr/>
        </p:nvPicPr>
        <p:blipFill>
          <a:blip r:embed="rId3"/>
          <a:stretch>
            <a:fillRect/>
          </a:stretch>
        </p:blipFill>
        <p:spPr>
          <a:xfrm>
            <a:off x="-386308" y="4975703"/>
            <a:ext cx="3153147" cy="188229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194</TotalTime>
  <Words>2489</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XE LĂN</vt:lpstr>
      <vt:lpstr>Một số vụ tai nạn trong  nhà máy sản xuất xe lăn</vt:lpstr>
      <vt:lpstr>Tóm tắt bài học</vt:lpstr>
      <vt:lpstr>Cắt, uốn, hàn, và hoàn thiện bề mặt khung xe lăn</vt:lpstr>
      <vt:lpstr>Cắt, uốn, hàn, và hoàn thiện bề mặt khung xe lăn</vt:lpstr>
      <vt:lpstr>Cắt, uốn, hàn, và hoàn thiện bề mặt khung xe lăn</vt:lpstr>
      <vt:lpstr>Cắt, uốn, hàn, và hoàn thiện bề mặt khung xe lăn</vt:lpstr>
      <vt:lpstr>Cắt, uốn, hàn, và hoàn thiện bề mặt khung xe lăn</vt:lpstr>
      <vt:lpstr>Cắt, uốn, hàn, và hoàn thiện bề mặt khung xe lăn</vt:lpstr>
      <vt:lpstr>Lắp ráp các bộ phận kim loại và nhựa để hoàn thiện 1 chiếc xe lăn</vt:lpstr>
      <vt:lpstr>Lắp ráp các bộ phận kim loại và nhựa để hoàn thiện 1 chiếc xe lăn</vt:lpstr>
      <vt:lpstr>Lắp ráp các bộ phận kim loại và nhựa để hoàn thiện 1 chiếc xe lăn</vt:lpstr>
      <vt:lpstr>Lắp ráp các bộ phận kim loại và nhựa để hoàn thiện 1 chiếc xe lăn</vt:lpstr>
      <vt:lpstr>Lắp ráp các bộ phận kim loại và nhựa để hoàn thiện 1 chiếc xe lăn</vt:lpstr>
      <vt:lpstr>Lắp ráp các bộ phận kim loại và nhựa để hoàn thiện 1 chiếc xe lăn</vt:lpstr>
      <vt:lpstr>Kiểm tra chất lượng của xe lăn đã lắp ráp hoàn thiện</vt:lpstr>
      <vt:lpstr>Kiểm tra chất lượng của xe lăn đã lắp ráp hoàn thiện</vt:lpstr>
      <vt:lpstr>Kiểm tra chất lượng của xe lăn đã lắp ráp hoàn thiện</vt:lpstr>
      <vt:lpstr>Kiểm tra chất lượng của xe lăn đã lắp ráp hoàn thiện</vt:lpstr>
      <vt:lpstr>Kiểm tra chất lượng của xe lăn đã lắp ráp hoàn thiện</vt:lpstr>
      <vt:lpstr>Kiểm tra chất lượng của xe lăn đã lắp ráp hoàn thiện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2024-04-10T03:20:49Z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