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3/30/2024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3/30/2024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3/30/2024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XI MĂNG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CD1214D8-CBE1-3F15-E95E-7DFAC59595A2}"/>
              </a:ext>
            </a:extLst>
          </p:cNvPr>
          <p:cNvPicPr>
            <a:picLocks noChangeAspect="1"/>
          </p:cNvPicPr>
          <p:nvPr/>
        </p:nvPicPr>
        <p:blipFill>
          <a:blip r:embed="rId4"/>
          <a:stretch>
            <a:fillRect/>
          </a:stretch>
        </p:blipFill>
        <p:spPr>
          <a:xfrm>
            <a:off x="5011153" y="4365104"/>
            <a:ext cx="2164928" cy="216492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xi </a:t>
            </a:r>
            <a:r>
              <a:rPr lang="en-US" sz="4000" b="1" dirty="0" err="1">
                <a:solidFill>
                  <a:schemeClr val="accent1"/>
                </a:solidFill>
                <a:latin typeface="UTM Aptima" panose="02040603050506020204" pitchFamily="18" charset="0"/>
              </a:rPr>
              <a:t>măng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xi măng, các vụ tai nạn lao động là một vấn đề nghiêm trọng ảnh hưởng đến cả nhân viên và quá trình sản xuất</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Liên Quan </a:t>
            </a:r>
            <a:r>
              <a:rPr lang="en-US" i="0" dirty="0" err="1">
                <a:solidFill>
                  <a:srgbClr val="0D0D0D"/>
                </a:solidFill>
                <a:effectLst/>
                <a:latin typeface="Söhne"/>
              </a:rPr>
              <a:t>Đến</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endParaRPr lang="en-US" i="0" dirty="0">
              <a:solidFill>
                <a:srgbClr val="0D0D0D"/>
              </a:solidFill>
              <a:effectLst/>
              <a:latin typeface="Söhne"/>
            </a:endParaRPr>
          </a:p>
          <a:p>
            <a:pPr marL="730885" lvl="1" indent="-304165"/>
            <a:r>
              <a:rPr lang="en-US" dirty="0" err="1"/>
              <a:t>Nguyên</a:t>
            </a:r>
            <a:r>
              <a:rPr lang="en-US" dirty="0"/>
              <a:t> </a:t>
            </a:r>
            <a:r>
              <a:rPr lang="en-US" dirty="0" err="1"/>
              <a:t>Nhân</a:t>
            </a:r>
            <a:r>
              <a:rPr lang="en-US" dirty="0"/>
              <a:t> </a:t>
            </a:r>
            <a:r>
              <a:rPr lang="en-US" dirty="0" err="1"/>
              <a:t>Gắn</a:t>
            </a:r>
            <a:r>
              <a:rPr lang="en-US" dirty="0"/>
              <a:t> </a:t>
            </a:r>
            <a:r>
              <a:rPr lang="en-US" dirty="0" err="1"/>
              <a:t>Liền</a:t>
            </a:r>
            <a:r>
              <a:rPr lang="en-US" dirty="0"/>
              <a:t> </a:t>
            </a:r>
            <a:r>
              <a:rPr lang="en-US" dirty="0" err="1"/>
              <a:t>Với</a:t>
            </a:r>
            <a:r>
              <a:rPr lang="en-US" dirty="0"/>
              <a:t> Quy </a:t>
            </a:r>
            <a:r>
              <a:rPr lang="en-US" dirty="0" err="1"/>
              <a:t>Trình</a:t>
            </a:r>
            <a:r>
              <a:rPr lang="en-US" dirty="0"/>
              <a:t> </a:t>
            </a:r>
            <a:r>
              <a:rPr lang="en-US" dirty="0" err="1"/>
              <a:t>Sản</a:t>
            </a:r>
            <a:r>
              <a:rPr lang="en-US" dirty="0"/>
              <a:t> </a:t>
            </a:r>
            <a:r>
              <a:rPr lang="en-US" dirty="0" err="1"/>
              <a:t>Xuất</a:t>
            </a:r>
            <a:endParaRPr lang="en-US" dirty="0">
              <a:solidFill>
                <a:srgbClr val="0D0D0D"/>
              </a:solidFill>
              <a:latin typeface="Söhne"/>
            </a:endParaRPr>
          </a:p>
          <a:p>
            <a:pPr marL="730885" lvl="1" indent="-304165"/>
            <a:r>
              <a:rPr lang="en-US" dirty="0" err="1"/>
              <a:t>Vấn</a:t>
            </a:r>
            <a:r>
              <a:rPr lang="en-US" dirty="0"/>
              <a:t> </a:t>
            </a:r>
            <a:r>
              <a:rPr lang="en-US" dirty="0" err="1"/>
              <a:t>Đề</a:t>
            </a:r>
            <a:r>
              <a:rPr lang="en-US" dirty="0"/>
              <a:t> An </a:t>
            </a:r>
            <a:r>
              <a:rPr lang="en-US" dirty="0" err="1"/>
              <a:t>Toàn</a:t>
            </a:r>
            <a:r>
              <a:rPr lang="en-US" dirty="0"/>
              <a:t> Lao </a:t>
            </a:r>
            <a:r>
              <a:rPr lang="en-US" dirty="0" err="1"/>
              <a:t>Động</a:t>
            </a:r>
            <a:r>
              <a:rPr lang="en-US" dirty="0"/>
              <a:t> </a:t>
            </a:r>
            <a:r>
              <a:rPr lang="en-US" dirty="0" err="1"/>
              <a:t>và</a:t>
            </a:r>
            <a:r>
              <a:rPr lang="en-US" dirty="0"/>
              <a:t> </a:t>
            </a:r>
            <a:r>
              <a:rPr lang="en-US" dirty="0" err="1"/>
              <a:t>Huấn</a:t>
            </a:r>
            <a:r>
              <a:rPr lang="en-US" dirty="0"/>
              <a:t> </a:t>
            </a:r>
            <a:r>
              <a:rPr lang="en-US" dirty="0" err="1"/>
              <a:t>Luyện</a:t>
            </a:r>
            <a:r>
              <a:rPr lang="en-US" dirty="0"/>
              <a:t> </a:t>
            </a:r>
            <a:r>
              <a:rPr lang="en-US" dirty="0" err="1"/>
              <a:t>Nhân</a:t>
            </a:r>
            <a:r>
              <a:rPr lang="en-US" dirty="0"/>
              <a:t> Viên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lnSpcReduction="1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nghiền</a:t>
            </a:r>
            <a:r>
              <a:rPr lang="en-US" dirty="0"/>
              <a:t> </a:t>
            </a:r>
            <a:r>
              <a:rPr lang="en-US" dirty="0" err="1"/>
              <a:t>đá</a:t>
            </a:r>
            <a:r>
              <a:rPr lang="en-US" dirty="0"/>
              <a:t> </a:t>
            </a:r>
            <a:r>
              <a:rPr lang="en-US" dirty="0" err="1"/>
              <a:t>vôi</a:t>
            </a:r>
            <a:r>
              <a:rPr lang="en-US" dirty="0"/>
              <a:t> </a:t>
            </a:r>
            <a:r>
              <a:rPr lang="en-US" dirty="0" err="1"/>
              <a:t>và</a:t>
            </a:r>
            <a:r>
              <a:rPr lang="en-US" dirty="0"/>
              <a:t> </a:t>
            </a:r>
            <a:r>
              <a:rPr lang="en-US" dirty="0" err="1"/>
              <a:t>đất</a:t>
            </a:r>
            <a:r>
              <a:rPr lang="en-US" dirty="0"/>
              <a:t> </a:t>
            </a:r>
            <a:r>
              <a:rPr lang="en-US" dirty="0" err="1"/>
              <a:t>sét</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xi </a:t>
            </a:r>
            <a:r>
              <a:rPr lang="en-US" dirty="0" err="1"/>
              <a:t>măng</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nung</a:t>
            </a:r>
            <a:r>
              <a:rPr lang="en-US" dirty="0"/>
              <a:t> </a:t>
            </a:r>
            <a:r>
              <a:rPr lang="en-US" dirty="0" err="1"/>
              <a:t>hỗn</a:t>
            </a:r>
            <a:r>
              <a:rPr lang="en-US" dirty="0"/>
              <a:t> </a:t>
            </a:r>
            <a:r>
              <a:rPr lang="en-US" dirty="0" err="1"/>
              <a:t>hợp</a:t>
            </a:r>
            <a:r>
              <a:rPr lang="en-US" dirty="0"/>
              <a:t> </a:t>
            </a:r>
            <a:r>
              <a:rPr lang="en-US" dirty="0" err="1"/>
              <a:t>đá</a:t>
            </a:r>
            <a:r>
              <a:rPr lang="en-US" dirty="0"/>
              <a:t> </a:t>
            </a:r>
            <a:r>
              <a:rPr lang="en-US" dirty="0" err="1"/>
              <a:t>vôi</a:t>
            </a:r>
            <a:r>
              <a:rPr lang="en-US" dirty="0"/>
              <a:t> </a:t>
            </a:r>
            <a:r>
              <a:rPr lang="en-US" dirty="0" err="1"/>
              <a:t>và</a:t>
            </a:r>
            <a:r>
              <a:rPr lang="en-US" dirty="0"/>
              <a:t> </a:t>
            </a:r>
            <a:r>
              <a:rPr lang="en-US" dirty="0" err="1"/>
              <a:t>đất</a:t>
            </a:r>
            <a:r>
              <a:rPr lang="en-US" dirty="0"/>
              <a:t> </a:t>
            </a:r>
            <a:r>
              <a:rPr lang="en-US" dirty="0" err="1"/>
              <a:t>sét</a:t>
            </a:r>
            <a:r>
              <a:rPr lang="en-US" dirty="0"/>
              <a:t> </a:t>
            </a:r>
            <a:r>
              <a:rPr lang="en-US" dirty="0" err="1"/>
              <a:t>để</a:t>
            </a:r>
            <a:r>
              <a:rPr lang="en-US" dirty="0"/>
              <a:t> </a:t>
            </a:r>
            <a:r>
              <a:rPr lang="en-US" dirty="0" err="1"/>
              <a:t>sản</a:t>
            </a:r>
            <a:r>
              <a:rPr lang="en-US" dirty="0"/>
              <a:t> </a:t>
            </a:r>
            <a:r>
              <a:rPr lang="en-US" dirty="0" err="1"/>
              <a:t>xuất</a:t>
            </a:r>
            <a:r>
              <a:rPr lang="en-US" dirty="0"/>
              <a:t> xi </a:t>
            </a:r>
            <a:r>
              <a:rPr lang="en-US" dirty="0" err="1"/>
              <a:t>măng</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làm mát nhanh hỗn hợp đất sét và đá vôi đã được nung nóng để chuẩn bị làm xi măng</a:t>
            </a:r>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xay đá vôi và đất sét đã được làm lạnh để thành bột xi măng</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vôi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vôi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xi </a:t>
            </a:r>
            <a:r>
              <a:rPr lang="en-US" sz="2000" b="1" i="0" dirty="0" err="1">
                <a:effectLst/>
                <a:latin typeface="Open Sans" panose="020B0606030504020204" pitchFamily="34" charset="0"/>
              </a:rPr>
              <a:t>măng</a:t>
            </a:r>
            <a:endParaRPr lang="en-US" sz="2400" b="1" i="0" dirty="0">
              <a:effectLst/>
              <a:latin typeface="Söhne"/>
            </a:endParaRPr>
          </a:p>
          <a:p>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nghiền</a:t>
            </a:r>
            <a:r>
              <a:rPr lang="en-US" b="0" i="0" dirty="0">
                <a:effectLst/>
                <a:latin typeface="Open Sans" panose="020B0606030504020204" pitchFamily="34" charset="0"/>
              </a:rPr>
              <a:t> </a:t>
            </a:r>
            <a:r>
              <a:rPr lang="en-US" b="0" i="0" dirty="0" err="1">
                <a:effectLst/>
                <a:latin typeface="Open Sans" panose="020B0606030504020204" pitchFamily="34" charset="0"/>
              </a:rPr>
              <a:t>đá</a:t>
            </a:r>
            <a:r>
              <a:rPr lang="en-US" b="0" i="0" dirty="0">
                <a:effectLst/>
                <a:latin typeface="Open Sans" panose="020B0606030504020204" pitchFamily="34" charset="0"/>
              </a:rPr>
              <a:t> </a:t>
            </a:r>
            <a:r>
              <a:rPr lang="en-US" b="0" i="0" dirty="0" err="1">
                <a:effectLst/>
                <a:latin typeface="Open Sans" panose="020B0606030504020204" pitchFamily="34" charset="0"/>
              </a:rPr>
              <a:t>vôi</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đất</a:t>
            </a:r>
            <a:r>
              <a:rPr lang="en-US" b="0" i="0" dirty="0">
                <a:effectLst/>
                <a:latin typeface="Open Sans" panose="020B0606030504020204" pitchFamily="34" charset="0"/>
              </a:rPr>
              <a:t> </a:t>
            </a:r>
            <a:r>
              <a:rPr lang="en-US" b="0" i="0" dirty="0" err="1">
                <a:effectLst/>
                <a:latin typeface="Open Sans" panose="020B0606030504020204" pitchFamily="34" charset="0"/>
              </a:rPr>
              <a:t>sét</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chuỗi</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xi </a:t>
            </a:r>
            <a:r>
              <a:rPr lang="en-US" b="0" i="0" dirty="0" err="1">
                <a:effectLst/>
                <a:latin typeface="Open Sans" panose="020B0606030504020204" pitchFamily="34" charset="0"/>
              </a:rPr>
              <a:t>măng</a:t>
            </a:r>
            <a:r>
              <a:rPr lang="en-US" b="0" i="0" dirty="0">
                <a:effectLst/>
                <a:latin typeface="Open Sans" panose="020B0606030504020204" pitchFamily="34" charset="0"/>
              </a:rPr>
              <a:t>. </a:t>
            </a:r>
          </a:p>
          <a:p>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biệt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cả</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tính</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vào</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nhiệm</a:t>
            </a:r>
            <a:r>
              <a:rPr lang="en-US" b="0" i="0" dirty="0">
                <a:effectLst/>
                <a:latin typeface="Open Sans" panose="020B0606030504020204" pitchFamily="34" charset="0"/>
              </a:rPr>
              <a:t> </a:t>
            </a:r>
            <a:r>
              <a:rPr lang="en-US" b="0" i="0" dirty="0" err="1">
                <a:effectLst/>
                <a:latin typeface="Open Sans" panose="020B0606030504020204" pitchFamily="34" charset="0"/>
              </a:rPr>
              <a:t>vụ</a:t>
            </a:r>
            <a:r>
              <a:rPr lang="en-US" b="0" i="0" dirty="0">
                <a:effectLst/>
                <a:latin typeface="Open Sans" panose="020B0606030504020204" pitchFamily="34" charset="0"/>
              </a:rPr>
              <a:t> </a:t>
            </a:r>
            <a:r>
              <a:rPr lang="en-US" b="0" i="0" dirty="0" err="1">
                <a:effectLst/>
                <a:latin typeface="Open Sans" panose="020B0606030504020204" pitchFamily="34" charset="0"/>
              </a:rPr>
              <a:t>chủ</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6A2A071-4EFD-D8F5-CAE8-7C57AE6B2A63}"/>
              </a:ext>
            </a:extLst>
          </p:cNvPr>
          <p:cNvPicPr>
            <a:picLocks noChangeAspect="1"/>
          </p:cNvPicPr>
          <p:nvPr/>
        </p:nvPicPr>
        <p:blipFill>
          <a:blip r:embed="rId3"/>
          <a:stretch>
            <a:fillRect/>
          </a:stretch>
        </p:blipFill>
        <p:spPr>
          <a:xfrm>
            <a:off x="0" y="386104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vôi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vôi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xi </a:t>
            </a:r>
            <a:r>
              <a:rPr lang="en-US" sz="2000" b="1" i="0" dirty="0" err="1">
                <a:effectLst/>
                <a:latin typeface="Open Sans" panose="020B0606030504020204" pitchFamily="34" charset="0"/>
              </a:rPr>
              <a:t>măng</a:t>
            </a:r>
            <a:endParaRPr lang="en-US" sz="2400" b="1" i="0" dirty="0">
              <a:effectLst/>
              <a:latin typeface="Söhne"/>
            </a:endParaRPr>
          </a:p>
          <a:p>
            <a:r>
              <a:rPr lang="vi-VN" b="0" i="0" dirty="0">
                <a:effectLst/>
                <a:latin typeface="Open Sans" panose="020B0606030504020204" pitchFamily="34" charset="0"/>
              </a:rPr>
              <a:t>Quá trình vận hành máy nghiền đá vôi và đất sét trong sản xuất xi măng không tránh khỏi rủi ro về tai nạn. Các dạng tai nạn thường gặp bao gồm rơi vật, va chạm, và nổ. </a:t>
            </a:r>
            <a:endParaRPr lang="en-US" b="0" i="0" dirty="0">
              <a:effectLst/>
              <a:latin typeface="Open Sans" panose="020B0606030504020204" pitchFamily="34" charset="0"/>
            </a:endParaRPr>
          </a:p>
          <a:p>
            <a:r>
              <a:rPr lang="vi-VN" b="0" i="0" dirty="0">
                <a:effectLst/>
                <a:latin typeface="Open Sans" panose="020B0606030504020204" pitchFamily="34" charset="0"/>
              </a:rPr>
              <a:t>Rơi vật có thể xảy ra khi thực hiện công việc bảo trì hoặc thay thế linh kiện, đặc biệt là khi sử dụng các thiết bị nâng hạ. Điều này đòi hỏi người lao động tuân thủ chặt chẽ các quy tắc an toàn và sử dụng đầy đủ trang thiết bị bảo hộ.</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855A9D2-42BB-7294-8B23-A64C21A97088}"/>
              </a:ext>
            </a:extLst>
          </p:cNvPr>
          <p:cNvPicPr>
            <a:picLocks noChangeAspect="1"/>
          </p:cNvPicPr>
          <p:nvPr/>
        </p:nvPicPr>
        <p:blipFill>
          <a:blip r:embed="rId3"/>
          <a:stretch>
            <a:fillRect/>
          </a:stretch>
        </p:blipFill>
        <p:spPr>
          <a:xfrm>
            <a:off x="0" y="386104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vôi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vôi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xi </a:t>
            </a:r>
            <a:r>
              <a:rPr lang="en-US" sz="2000" b="1" i="0" dirty="0" err="1">
                <a:effectLst/>
                <a:latin typeface="Open Sans" panose="020B0606030504020204" pitchFamily="34" charset="0"/>
              </a:rPr>
              <a:t>măng</a:t>
            </a:r>
            <a:endParaRPr lang="en-US" sz="2400" b="1" i="0" dirty="0">
              <a:effectLst/>
              <a:latin typeface="Söhne"/>
            </a:endParaRPr>
          </a:p>
          <a:p>
            <a:r>
              <a:rPr lang="vi-VN" b="0" i="0" dirty="0">
                <a:effectLst/>
                <a:latin typeface="Open Sans" panose="020B0606030504020204" pitchFamily="34" charset="0"/>
              </a:rPr>
              <a:t>Các tai nạn trong quá trình vận hành máy nghiền đá vôi và đất sét trong sản xuất xi măng thường xuất phát từ nhiều nguyên nhân chính.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quan trọng nhất là thiếu hiểu biết và đào tạo của người lao động. Kỹ thuật viên và nhân viên vận hành cần có kiến thức sâu rộng về quá trình nghiền, tính chất của nguyên liệu, và biện pháp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3A76B81-18C8-3CAB-A981-D1EAA69A35DF}"/>
              </a:ext>
            </a:extLst>
          </p:cNvPr>
          <p:cNvPicPr>
            <a:picLocks noChangeAspect="1"/>
          </p:cNvPicPr>
          <p:nvPr/>
        </p:nvPicPr>
        <p:blipFill>
          <a:blip r:embed="rId3"/>
          <a:stretch>
            <a:fillRect/>
          </a:stretch>
        </p:blipFill>
        <p:spPr>
          <a:xfrm>
            <a:off x="0" y="386104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vôi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vôi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xi </a:t>
            </a:r>
            <a:r>
              <a:rPr lang="en-US" sz="2000" b="1" i="0" dirty="0" err="1">
                <a:effectLst/>
                <a:latin typeface="Open Sans" panose="020B0606030504020204" pitchFamily="34" charset="0"/>
              </a:rPr>
              <a:t>măng</a:t>
            </a:r>
            <a:endParaRPr lang="en-US" sz="2400" b="1" i="0" dirty="0">
              <a:effectLst/>
              <a:latin typeface="Söhne"/>
            </a:endParaRPr>
          </a:p>
          <a:p>
            <a:r>
              <a:rPr lang="en-US" b="0" i="0" dirty="0" err="1">
                <a:effectLst/>
                <a:latin typeface="Söhne"/>
              </a:rPr>
              <a:t>Để</a:t>
            </a:r>
            <a:r>
              <a:rPr lang="en-US" b="0" i="0" dirty="0">
                <a:effectLst/>
                <a:latin typeface="Söhne"/>
              </a:rPr>
              <a:t> </a:t>
            </a:r>
            <a:r>
              <a:rPr lang="en-US" b="0" i="0" dirty="0" err="1">
                <a:effectLst/>
                <a:latin typeface="Söhne"/>
              </a:rPr>
              <a:t>giảm</a:t>
            </a:r>
            <a:r>
              <a:rPr lang="en-US" b="0" i="0" dirty="0">
                <a:effectLst/>
                <a:latin typeface="Söhne"/>
              </a:rPr>
              <a:t> </a:t>
            </a:r>
            <a:r>
              <a:rPr lang="en-US" b="0" i="0" dirty="0" err="1">
                <a:effectLst/>
                <a:latin typeface="Söhne"/>
              </a:rPr>
              <a:t>thiểu</a:t>
            </a:r>
            <a:r>
              <a:rPr lang="en-US" b="0" i="0" dirty="0">
                <a:effectLst/>
                <a:latin typeface="Söhne"/>
              </a:rPr>
              <a:t> </a:t>
            </a:r>
            <a:r>
              <a:rPr lang="en-US" b="0" i="0" dirty="0" err="1">
                <a:effectLst/>
                <a:latin typeface="Söhne"/>
              </a:rPr>
              <a:t>rủi</a:t>
            </a:r>
            <a:r>
              <a:rPr lang="en-US" b="0" i="0" dirty="0">
                <a:effectLst/>
                <a:latin typeface="Söhne"/>
              </a:rPr>
              <a:t> </a:t>
            </a:r>
            <a:r>
              <a:rPr lang="en-US" b="0" i="0" dirty="0" err="1">
                <a:effectLst/>
                <a:latin typeface="Söhne"/>
              </a:rPr>
              <a:t>ro</a:t>
            </a:r>
            <a:r>
              <a:rPr lang="en-US" b="0" i="0" dirty="0">
                <a:effectLst/>
                <a:latin typeface="Söhne"/>
              </a:rPr>
              <a:t> tai </a:t>
            </a:r>
            <a:r>
              <a:rPr lang="en-US" b="0" i="0" dirty="0" err="1">
                <a:effectLst/>
                <a:latin typeface="Söhne"/>
              </a:rPr>
              <a:t>nạn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nghiền</a:t>
            </a:r>
            <a:r>
              <a:rPr lang="en-US" b="0" i="0" dirty="0">
                <a:effectLst/>
                <a:latin typeface="Söhne"/>
              </a:rPr>
              <a:t> </a:t>
            </a:r>
            <a:r>
              <a:rPr lang="en-US" b="0" i="0" dirty="0" err="1">
                <a:effectLst/>
                <a:latin typeface="Söhne"/>
              </a:rPr>
              <a:t>đá</a:t>
            </a:r>
            <a:r>
              <a:rPr lang="en-US" b="0" i="0" dirty="0">
                <a:effectLst/>
                <a:latin typeface="Söhne"/>
              </a:rPr>
              <a:t> </a:t>
            </a:r>
            <a:r>
              <a:rPr lang="en-US" b="0" i="0" dirty="0" err="1">
                <a:effectLst/>
                <a:latin typeface="Söhne"/>
              </a:rPr>
              <a:t>vôi</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đất</a:t>
            </a:r>
            <a:r>
              <a:rPr lang="en-US" b="0" i="0" dirty="0">
                <a:effectLst/>
                <a:latin typeface="Söhne"/>
              </a:rPr>
              <a:t> </a:t>
            </a:r>
            <a:r>
              <a:rPr lang="en-US" b="0" i="0" dirty="0" err="1">
                <a:effectLst/>
                <a:latin typeface="Söhne"/>
              </a:rPr>
              <a:t>sét</a:t>
            </a:r>
            <a:r>
              <a:rPr lang="en-US" b="0" i="0" dirty="0">
                <a:effectLst/>
                <a:latin typeface="Söhne"/>
              </a:rPr>
              <a:t> </a:t>
            </a:r>
            <a:r>
              <a:rPr lang="en-US" b="0" i="0" dirty="0" err="1">
                <a:effectLst/>
                <a:latin typeface="Söhne"/>
              </a:rPr>
              <a:t>trong</a:t>
            </a:r>
            <a:r>
              <a:rPr lang="en-US" b="0" i="0" dirty="0">
                <a:effectLst/>
                <a:latin typeface="Söhne"/>
              </a:rPr>
              <a:t> </a:t>
            </a:r>
            <a:r>
              <a:rPr lang="en-US" b="0" i="0" dirty="0" err="1">
                <a:effectLst/>
                <a:latin typeface="Söhne"/>
              </a:rPr>
              <a:t>quá</a:t>
            </a:r>
            <a:r>
              <a:rPr lang="en-US" b="0" i="0" dirty="0">
                <a:effectLst/>
                <a:latin typeface="Söhne"/>
              </a:rPr>
              <a:t> </a:t>
            </a:r>
            <a:r>
              <a:rPr lang="en-US" b="0" i="0" dirty="0" err="1">
                <a:effectLst/>
                <a:latin typeface="Söhne"/>
              </a:rPr>
              <a:t>trình</a:t>
            </a:r>
            <a:r>
              <a:rPr lang="en-US" b="0" i="0" dirty="0">
                <a:effectLst/>
                <a:latin typeface="Söhne"/>
              </a:rPr>
              <a:t> </a:t>
            </a:r>
            <a:r>
              <a:rPr lang="en-US" b="0" i="0" dirty="0" err="1">
                <a:effectLst/>
                <a:latin typeface="Söhne"/>
              </a:rPr>
              <a:t>sản</a:t>
            </a:r>
            <a:r>
              <a:rPr lang="en-US" b="0" i="0" dirty="0">
                <a:effectLst/>
                <a:latin typeface="Söhne"/>
              </a:rPr>
              <a:t> </a:t>
            </a:r>
            <a:r>
              <a:rPr lang="en-US" b="0" i="0" dirty="0" err="1">
                <a:effectLst/>
                <a:latin typeface="Söhne"/>
              </a:rPr>
              <a:t>xuất</a:t>
            </a:r>
            <a:r>
              <a:rPr lang="en-US" b="0" i="0" dirty="0">
                <a:effectLst/>
                <a:latin typeface="Söhne"/>
              </a:rPr>
              <a:t> xi </a:t>
            </a:r>
            <a:r>
              <a:rPr lang="en-US" b="0" i="0" dirty="0" err="1">
                <a:effectLst/>
                <a:latin typeface="Söhne"/>
              </a:rPr>
              <a:t>măng</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áp</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biện</a:t>
            </a:r>
            <a:r>
              <a:rPr lang="en-US" b="0" i="0" dirty="0">
                <a:effectLst/>
                <a:latin typeface="Söhne"/>
              </a:rPr>
              <a:t> </a:t>
            </a:r>
            <a:r>
              <a:rPr lang="en-US" b="0" i="0" dirty="0" err="1">
                <a:effectLst/>
                <a:latin typeface="Söhne"/>
              </a:rPr>
              <a:t>pháp</a:t>
            </a:r>
            <a:r>
              <a:rPr lang="en-US" b="0" i="0" dirty="0">
                <a:effectLst/>
                <a:latin typeface="Söhne"/>
              </a:rPr>
              <a:t> </a:t>
            </a:r>
            <a:r>
              <a:rPr lang="en-US" b="0" i="0" dirty="0" err="1">
                <a:effectLst/>
                <a:latin typeface="Söhne"/>
              </a:rPr>
              <a:t>phòng</a:t>
            </a:r>
            <a:r>
              <a:rPr lang="en-US" b="0" i="0" dirty="0">
                <a:effectLst/>
                <a:latin typeface="Söhne"/>
              </a:rPr>
              <a:t> </a:t>
            </a:r>
            <a:r>
              <a:rPr lang="en-US" b="0" i="0" dirty="0" err="1">
                <a:effectLst/>
                <a:latin typeface="Söhne"/>
              </a:rPr>
              <a:t>tránh</a:t>
            </a:r>
            <a:r>
              <a:rPr lang="en-US" b="0" i="0" dirty="0">
                <a:effectLst/>
                <a:latin typeface="Söhne"/>
              </a:rPr>
              <a:t> </a:t>
            </a:r>
            <a:r>
              <a:rPr lang="en-US" b="0" i="0" dirty="0" err="1">
                <a:effectLst/>
                <a:latin typeface="Söhne"/>
              </a:rPr>
              <a:t>là</a:t>
            </a:r>
            <a:r>
              <a:rPr lang="en-US" b="0" i="0" dirty="0">
                <a:effectLst/>
                <a:latin typeface="Söhne"/>
              </a:rPr>
              <a:t> </a:t>
            </a:r>
            <a:r>
              <a:rPr lang="en-US" b="0" i="0" dirty="0" err="1">
                <a:effectLst/>
                <a:latin typeface="Söhne"/>
              </a:rPr>
              <a:t>không</a:t>
            </a:r>
            <a:r>
              <a:rPr lang="en-US" b="0" i="0" dirty="0">
                <a:effectLst/>
                <a:latin typeface="Söhne"/>
              </a:rPr>
              <a:t> </a:t>
            </a:r>
            <a:r>
              <a:rPr lang="en-US" b="0" i="0" dirty="0" err="1">
                <a:effectLst/>
                <a:latin typeface="Söhne"/>
              </a:rPr>
              <a:t>thể</a:t>
            </a:r>
            <a:r>
              <a:rPr lang="en-US" b="0" i="0" dirty="0">
                <a:effectLst/>
                <a:latin typeface="Söhne"/>
              </a:rPr>
              <a:t> </a:t>
            </a:r>
            <a:r>
              <a:rPr lang="en-US" b="0" i="0" dirty="0" err="1">
                <a:effectLst/>
                <a:latin typeface="Söhne"/>
              </a:rPr>
              <a:t>phủ</a:t>
            </a:r>
            <a:r>
              <a:rPr lang="en-US" b="0" i="0" dirty="0">
                <a:effectLst/>
                <a:latin typeface="Söhne"/>
              </a:rPr>
              <a:t> </a:t>
            </a:r>
            <a:r>
              <a:rPr lang="en-US" b="0" i="0" dirty="0" err="1">
                <a:effectLst/>
                <a:latin typeface="Söhne"/>
              </a:rPr>
              <a:t>nhận</a:t>
            </a:r>
            <a:r>
              <a:rPr lang="en-US" b="0" i="0" dirty="0">
                <a:effectLst/>
                <a:latin typeface="Söhne"/>
              </a:rPr>
              <a:t>. </a:t>
            </a:r>
          </a:p>
          <a:p>
            <a:r>
              <a:rPr lang="en-US" b="0" i="0" dirty="0" err="1">
                <a:effectLst/>
                <a:latin typeface="Söhne"/>
              </a:rPr>
              <a:t>Huấn</a:t>
            </a:r>
            <a:r>
              <a:rPr lang="en-US" b="0" i="0" dirty="0">
                <a:effectLst/>
                <a:latin typeface="Söhne"/>
              </a:rPr>
              <a:t> </a:t>
            </a:r>
            <a:r>
              <a:rPr lang="en-US" b="0" i="0" dirty="0" err="1">
                <a:effectLst/>
                <a:latin typeface="Söhne"/>
              </a:rPr>
              <a:t>luyện</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đóng</a:t>
            </a:r>
            <a:r>
              <a:rPr lang="en-US" b="0" i="0" dirty="0">
                <a:effectLst/>
                <a:latin typeface="Söhne"/>
              </a:rPr>
              <a:t> </a:t>
            </a:r>
            <a:r>
              <a:rPr lang="en-US" b="0" i="0" dirty="0" err="1">
                <a:effectLst/>
                <a:latin typeface="Söhne"/>
              </a:rPr>
              <a:t>vai</a:t>
            </a:r>
            <a:r>
              <a:rPr lang="en-US" b="0" i="0" dirty="0">
                <a:effectLst/>
                <a:latin typeface="Söhne"/>
              </a:rPr>
              <a:t> </a:t>
            </a:r>
            <a:r>
              <a:rPr lang="en-US" b="0" i="0" dirty="0" err="1">
                <a:effectLst/>
                <a:latin typeface="Söhne"/>
              </a:rPr>
              <a:t>trò</a:t>
            </a:r>
            <a:r>
              <a:rPr lang="en-US" b="0" i="0" dirty="0">
                <a:effectLst/>
                <a:latin typeface="Söhne"/>
              </a:rPr>
              <a:t> </a:t>
            </a:r>
            <a:r>
              <a:rPr lang="en-US" b="0" i="0" dirty="0" err="1">
                <a:effectLst/>
                <a:latin typeface="Söhne"/>
              </a:rPr>
              <a:t>quan</a:t>
            </a:r>
            <a:r>
              <a:rPr lang="en-US" b="0" i="0" dirty="0">
                <a:effectLst/>
                <a:latin typeface="Söhne"/>
              </a:rPr>
              <a:t> </a:t>
            </a:r>
            <a:r>
              <a:rPr lang="en-US" b="0" i="0" dirty="0" err="1">
                <a:effectLst/>
                <a:latin typeface="Söhne"/>
              </a:rPr>
              <a:t>trọng</a:t>
            </a:r>
            <a:r>
              <a:rPr lang="en-US" b="0" i="0" dirty="0">
                <a:effectLst/>
                <a:latin typeface="Söhne"/>
              </a:rPr>
              <a:t> </a:t>
            </a:r>
            <a:r>
              <a:rPr lang="en-US" b="0" i="0" dirty="0" err="1">
                <a:effectLst/>
                <a:latin typeface="Söhne"/>
              </a:rPr>
              <a:t>trong</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nâng</a:t>
            </a:r>
            <a:r>
              <a:rPr lang="en-US" b="0" i="0" dirty="0">
                <a:effectLst/>
                <a:latin typeface="Söhne"/>
              </a:rPr>
              <a:t> </a:t>
            </a:r>
            <a:r>
              <a:rPr lang="en-US" b="0" i="0" dirty="0" err="1">
                <a:effectLst/>
                <a:latin typeface="Söhne"/>
              </a:rPr>
              <a:t>cao</a:t>
            </a:r>
            <a:r>
              <a:rPr lang="en-US" b="0" i="0" dirty="0">
                <a:effectLst/>
                <a:latin typeface="Söhne"/>
              </a:rPr>
              <a:t> </a:t>
            </a:r>
            <a:r>
              <a:rPr lang="en-US" b="0" i="0" dirty="0" err="1">
                <a:effectLst/>
                <a:latin typeface="Söhne"/>
              </a:rPr>
              <a:t>nhận</a:t>
            </a:r>
            <a:r>
              <a:rPr lang="en-US" b="0" i="0" dirty="0">
                <a:effectLst/>
                <a:latin typeface="Söhne"/>
              </a:rPr>
              <a:t> </a:t>
            </a:r>
            <a:r>
              <a:rPr lang="en-US" b="0" i="0" dirty="0" err="1">
                <a:effectLst/>
                <a:latin typeface="Söhne"/>
              </a:rPr>
              <a:t>thức</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kỹ</a:t>
            </a:r>
            <a:r>
              <a:rPr lang="en-US" b="0" i="0" dirty="0">
                <a:effectLst/>
                <a:latin typeface="Söhne"/>
              </a:rPr>
              <a:t> </a:t>
            </a:r>
            <a:r>
              <a:rPr lang="en-US" b="0" i="0" dirty="0" err="1">
                <a:effectLst/>
                <a:latin typeface="Söhne"/>
              </a:rPr>
              <a:t>năng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của</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viên</a:t>
            </a:r>
            <a:r>
              <a:rPr lang="en-US" b="0" i="0" dirty="0">
                <a:effectLst/>
                <a:latin typeface="Söhne"/>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C6CAEDF-49EF-6402-91D0-63B6CDB1FFED}"/>
              </a:ext>
            </a:extLst>
          </p:cNvPr>
          <p:cNvPicPr>
            <a:picLocks noChangeAspect="1"/>
          </p:cNvPicPr>
          <p:nvPr/>
        </p:nvPicPr>
        <p:blipFill>
          <a:blip r:embed="rId3"/>
          <a:stretch>
            <a:fillRect/>
          </a:stretch>
        </p:blipFill>
        <p:spPr>
          <a:xfrm>
            <a:off x="0" y="386104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vôi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vôi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xi </a:t>
            </a:r>
            <a:r>
              <a:rPr lang="en-US" sz="2000" b="1" i="0" dirty="0" err="1">
                <a:effectLst/>
                <a:latin typeface="Open Sans" panose="020B0606030504020204" pitchFamily="34" charset="0"/>
              </a:rPr>
              <a:t>măng</a:t>
            </a:r>
            <a:endParaRPr lang="en-US" sz="2400" b="1" i="0" dirty="0">
              <a:effectLst/>
              <a:latin typeface="Söhne"/>
            </a:endParaRPr>
          </a:p>
          <a:p>
            <a:r>
              <a:rPr lang="vi-VN" b="0" i="0" dirty="0">
                <a:effectLst/>
                <a:latin typeface="Open Sans" panose="020B0606030504020204" pitchFamily="34" charset="0"/>
              </a:rPr>
              <a:t>Quy định an toàn lao động là hệ thống quy tắc và biện pháp nhằm bảo vệ sức khỏe và an toàn của người lao động khi vận hành máy nghiền đá vôi và đất sét trong quá trình sản xuất xi măng. </a:t>
            </a:r>
            <a:endParaRPr lang="en-US" b="0" i="0" dirty="0">
              <a:effectLst/>
              <a:latin typeface="Open Sans" panose="020B0606030504020204" pitchFamily="34" charset="0"/>
            </a:endParaRPr>
          </a:p>
          <a:p>
            <a:r>
              <a:rPr lang="vi-VN" b="0" i="0" dirty="0">
                <a:effectLst/>
                <a:latin typeface="Open Sans" panose="020B0606030504020204" pitchFamily="34" charset="0"/>
              </a:rPr>
              <a:t>Theo các chuẩn mực này, việc đảm bảo an toàn trở thành ưu tiên hàng đầu.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77358C8-0130-864E-DCB5-5D07221F1EF3}"/>
              </a:ext>
            </a:extLst>
          </p:cNvPr>
          <p:cNvPicPr>
            <a:picLocks noChangeAspect="1"/>
          </p:cNvPicPr>
          <p:nvPr/>
        </p:nvPicPr>
        <p:blipFill>
          <a:blip r:embed="rId3"/>
          <a:stretch>
            <a:fillRect/>
          </a:stretch>
        </p:blipFill>
        <p:spPr>
          <a:xfrm>
            <a:off x="0" y="386104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vôi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sét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vôi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xi </a:t>
            </a:r>
            <a:r>
              <a:rPr lang="en-US" sz="2000" b="1" i="0" dirty="0" err="1">
                <a:effectLst/>
                <a:latin typeface="Open Sans" panose="020B0606030504020204" pitchFamily="34" charset="0"/>
              </a:rPr>
              <a:t>măng</a:t>
            </a:r>
            <a:endParaRPr lang="en-US" sz="2400" b="1" i="0" dirty="0">
              <a:effectLst/>
              <a:latin typeface="Söhne"/>
            </a:endParaRPr>
          </a:p>
          <a:p>
            <a:pPr algn="l"/>
            <a:r>
              <a:rPr lang="vi-VN" b="0" i="0" dirty="0">
                <a:effectLst/>
                <a:latin typeface="Open Sans" panose="020B0606030504020204" pitchFamily="34" charset="0"/>
              </a:rPr>
              <a:t>Xử lý tình huống tai nạn khẩn cấp khi vận hành máy nghiền đá vôi và đất sét trong quá trình sản xuất xi măng đòi hỏi sự nhanh nhẹn và đào tạo an toàn chuyên sâu. Trong trường hợp xảy ra tai nạn, việc ứng phó tức thì là quan trọng.</a:t>
            </a:r>
          </a:p>
          <a:p>
            <a:pPr algn="l"/>
            <a:r>
              <a:rPr lang="vi-VN" b="0" i="0" dirty="0">
                <a:effectLst/>
                <a:latin typeface="Open Sans" panose="020B0606030504020204" pitchFamily="34" charset="0"/>
              </a:rPr>
              <a:t>Nhân viên cần biết cách kích động hệ thống báo động và thông báo vụ tai nạn ngay lập tức. Quy trình này bao gồm việc thông báo tới tất cả nhân viên trong khu vực và liên lạc với đội cứu thương nếu cần thiết.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E6EC3B6-4AB7-8B48-2B75-A6A3FE1B3310}"/>
              </a:ext>
            </a:extLst>
          </p:cNvPr>
          <p:cNvPicPr>
            <a:picLocks noChangeAspect="1"/>
          </p:cNvPicPr>
          <p:nvPr/>
        </p:nvPicPr>
        <p:blipFill>
          <a:blip r:embed="rId3"/>
          <a:stretch>
            <a:fillRect/>
          </a:stretch>
        </p:blipFill>
        <p:spPr>
          <a:xfrm>
            <a:off x="0" y="386104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lò</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nung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đá</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vôi</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sz="2000" dirty="0"/>
              <a:t>:</a:t>
            </a:r>
          </a:p>
          <a:p>
            <a:pPr algn="l"/>
            <a:r>
              <a:rPr lang="vi-VN" b="0" i="0" dirty="0">
                <a:effectLst/>
                <a:latin typeface="Open Sans" panose="020B0606030504020204" pitchFamily="34" charset="0"/>
              </a:rPr>
              <a:t>Đặc điểm quan trọng của công việc vận hành lò nung hỗn hợp đá vôi và đất sét trong quy trình sản xuất xi măng là yếu tố quyết định hiệu suất và chất lượng cuối cùng của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này đòi hỏi sự chuyên nghiệp và kiến thức sâu rộng về quy trình sản xuất xi măng.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1175BA8-A9FD-362E-32F8-3DEA1D82F117}"/>
              </a:ext>
            </a:extLst>
          </p:cNvPr>
          <p:cNvPicPr>
            <a:picLocks noChangeAspect="1"/>
          </p:cNvPicPr>
          <p:nvPr/>
        </p:nvPicPr>
        <p:blipFill>
          <a:blip r:embed="rId3"/>
          <a:stretch>
            <a:fillRect/>
          </a:stretch>
        </p:blipFill>
        <p:spPr>
          <a:xfrm>
            <a:off x="6283325" y="1419423"/>
            <a:ext cx="4102373" cy="410237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lò</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nung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đá</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vôi</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sz="2000" dirty="0"/>
              <a:t>:</a:t>
            </a:r>
          </a:p>
          <a:p>
            <a:pPr algn="l"/>
            <a:r>
              <a:rPr lang="vi-VN" b="0" i="0" dirty="0">
                <a:effectLst/>
                <a:latin typeface="Open Sans" panose="020B0606030504020204" pitchFamily="34" charset="0"/>
              </a:rPr>
              <a:t>Trong quá trình vận hành lò nung hỗn hợp đá vôi và đất sét để sản xuất xi măng, có một số dạng tai nạn mà nhà quản lý và công nhân cần lưu ý để bảo đảm an toàn và ổn định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Tai nạn phổ biến bao gồm rò rỉ khí độc hại từ lò nung, nguy cơ cháy nổ do sự tích tụ khí metan, và nổ hơi áp suất trong lò.</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5C17D26-3936-67F1-6EF5-ACF2F3F427F7}"/>
              </a:ext>
            </a:extLst>
          </p:cNvPr>
          <p:cNvPicPr>
            <a:picLocks noChangeAspect="1"/>
          </p:cNvPicPr>
          <p:nvPr/>
        </p:nvPicPr>
        <p:blipFill>
          <a:blip r:embed="rId3"/>
          <a:stretch>
            <a:fillRect/>
          </a:stretch>
        </p:blipFill>
        <p:spPr>
          <a:xfrm>
            <a:off x="6283325" y="1419423"/>
            <a:ext cx="4102373" cy="410237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lò</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nung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đá</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vôi</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sz="2000" dirty="0"/>
              <a:t>:</a:t>
            </a:r>
          </a:p>
          <a:p>
            <a:pPr algn="l"/>
            <a:r>
              <a:rPr lang="vi-VN" b="0" i="0" dirty="0">
                <a:effectLst/>
                <a:latin typeface="Open Sans" panose="020B0606030504020204" pitchFamily="34" charset="0"/>
              </a:rPr>
              <a:t>Nguyên nhân gây ra tai nạn khi vận hành lò nung hỗn hợp đá vôi và đất sét trong quy trình sản xuất xi măng có thể xuất phát từ nhiều yếu tố.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sự thiếu sót trong quản lý và bảo trì thiết bị. Các máy móc và hệ thống cần được kiểm tra định kỳ để đảm bảo hoạt động đúng cách, ngăn chặn sự cố từ việc phát sinh.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5FE7AE4-B449-7610-F986-3E0B7FB9F86F}"/>
              </a:ext>
            </a:extLst>
          </p:cNvPr>
          <p:cNvPicPr>
            <a:picLocks noChangeAspect="1"/>
          </p:cNvPicPr>
          <p:nvPr/>
        </p:nvPicPr>
        <p:blipFill>
          <a:blip r:embed="rId3"/>
          <a:stretch>
            <a:fillRect/>
          </a:stretch>
        </p:blipFill>
        <p:spPr>
          <a:xfrm>
            <a:off x="6283325" y="1419423"/>
            <a:ext cx="4102373" cy="410237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lò</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nung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đá</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vôi</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sz="2000" dirty="0"/>
              <a:t>:</a:t>
            </a:r>
          </a:p>
          <a:p>
            <a:pPr algn="l"/>
            <a:r>
              <a:rPr lang="vi-VN" b="0" i="0" dirty="0">
                <a:effectLst/>
                <a:latin typeface="Open Sans" panose="020B0606030504020204" pitchFamily="34" charset="0"/>
              </a:rPr>
              <a:t>Để đảm bảo an toàn và ngăn chặn tai nạn khi vận hành lò nung hỗn hợp đá vôi và đất sét trong quá trình sản xuất xi măng, cần thực hiện một số biện pháp phòng tránh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Quan trắc môi trường lao động là một trong những khía cạnh quan trọng để đảm bảo môi trường làm việc an toàn và lành mạnh.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AFE9FF5-46D7-0BB2-C574-4CE6C19C907E}"/>
              </a:ext>
            </a:extLst>
          </p:cNvPr>
          <p:cNvPicPr>
            <a:picLocks noChangeAspect="1"/>
          </p:cNvPicPr>
          <p:nvPr/>
        </p:nvPicPr>
        <p:blipFill>
          <a:blip r:embed="rId3"/>
          <a:stretch>
            <a:fillRect/>
          </a:stretch>
        </p:blipFill>
        <p:spPr>
          <a:xfrm>
            <a:off x="6283325" y="1419423"/>
            <a:ext cx="4102373" cy="410237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lò</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nung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đá</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vôi</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sz="2000" dirty="0"/>
              <a:t>:</a:t>
            </a:r>
          </a:p>
          <a:p>
            <a:pPr algn="l"/>
            <a:r>
              <a:rPr lang="en-US" b="0" i="0" dirty="0">
                <a:effectLst/>
                <a:latin typeface="Open Sans" panose="020B0606030504020204" pitchFamily="34" charset="0"/>
              </a:rPr>
              <a:t>Quy </a:t>
            </a:r>
            <a:r>
              <a:rPr lang="en-US" b="0" i="0" dirty="0" err="1">
                <a:effectLst/>
                <a:latin typeface="Open Sans" panose="020B0606030504020204" pitchFamily="34" charset="0"/>
              </a:rPr>
              <a:t>định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lò</a:t>
            </a:r>
            <a:r>
              <a:rPr lang="en-US" b="0" i="0" dirty="0">
                <a:effectLst/>
                <a:latin typeface="Open Sans" panose="020B0606030504020204" pitchFamily="34" charset="0"/>
              </a:rPr>
              <a:t> </a:t>
            </a:r>
            <a:r>
              <a:rPr lang="en-US" b="0" i="0" dirty="0" err="1">
                <a:effectLst/>
                <a:latin typeface="Open Sans" panose="020B0606030504020204" pitchFamily="34" charset="0"/>
              </a:rPr>
              <a:t>nung</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đá</a:t>
            </a:r>
            <a:r>
              <a:rPr lang="en-US" b="0" i="0" dirty="0">
                <a:effectLst/>
                <a:latin typeface="Open Sans" panose="020B0606030504020204" pitchFamily="34" charset="0"/>
              </a:rPr>
              <a:t> </a:t>
            </a:r>
            <a:r>
              <a:rPr lang="en-US" b="0" i="0" dirty="0" err="1">
                <a:effectLst/>
                <a:latin typeface="Open Sans" panose="020B0606030504020204" pitchFamily="34" charset="0"/>
              </a:rPr>
              <a:t>vôi</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đất</a:t>
            </a:r>
            <a:r>
              <a:rPr lang="en-US" b="0" i="0" dirty="0">
                <a:effectLst/>
                <a:latin typeface="Open Sans" panose="020B0606030504020204" pitchFamily="34" charset="0"/>
              </a:rPr>
              <a:t> </a:t>
            </a:r>
            <a:r>
              <a:rPr lang="en-US" b="0" i="0" dirty="0" err="1">
                <a:effectLst/>
                <a:latin typeface="Open Sans" panose="020B0606030504020204" pitchFamily="34" charset="0"/>
              </a:rPr>
              <a:t>sét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xi </a:t>
            </a:r>
            <a:r>
              <a:rPr lang="en-US" b="0" i="0" dirty="0" err="1">
                <a:effectLst/>
                <a:latin typeface="Open Sans" panose="020B0606030504020204" pitchFamily="34" charset="0"/>
              </a:rPr>
              <a:t>măng</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sức</a:t>
            </a:r>
            <a:r>
              <a:rPr lang="en-US" b="0" i="0" dirty="0">
                <a:effectLst/>
                <a:latin typeface="Open Sans" panose="020B0606030504020204" pitchFamily="34" charset="0"/>
              </a:rPr>
              <a:t> </a:t>
            </a:r>
            <a:r>
              <a:rPr lang="en-US" b="0" i="0" dirty="0" err="1">
                <a:effectLst/>
                <a:latin typeface="Open Sans" panose="020B0606030504020204" pitchFamily="34" charset="0"/>
              </a:rPr>
              <a:t>khỏe</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tính</a:t>
            </a:r>
            <a:r>
              <a:rPr lang="en-US" b="0" i="0" dirty="0">
                <a:effectLst/>
                <a:latin typeface="Open Sans" panose="020B0606030504020204" pitchFamily="34" charset="0"/>
              </a:rPr>
              <a:t> </a:t>
            </a:r>
            <a:r>
              <a:rPr lang="en-US" b="0" i="0" dirty="0" err="1">
                <a:effectLst/>
                <a:latin typeface="Open Sans" panose="020B0606030504020204" pitchFamily="34" charset="0"/>
              </a:rPr>
              <a:t>mạng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nhà</a:t>
            </a:r>
            <a:r>
              <a:rPr lang="en-US" b="0" i="0" dirty="0">
                <a:effectLst/>
                <a:latin typeface="Open Sans" panose="020B0606030504020204" pitchFamily="34" charset="0"/>
              </a:rPr>
              <a:t> </a:t>
            </a:r>
            <a:r>
              <a:rPr lang="en-US" b="0" i="0" dirty="0" err="1">
                <a:effectLst/>
                <a:latin typeface="Open Sans" panose="020B0606030504020204" pitchFamily="34" charset="0"/>
              </a:rPr>
              <a:t>quản</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giảm</a:t>
            </a:r>
            <a:r>
              <a:rPr lang="en-US" b="0" i="0" dirty="0">
                <a:effectLst/>
                <a:latin typeface="Open Sans" panose="020B0606030504020204" pitchFamily="34" charset="0"/>
              </a:rPr>
              <a:t> </a:t>
            </a:r>
            <a:r>
              <a:rPr lang="en-US" b="0" i="0" dirty="0" err="1">
                <a:effectLst/>
                <a:latin typeface="Open Sans" panose="020B0606030504020204" pitchFamily="34" charset="0"/>
              </a:rPr>
              <a:t>thiểu</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3E758B1-CBCC-07AA-CD1C-7384A0459406}"/>
              </a:ext>
            </a:extLst>
          </p:cNvPr>
          <p:cNvPicPr>
            <a:picLocks noChangeAspect="1"/>
          </p:cNvPicPr>
          <p:nvPr/>
        </p:nvPicPr>
        <p:blipFill>
          <a:blip r:embed="rId3"/>
          <a:stretch>
            <a:fillRect/>
          </a:stretch>
        </p:blipFill>
        <p:spPr>
          <a:xfrm>
            <a:off x="6283325" y="1419423"/>
            <a:ext cx="4102373" cy="410237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lò</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nung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đá</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vôi</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đất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sét</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đá</a:t>
            </a:r>
            <a:r>
              <a:rPr lang="en-US" b="1" i="0" dirty="0">
                <a:effectLst/>
                <a:latin typeface="Open Sans" panose="020B0606030504020204" pitchFamily="34" charset="0"/>
              </a:rPr>
              <a:t> </a:t>
            </a:r>
            <a:r>
              <a:rPr lang="en-US" b="1" i="0" dirty="0" err="1">
                <a:effectLst/>
                <a:latin typeface="Open Sans" panose="020B0606030504020204" pitchFamily="34" charset="0"/>
              </a:rPr>
              <a:t>vôi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đất</a:t>
            </a:r>
            <a:r>
              <a:rPr lang="en-US" b="1" i="0" dirty="0">
                <a:effectLst/>
                <a:latin typeface="Open Sans" panose="020B0606030504020204" pitchFamily="34" charset="0"/>
              </a:rPr>
              <a:t> </a:t>
            </a:r>
            <a:r>
              <a:rPr lang="en-US" b="1" i="0" dirty="0" err="1">
                <a:effectLst/>
                <a:latin typeface="Open Sans" panose="020B0606030504020204" pitchFamily="34" charset="0"/>
              </a:rPr>
              <a:t>sét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xi </a:t>
            </a:r>
            <a:r>
              <a:rPr lang="en-US" b="1" i="0" dirty="0" err="1">
                <a:effectLst/>
                <a:latin typeface="Open Sans" panose="020B0606030504020204" pitchFamily="34" charset="0"/>
              </a:rPr>
              <a:t>măng</a:t>
            </a:r>
            <a:r>
              <a:rPr lang="en-US" sz="2000" dirty="0">
                <a:solidFill>
                  <a:schemeClr val="bg1"/>
                </a:solidFill>
              </a:rPr>
              <a:t>:</a:t>
            </a:r>
          </a:p>
          <a:p>
            <a:pPr algn="l"/>
            <a:r>
              <a:rPr lang="vi-VN" b="0" i="0" dirty="0">
                <a:effectLst/>
                <a:latin typeface="Open Sans" panose="020B0606030504020204" pitchFamily="34" charset="0"/>
              </a:rPr>
              <a:t>Xử lý tình huống tai nạn khẩn cấp khi vận hành lò nung hỗn hợp đá vôi và đất sét trong sản xuất xi măng đòi hỏi sự phối hợp nhanh chóng và chính xác từ phía nhân viên và nhà quản lý.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rò rỉ khí độc hại hoặc nguy cơ cháy nổ, việc đảm bảo an toàn là ưu tiên hàng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712892-DA7E-9D29-4414-6E883CB0E423}"/>
              </a:ext>
            </a:extLst>
          </p:cNvPr>
          <p:cNvPicPr>
            <a:picLocks noChangeAspect="1"/>
          </p:cNvPicPr>
          <p:nvPr/>
        </p:nvPicPr>
        <p:blipFill>
          <a:blip r:embed="rId3"/>
          <a:stretch>
            <a:fillRect/>
          </a:stretch>
        </p:blipFill>
        <p:spPr>
          <a:xfrm>
            <a:off x="6283325" y="1419423"/>
            <a:ext cx="4102373" cy="410237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làm mát nhanh hỗn hợp đất sét và đá vôi đã được nung nóng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làm mát nhanh hỗn hợp đất sét và đá vôi đã được nung nóng để chuẩn bị làm xi măng</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Quá trình vận hành máy làm mát nhanh trong sản xuất xi măng đặt ra những đặc điểm công việc độc đáo và quan trọng. Đầu tiên, máy được thiết kế để xử lý hỗn hợp đất sét và đá vôi đã được nung nóng, hai thành phần chính tạo nên nguyên liệu cơ bản cho quá trình sản xuất xi măng.</a:t>
            </a:r>
          </a:p>
          <a:p>
            <a:pPr algn="l"/>
            <a:r>
              <a:rPr lang="vi-VN" b="0" i="0" dirty="0">
                <a:effectLst/>
                <a:latin typeface="Open Sans" panose="020B0606030504020204" pitchFamily="34" charset="0"/>
              </a:rPr>
              <a:t>Trong quá trình vận hành, máy phải đảm bảo sự kết hợp hoàn hảo giữa đất sét và đá vôi, đồng thời duy trì nhiệt độ lý tưởng để đảm bảo quá trình nung nóng diễn ra hiệu quả.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F2AC9D9-A33A-895F-4953-60C08B8DD065}"/>
              </a:ext>
            </a:extLst>
          </p:cNvPr>
          <p:cNvPicPr>
            <a:picLocks noChangeAspect="1"/>
          </p:cNvPicPr>
          <p:nvPr/>
        </p:nvPicPr>
        <p:blipFill>
          <a:blip r:embed="rId3"/>
          <a:stretch>
            <a:fillRect/>
          </a:stretch>
        </p:blipFill>
        <p:spPr>
          <a:xfrm>
            <a:off x="-890364" y="2825033"/>
            <a:ext cx="5832648" cy="583264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làm mát nhanh hỗn hợp đất sét và đá vôi đã được nung nóng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làm mát nhanh hỗn hợp đất sét và đá vôi đã được nung nóng để chuẩn bị làm xi măng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làm mát nhanh để xử lý hỗn hợp đất sét và đá vôi đã được nung nóng cho sản xuất xi măng, có thể xảy ra một số dạng tai nạn có thể ảnh hưởng đến quá trình và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là sự cố nhiệt độ, khi không đảm bảo được kiểm soát chặt chẽ, có thể dẫn đến quá trình nung nóng không đồng đều hoặc mất kiểm soát, ảnh hưởng đến chất lượng cuối cùng của sản phẩm xi măng.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8BDD321-45FC-4465-31AA-60105E1E8D6F}"/>
              </a:ext>
            </a:extLst>
          </p:cNvPr>
          <p:cNvPicPr>
            <a:picLocks noChangeAspect="1"/>
          </p:cNvPicPr>
          <p:nvPr/>
        </p:nvPicPr>
        <p:blipFill>
          <a:blip r:embed="rId3"/>
          <a:stretch>
            <a:fillRect/>
          </a:stretch>
        </p:blipFill>
        <p:spPr>
          <a:xfrm>
            <a:off x="-890364" y="2825033"/>
            <a:ext cx="5832648" cy="583264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làm mát nhanh hỗn hợp đất sét và đá vôi đã được nung nóng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làm mát nhanh hỗn hợp đất sét và đá vôi đã được nung nóng để chuẩn bị làm xi măng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dẫn đến tai nạn trong quá trình vận hành máy làm mát nhanh khi xử lý hỗn hợp đất sét và đá vôi đã được nung nóng để sản xuất xi măng.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nhất là sự cố kỹ thuật, bao gồm việc hỏng hóc hoặc mất mát điện trong máy móc và thiết bị. Khi không đảm bảo được sự ổn định và kiểm soát, máy có thể hoạt động không đúng cách, gây ra sự cố trong quy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99CC26-1F68-7D50-48CF-7262A97F27AD}"/>
              </a:ext>
            </a:extLst>
          </p:cNvPr>
          <p:cNvPicPr>
            <a:picLocks noChangeAspect="1"/>
          </p:cNvPicPr>
          <p:nvPr/>
        </p:nvPicPr>
        <p:blipFill>
          <a:blip r:embed="rId3"/>
          <a:stretch>
            <a:fillRect/>
          </a:stretch>
        </p:blipFill>
        <p:spPr>
          <a:xfrm>
            <a:off x="-890364" y="2825033"/>
            <a:ext cx="5832648" cy="583264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làm mát nhanh hỗn hợp đất sét và đá vôi đã được nung nóng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làm mát nhanh hỗn hợp đất sét và đá vôi đã được nung nóng để chuẩn bị làm xi măng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và phòng tránh tai nạn khi vận hành máy làm mát nhanh xử lý hỗn hợp đất sét và đá vôi nung nóng cho sản xuất xi măng, cần áp dụng một số biện pháp cụ thể.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đào tạo nhân viên là quan trọng, giúp họ hiểu rõ về quy trình làm việc, biện pháp an toàn, và cách xử lý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3AE31DD-692F-BAF9-EFB3-2D252A7C9E46}"/>
              </a:ext>
            </a:extLst>
          </p:cNvPr>
          <p:cNvPicPr>
            <a:picLocks noChangeAspect="1"/>
          </p:cNvPicPr>
          <p:nvPr/>
        </p:nvPicPr>
        <p:blipFill>
          <a:blip r:embed="rId3"/>
          <a:stretch>
            <a:fillRect/>
          </a:stretch>
        </p:blipFill>
        <p:spPr>
          <a:xfrm>
            <a:off x="-890364" y="2825033"/>
            <a:ext cx="5832648" cy="583264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làm mát nhanh hỗn hợp đất sét và đá vôi đã được nung nóng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làm mát nhanh hỗn hợp đất sét và đá vôi đã được nung nóng để chuẩn bị làm xi măng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lao động khi vận hành máy làm mát nhanh trong quá trình xử lý hỗn hợp đất sét và đá vôi đã được nung nóng cho sản xuất xi măng, các quy định an toàn cần được thực hiện một cách nghiêm túc.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nhân viên tham gia vận hành máy cần được đào tạo về các biện pháp an toàn và quy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B595BAF-66DD-6DEF-D5C2-30D41466D07D}"/>
              </a:ext>
            </a:extLst>
          </p:cNvPr>
          <p:cNvPicPr>
            <a:picLocks noChangeAspect="1"/>
          </p:cNvPicPr>
          <p:nvPr/>
        </p:nvPicPr>
        <p:blipFill>
          <a:blip r:embed="rId3"/>
          <a:stretch>
            <a:fillRect/>
          </a:stretch>
        </p:blipFill>
        <p:spPr>
          <a:xfrm>
            <a:off x="-890364" y="2825033"/>
            <a:ext cx="5832648" cy="583264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làm mát nhanh hỗn hợp đất sét và đá vôi đã được nung nóng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làm mát nhanh hỗn hợp đất sét và đá vôi đã được nung nóng để chuẩn bị làm xi măng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khi vận hành máy làm mát nhanh xử lý hỗn hợp đất sét và đá vôi đã được nung nóng cho sản xuất xi măng, quy trình xử lý tình huống này đòi hỏi sự nhanh nhẹn và chủ động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lao động cần thông báo ngay lập tức về sự cố cho người quản lý và đồng nghiệp trong khu vực.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859CCD3-7E47-81CF-B07F-78DAFAEE6DFE}"/>
              </a:ext>
            </a:extLst>
          </p:cNvPr>
          <p:cNvPicPr>
            <a:picLocks noChangeAspect="1"/>
          </p:cNvPicPr>
          <p:nvPr/>
        </p:nvPicPr>
        <p:blipFill>
          <a:blip r:embed="rId3"/>
          <a:stretch>
            <a:fillRect/>
          </a:stretch>
        </p:blipFill>
        <p:spPr>
          <a:xfrm>
            <a:off x="-890364" y="2825033"/>
            <a:ext cx="5832648" cy="583264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xay đá vôi và đất sét đã được làm lạnh để thành bột xi măng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xay đá vôi và đất sét đã được làm lạnh để thành bột xi măng</a:t>
            </a:r>
            <a:r>
              <a:rPr lang="en-US" sz="2400" dirty="0"/>
              <a:t>:</a:t>
            </a:r>
          </a:p>
          <a:p>
            <a:pPr algn="l"/>
            <a:r>
              <a:rPr lang="vi-VN" b="0" i="0" dirty="0">
                <a:solidFill>
                  <a:srgbClr val="4C4F5A"/>
                </a:solidFill>
                <a:effectLst/>
                <a:latin typeface="Open Sans" panose="020B0606030504020204" pitchFamily="34" charset="0"/>
              </a:rPr>
              <a:t>Quy trình vận hành máy xay đá vôi và đất sét đã được làm lạnh để tạo thành bột xi măng đòi hỏi sự chuyên nghiệp và chính xác.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Đặc điểm nổi bật của công việc này bao gồm việc chọn lựa nguồn nguyên liệu chất lượng cao và quản lý quá trình nghiền sao cho đạt được độ mịn và đồng đều trong sản phẩm cuối cùng.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xay đá vôi và đất sét đã được làm lạnh để thành bột xi măng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xay đá vôi và đất sét đã được làm lạnh để thành bột xi măng</a:t>
            </a:r>
            <a:r>
              <a:rPr lang="en-US" sz="2400" dirty="0"/>
              <a:t>:</a:t>
            </a:r>
          </a:p>
          <a:p>
            <a:pPr algn="l"/>
            <a:r>
              <a:rPr lang="vi-VN" b="0" i="0" dirty="0">
                <a:solidFill>
                  <a:srgbClr val="4C4F5A"/>
                </a:solidFill>
                <a:effectLst/>
                <a:latin typeface="Open Sans" panose="020B0606030504020204" pitchFamily="34" charset="0"/>
              </a:rPr>
              <a:t>Trong quá trình vận hành máy xay đá vôi và đất sét đã được làm lạnh để sản xuất bột xi măng, có những rủi ro về tai nạn cần được chú ý. Một số dạng tai nạn thường gặp bao gồm rủi ro cháy nổ do sự tương tác giữa nguyên liệu và nhiệt độ cao trong máy xay. Điều này đòi hỏi hệ thống kiểm soát nhiệt độ và an toàn cháy nổ được duy trì cẩn thận.</a:t>
            </a:r>
          </a:p>
          <a:p>
            <a:pPr algn="l"/>
            <a:r>
              <a:rPr lang="vi-VN" b="0" i="0" dirty="0">
                <a:solidFill>
                  <a:srgbClr val="4C4F5A"/>
                </a:solidFill>
                <a:effectLst/>
                <a:latin typeface="Open Sans" panose="020B0606030504020204" pitchFamily="34" charset="0"/>
              </a:rPr>
              <a:t>Tai nạn khác có thể xuất hiện khi quá trình nghiền không được kiểm soát chặt chẽ, dẫn đến quá tải máy và nguy cơ hỏng hóc hoặc hỏng máy. Việc duy trì và kiểm tra định kỳ máy xay là quan trọng để ngăn chặn các sự cố này.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xay đá vôi và đất sét đã được làm lạnh để thành bột xi măng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xay đá vôi và đất sét đã được làm lạnh để thành bột xi măng</a:t>
            </a:r>
            <a:r>
              <a:rPr lang="en-US" sz="2400" dirty="0"/>
              <a:t>:</a:t>
            </a:r>
          </a:p>
          <a:p>
            <a:pPr algn="l"/>
            <a:r>
              <a:rPr lang="vi-VN" b="0" i="0" dirty="0">
                <a:solidFill>
                  <a:srgbClr val="4C4F5A"/>
                </a:solidFill>
                <a:effectLst/>
                <a:latin typeface="Open Sans" panose="020B0606030504020204" pitchFamily="34" charset="0"/>
              </a:rPr>
              <a:t>Các tai nạn trong quá trình vận hành máy xay đá vôi và đất sét để sản xuất bột xi măng thường xuất phát từ nhiều nguyên nhân. Một trong những nguyên nhân chính là thiếu kiểm soát nhiệt độ trong máy xay, dẫn đến tăng nguy cơ cháy nổ. Sự cố này thường xuyên xảy ra khi hệ thống làm lạnh hoặc kiểm soát nhiệt độ không hoạt động đúng cách.</a:t>
            </a:r>
          </a:p>
          <a:p>
            <a:pPr algn="l"/>
            <a:r>
              <a:rPr lang="vi-VN" b="0" i="0" dirty="0">
                <a:solidFill>
                  <a:srgbClr val="4C4F5A"/>
                </a:solidFill>
                <a:effectLst/>
                <a:latin typeface="Open Sans" panose="020B0606030504020204" pitchFamily="34" charset="0"/>
              </a:rPr>
              <a:t>Nguyên nhân khác liên quan đến quá trình nghiền không hiệu quả, có thể do cấp nguyên liệu không đồng đều hoặc máy xay bị quá tải. Điều này có thể dẫn đến mất kiểm soát và hỏng máy, gây nguy cơ tai nạn nghiêm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xay đá vôi và đất sét đã được làm lạnh để thành bột xi măng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lnSpcReduction="10000"/>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xay đá vôi và đất sét đã được làm lạnh để thành bột xi măng</a:t>
            </a:r>
            <a:r>
              <a:rPr lang="en-US" sz="2400" dirty="0"/>
              <a:t>:</a:t>
            </a:r>
          </a:p>
          <a:p>
            <a:pPr algn="l"/>
            <a:r>
              <a:rPr lang="vi-VN" b="0" i="0" dirty="0">
                <a:solidFill>
                  <a:srgbClr val="4C4F5A"/>
                </a:solidFill>
                <a:effectLst/>
                <a:latin typeface="Open Sans" panose="020B0606030504020204" pitchFamily="34" charset="0"/>
              </a:rPr>
              <a:t>Để đảm bảo an toàn khi vận hành máy xay đá vôi và đất sét để sản xuất bột xi măng, có những biện pháp phòng tránh quan trọng cần được thực hiện. Đầu tiên, việc duy trì và kiểm tra định kỳ máy xay là quan trọng để ngăn chặn sự cố và giảm nguy cơ hỏng máy. Việc đào tạo nhân viên vận hành để họ hiểu rõ về quy trình làm việc an toàn và biết cách xử lý tình huống khẩn cấp là chìa khóa để giảm thiểu tai nạn.</a:t>
            </a:r>
          </a:p>
          <a:p>
            <a:pPr algn="l"/>
            <a:r>
              <a:rPr lang="vi-VN" b="0" i="0" dirty="0">
                <a:solidFill>
                  <a:srgbClr val="4C4F5A"/>
                </a:solidFill>
                <a:effectLst/>
                <a:latin typeface="Open Sans" panose="020B0606030504020204" pitchFamily="34" charset="0"/>
              </a:rPr>
              <a:t>Kiểm soát nhiệt độ trong máy xay là quan trọng để ngăn chặn rủi ro cháy nổ. Hệ thống làm lạnh cần được duy trì và kiểm tra định kỳ để đảm bảo hoạt động đúng cách. Đồng thời, quản lý chặt chẽ quá trình nghiền để tránh tình trạng quá tải máy cũng là một biện pháp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xay đá vôi và đất sét đã được làm lạnh để thành bột xi măng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xay đá vôi và đất sét đã được làm lạnh để thành bột xi măng</a:t>
            </a:r>
            <a:r>
              <a:rPr lang="en-US" sz="2400" dirty="0"/>
              <a:t>:</a:t>
            </a:r>
          </a:p>
          <a:p>
            <a:pPr algn="l"/>
            <a:r>
              <a:rPr lang="vi-VN" b="0" i="0" dirty="0">
                <a:solidFill>
                  <a:srgbClr val="4C4F5A"/>
                </a:solidFill>
                <a:effectLst/>
                <a:latin typeface="Open Sans" panose="020B0606030504020204" pitchFamily="34" charset="0"/>
              </a:rPr>
              <a:t>Quy định an toàn lao động là trọng tâm quan trọng khi vận hành máy xay đá vôi và đất sét để sản xuất bột xi măng. Các nhân viên thường xuyên được đào tạo về quy trình làm việc an toàn và sử dụng thiết bị bảo hộ cá nhân. Điều này bao gồm việc đảm bảo việc đeo đúng loại mũ bảo hiểm, khẩu trang, bảo vệ thính giác, và áo phòng cháy.</a:t>
            </a:r>
          </a:p>
          <a:p>
            <a:pPr algn="l"/>
            <a:r>
              <a:rPr lang="vi-VN" b="0" i="0" dirty="0">
                <a:solidFill>
                  <a:srgbClr val="4C4F5A"/>
                </a:solidFill>
                <a:effectLst/>
                <a:latin typeface="Open Sans" panose="020B0606030504020204" pitchFamily="34" charset="0"/>
              </a:rPr>
              <a:t>Quy định cũng đặt ra các hướng dẫn về việc kiểm soát nhiệt độ trong máy xay để ngăn chặn rủi ro cháy nổ. Điều này bao gồm việc duy trì hệ thống làm lạnh và thực hiện kiểm tra định kỳ để đảm bảo hoạt động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xay đá vôi và đất sét đã được làm lạnh để thành bột xi măng </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xay đá vôi và đất sét đã được làm lạnh để thành bột xi măng</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xay đá vôi và đất sét để sản xuất bột xi măng đòi hỏi sự chuẩn bị kỹ lưỡng và phản ứng nhanh chóng từ nhân viên. Trong trường hợp rủi ro cháy nổ, việc sử dụng hệ thống báo động và mô hình tập trận định kỳ giúp nâng cao cảnh báo.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cần biết cách sử dụng thiết bị PCCC (Phòng Cháy Chữa Cháy) và hệ thống xử lý khí độc hại để đảm bảo an toàn cho bản thân và đồng đội.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153</TotalTime>
  <Words>3495</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XI MĂNG</vt:lpstr>
      <vt:lpstr>Một số vụ tai nạn trong nhà máy sản xuất xi măng</vt:lpstr>
      <vt:lpstr>Tóm tắt bài học</vt:lpstr>
      <vt:lpstr>Vận hành máy nghiền đá vôi và đất sét</vt:lpstr>
      <vt:lpstr>Vận hành máy nghiền đá vôi và đất sét</vt:lpstr>
      <vt:lpstr>Vận hành máy nghiền đá vôi và đất sét</vt:lpstr>
      <vt:lpstr>Vận hành máy nghiền đá vôi và đất sét</vt:lpstr>
      <vt:lpstr>Vận hành máy nghiền đá vôi và đất sét</vt:lpstr>
      <vt:lpstr>Vận hành máy nghiền đá vôi và đất sét</vt:lpstr>
      <vt:lpstr>Vận hành lò nung hỗn hợp đá vôi và đất sét</vt:lpstr>
      <vt:lpstr>Vận hành lò nung hỗn hợp đá vôi và đất sét</vt:lpstr>
      <vt:lpstr>Vận hành lò nung hỗn hợp đá vôi và đất sét</vt:lpstr>
      <vt:lpstr>Vận hành lò nung hỗn hợp đá vôi và đất sét</vt:lpstr>
      <vt:lpstr>Vận hành lò nung hỗn hợp đá vôi và đất sét</vt:lpstr>
      <vt:lpstr>Vận hành lò nung hỗn hợp đá vôi và đất sét</vt:lpstr>
      <vt:lpstr>Vận hành máy làm mát nhanh hỗn hợp đất sét và đá vôi đã được nung nóng</vt:lpstr>
      <vt:lpstr>Vận hành máy làm mát nhanh hỗn hợp đất sét và đá vôi đã được nung nóng</vt:lpstr>
      <vt:lpstr>Vận hành máy làm mát nhanh hỗn hợp đất sét và đá vôi đã được nung nóng</vt:lpstr>
      <vt:lpstr>Vận hành máy làm mát nhanh hỗn hợp đất sét và đá vôi đã được nung nóng</vt:lpstr>
      <vt:lpstr>Vận hành máy làm mát nhanh hỗn hợp đất sét và đá vôi đã được nung nóng</vt:lpstr>
      <vt:lpstr>Vận hành máy làm mát nhanh hỗn hợp đất sét và đá vôi đã được nung nóng</vt:lpstr>
      <vt:lpstr>Vận hành máy xay đá vôi và đất sét đã được làm lạnh để thành bột xi măng </vt:lpstr>
      <vt:lpstr>Vận hành máy xay đá vôi và đất sét đã được làm lạnh để thành bột xi măng </vt:lpstr>
      <vt:lpstr>Vận hành máy xay đá vôi và đất sét đã được làm lạnh để thành bột xi măng </vt:lpstr>
      <vt:lpstr>Vận hành máy xay đá vôi và đất sét đã được làm lạnh để thành bột xi măng </vt:lpstr>
      <vt:lpstr>Vận hành máy xay đá vôi và đất sét đã được làm lạnh để thành bột xi măng </vt:lpstr>
      <vt:lpstr>Vận hành máy xay đá vôi và đất sét đã được làm lạnh để thành bột xi măng </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2024-03-30T02:23:03Z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