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9"/>
  </p:notesMasterIdLst>
  <p:handoutMasterIdLst>
    <p:handoutMasterId r:id="rId40"/>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342" r:id="rId32"/>
    <p:sldId id="343" r:id="rId33"/>
    <p:sldId id="344" r:id="rId34"/>
    <p:sldId id="345" r:id="rId35"/>
    <p:sldId id="346" r:id="rId36"/>
    <p:sldId id="347" r:id="rId37"/>
    <p:sldId id="285" r:id="rId38"/>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353" autoAdjust="0"/>
    <p:restoredTop sz="93725" autoAdjust="0"/>
  </p:normalViewPr>
  <p:slideViewPr>
    <p:cSldViewPr showGuides="1">
      <p:cViewPr varScale="1">
        <p:scale>
          <a:sx n="113" d="100"/>
          <a:sy n="113" d="100"/>
        </p:scale>
        <p:origin x="432" y="-36"/>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5/8/2024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5/8/2024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34</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5/8/2024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3214092" y="2188029"/>
            <a:ext cx="5624017" cy="2481941"/>
          </a:xfrm>
        </p:spPr>
        <p:txBody>
          <a:bodyPr>
            <a:normAutofit/>
          </a:bodyPr>
          <a:lstStyle/>
          <a:p>
            <a:pPr>
              <a:lnSpc>
                <a:spcPct val="100000"/>
              </a:lnSpc>
            </a:pPr>
            <a:r>
              <a:rPr lang="en-US" sz="4600" dirty="0">
                <a:latin typeface="Arial" panose="020B0604020202020204" pitchFamily="34" charset="0"/>
                <a:cs typeface="Arial" panose="020B0604020202020204" pitchFamily="34" charset="0"/>
              </a:rPr>
              <a:t>LÀM VIỆC TRONG NHÀ HÀNG</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F314B545-18A2-7533-73EB-1F19A3E40374}"/>
              </a:ext>
            </a:extLst>
          </p:cNvPr>
          <p:cNvPicPr>
            <a:picLocks noChangeAspect="1"/>
          </p:cNvPicPr>
          <p:nvPr/>
        </p:nvPicPr>
        <p:blipFill>
          <a:blip r:embed="rId4"/>
          <a:stretch>
            <a:fillRect/>
          </a:stretch>
        </p:blipFill>
        <p:spPr>
          <a:xfrm>
            <a:off x="4945980" y="4365104"/>
            <a:ext cx="2160240" cy="2160240"/>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khi</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làm</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việc</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hàng</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lnSpcReduction="10000"/>
          </a:bodyPr>
          <a:lstStyle/>
          <a:p>
            <a:pPr marL="0" indent="0">
              <a:buNone/>
            </a:pPr>
            <a:r>
              <a:rPr lang="vi-VN" b="0" i="0" dirty="0">
                <a:solidFill>
                  <a:srgbClr val="0D0D0D"/>
                </a:solidFill>
                <a:effectLst/>
                <a:latin typeface="Söhne"/>
              </a:rPr>
              <a:t>Làm việc trong ngành nhà hàng, mặc dù thú vị và đa dạng, nhưng cũng mang theo một loạt các nguy cơ và vấn đề liên quan đến an toàn lao động</a:t>
            </a:r>
            <a:r>
              <a:rPr lang="en-US" sz="2000" dirty="0">
                <a:ea typeface="+mn-lt"/>
                <a:cs typeface="+mn-lt"/>
              </a:rPr>
              <a:t>:</a:t>
            </a:r>
            <a:endParaRPr lang="en-US" dirty="0"/>
          </a:p>
          <a:p>
            <a:pPr marL="730885" lvl="1" indent="-304165"/>
            <a:r>
              <a:rPr lang="vi-VN" i="0" dirty="0">
                <a:solidFill>
                  <a:srgbClr val="0D0D0D"/>
                </a:solidFill>
                <a:effectLst/>
                <a:latin typeface="Söhne"/>
              </a:rPr>
              <a:t>Chấn thương về chuyên môn</a:t>
            </a:r>
            <a:endParaRPr lang="en-US" i="0" dirty="0">
              <a:solidFill>
                <a:srgbClr val="0D0D0D"/>
              </a:solidFill>
              <a:effectLst/>
              <a:latin typeface="Söhne"/>
            </a:endParaRPr>
          </a:p>
          <a:p>
            <a:pPr marL="730885" lvl="1" indent="-304165"/>
            <a:r>
              <a:rPr lang="en-US" dirty="0" err="1">
                <a:solidFill>
                  <a:srgbClr val="0D0D0D"/>
                </a:solidFill>
                <a:latin typeface="Söhne"/>
              </a:rPr>
              <a:t>Cháy</a:t>
            </a:r>
            <a:r>
              <a:rPr lang="en-US" dirty="0">
                <a:solidFill>
                  <a:srgbClr val="0D0D0D"/>
                </a:solidFill>
                <a:latin typeface="Söhne"/>
              </a:rPr>
              <a:t> </a:t>
            </a:r>
            <a:r>
              <a:rPr lang="en-US" dirty="0" err="1">
                <a:solidFill>
                  <a:srgbClr val="0D0D0D"/>
                </a:solidFill>
                <a:latin typeface="Söhne"/>
              </a:rPr>
              <a:t>nổ</a:t>
            </a:r>
            <a:endParaRPr lang="en-US" dirty="0">
              <a:solidFill>
                <a:srgbClr val="0D0D0D"/>
              </a:solidFill>
              <a:latin typeface="Söhne"/>
            </a:endParaRPr>
          </a:p>
          <a:p>
            <a:pPr marL="730885" lvl="1" indent="-304165"/>
            <a:r>
              <a:rPr lang="en-US" dirty="0" err="1">
                <a:solidFill>
                  <a:srgbClr val="0D0D0D"/>
                </a:solidFill>
                <a:latin typeface="Söhne"/>
              </a:rPr>
              <a:t>Tác</a:t>
            </a:r>
            <a:r>
              <a:rPr lang="en-US" dirty="0">
                <a:solidFill>
                  <a:srgbClr val="0D0D0D"/>
                </a:solidFill>
                <a:latin typeface="Söhne"/>
              </a:rPr>
              <a:t> </a:t>
            </a:r>
            <a:r>
              <a:rPr lang="en-US" dirty="0" err="1">
                <a:solidFill>
                  <a:srgbClr val="0D0D0D"/>
                </a:solidFill>
                <a:latin typeface="Söhne"/>
              </a:rPr>
              <a:t>động</a:t>
            </a:r>
            <a:r>
              <a:rPr lang="en-US" dirty="0">
                <a:solidFill>
                  <a:srgbClr val="0D0D0D"/>
                </a:solidFill>
                <a:latin typeface="Söhne"/>
              </a:rPr>
              <a:t> </a:t>
            </a:r>
            <a:r>
              <a:rPr lang="en-US" dirty="0" err="1">
                <a:solidFill>
                  <a:srgbClr val="0D0D0D"/>
                </a:solidFill>
                <a:latin typeface="Söhne"/>
              </a:rPr>
              <a:t>từ</a:t>
            </a:r>
            <a:r>
              <a:rPr lang="en-US" dirty="0">
                <a:solidFill>
                  <a:srgbClr val="0D0D0D"/>
                </a:solidFill>
                <a:latin typeface="Söhne"/>
              </a:rPr>
              <a:t> </a:t>
            </a:r>
            <a:r>
              <a:rPr lang="en-US" dirty="0" err="1">
                <a:solidFill>
                  <a:srgbClr val="0D0D0D"/>
                </a:solidFill>
                <a:latin typeface="Söhne"/>
              </a:rPr>
              <a:t>hóa</a:t>
            </a:r>
            <a:r>
              <a:rPr lang="en-US" dirty="0">
                <a:solidFill>
                  <a:srgbClr val="0D0D0D"/>
                </a:solidFill>
                <a:latin typeface="Söhne"/>
              </a:rPr>
              <a:t> </a:t>
            </a:r>
            <a:r>
              <a:rPr lang="en-US" dirty="0" err="1">
                <a:solidFill>
                  <a:srgbClr val="0D0D0D"/>
                </a:solidFill>
                <a:latin typeface="Söhne"/>
              </a:rPr>
              <a:t>chất</a:t>
            </a:r>
            <a:endParaRPr lang="en-US" dirty="0">
              <a:solidFill>
                <a:srgbClr val="0D0D0D"/>
              </a:solidFill>
              <a:latin typeface="Söhne"/>
            </a:endParaRPr>
          </a:p>
          <a:p>
            <a:pPr marL="730885" lvl="1" indent="-304165"/>
            <a:r>
              <a:rPr lang="fi-FI" dirty="0">
                <a:solidFill>
                  <a:srgbClr val="0D0D0D"/>
                </a:solidFill>
                <a:latin typeface="Söhne"/>
              </a:rPr>
              <a:t>Tai nạn về tay chân</a:t>
            </a:r>
            <a:endParaRPr lang="en-US" dirty="0">
              <a:solidFill>
                <a:srgbClr val="0D0D0D"/>
              </a:solidFill>
              <a:latin typeface="Söhne"/>
            </a:endParaRPr>
          </a:p>
          <a:p>
            <a:pPr marL="730885" lvl="1" indent="-304165"/>
            <a:r>
              <a:rPr lang="vi-VN" dirty="0">
                <a:solidFill>
                  <a:srgbClr val="0D0D0D"/>
                </a:solidFill>
                <a:latin typeface="Söhne"/>
              </a:rPr>
              <a:t>Tai nạn về cột sống và cơ</a:t>
            </a:r>
            <a:endParaRPr lang="en-US" dirty="0">
              <a:solidFill>
                <a:srgbClr val="0D0D0D"/>
              </a:solidFill>
              <a:latin typeface="Söhne"/>
            </a:endParaRPr>
          </a:p>
          <a:p>
            <a:pPr marL="730885" lvl="1" indent="-304165"/>
            <a:r>
              <a:rPr lang="vi-VN" dirty="0">
                <a:solidFill>
                  <a:srgbClr val="0D0D0D"/>
                </a:solidFill>
                <a:latin typeface="Söhne"/>
              </a:rPr>
              <a:t>Nguy cơ nhiễm khuẩn</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92500" lnSpcReduction="20000"/>
          </a:bodyPr>
          <a:lstStyle/>
          <a:p>
            <a:pPr marL="304165" indent="-304165">
              <a:buClr>
                <a:schemeClr val="tx1"/>
              </a:buClr>
            </a:pPr>
            <a:r>
              <a:rPr lang="en-US" dirty="0">
                <a:latin typeface="UTM Avo" panose="02040603050506020204" pitchFamily="18" charset="0"/>
              </a:rPr>
              <a:t>1</a:t>
            </a:r>
            <a:r>
              <a:rPr lang="vi-VN" dirty="0"/>
              <a:t>. An toàn vệ sinh lao động đối với nhân viên phục vụ khách hàng như chào đón khách, hướng dẫn họ đến bàn, cung cấp menu, ghi chú đơn hàng, mang đồ ăn và đồ uống đến bàn</a:t>
            </a:r>
            <a:endParaRPr lang="en-US" dirty="0"/>
          </a:p>
          <a:p>
            <a:pPr marL="304165" indent="-304165">
              <a:buClr>
                <a:schemeClr val="tx1"/>
              </a:buClr>
            </a:pPr>
            <a:r>
              <a:rPr lang="en-US" dirty="0"/>
              <a:t>2. </a:t>
            </a:r>
            <a:r>
              <a:rPr lang="vi-VN" dirty="0"/>
              <a:t>An toàn vệ sinh lao động đối với bếp trưởng nấu bếp trong nhà hàng</a:t>
            </a:r>
            <a:endParaRPr lang="en-US" dirty="0"/>
          </a:p>
          <a:p>
            <a:pPr marL="304165" indent="-304165">
              <a:buClr>
                <a:schemeClr val="tx1"/>
              </a:buClr>
            </a:pPr>
            <a:r>
              <a:rPr lang="en-US" dirty="0"/>
              <a:t>3. </a:t>
            </a:r>
            <a:r>
              <a:rPr lang="vi-VN" dirty="0"/>
              <a:t>An toàn vệ sinh lao động đối với nhân viên phụ bếp, chuẩn bị nguyên liệu, làm sạch và sắp xếp khu vực làm việc, và thực hiện các công việc khác như chế biến một phần nhỏ của món ăn</a:t>
            </a:r>
            <a:endParaRPr lang="en-US" dirty="0"/>
          </a:p>
          <a:p>
            <a:pPr marL="304165" indent="-304165">
              <a:buClr>
                <a:schemeClr val="tx1"/>
              </a:buClr>
            </a:pPr>
            <a:r>
              <a:rPr lang="en-US" dirty="0"/>
              <a:t>4.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thu</a:t>
            </a:r>
            <a:r>
              <a:rPr lang="en-US" dirty="0"/>
              <a:t> </a:t>
            </a:r>
            <a:r>
              <a:rPr lang="en-US" dirty="0" err="1"/>
              <a:t>ngân</a:t>
            </a:r>
            <a:r>
              <a:rPr lang="en-US" dirty="0"/>
              <a:t> </a:t>
            </a:r>
            <a:r>
              <a:rPr lang="en-US" dirty="0" err="1"/>
              <a:t>trong</a:t>
            </a:r>
            <a:r>
              <a:rPr lang="en-US" dirty="0"/>
              <a:t> </a:t>
            </a:r>
            <a:r>
              <a:rPr lang="en-US" dirty="0" err="1"/>
              <a:t>nhà</a:t>
            </a:r>
            <a:r>
              <a:rPr lang="en-US" dirty="0"/>
              <a:t> </a:t>
            </a:r>
            <a:r>
              <a:rPr lang="en-US" dirty="0" err="1"/>
              <a:t>hàng</a:t>
            </a:r>
            <a:endParaRPr lang="en-US" dirty="0"/>
          </a:p>
          <a:p>
            <a:pPr marL="304165" indent="-304165">
              <a:buClr>
                <a:schemeClr val="tx1"/>
              </a:buClr>
            </a:pPr>
            <a:r>
              <a:rPr lang="en-US" dirty="0"/>
              <a:t>5.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pha</a:t>
            </a:r>
            <a:r>
              <a:rPr lang="en-US" dirty="0"/>
              <a:t> </a:t>
            </a:r>
            <a:r>
              <a:rPr lang="en-US" dirty="0" err="1"/>
              <a:t>chế</a:t>
            </a:r>
            <a:r>
              <a:rPr lang="en-US" dirty="0"/>
              <a:t> </a:t>
            </a:r>
            <a:r>
              <a:rPr lang="en-US" dirty="0" err="1"/>
              <a:t>đồ</a:t>
            </a:r>
            <a:r>
              <a:rPr lang="en-US" dirty="0"/>
              <a:t> </a:t>
            </a:r>
            <a:r>
              <a:rPr lang="en-US" dirty="0" err="1"/>
              <a:t>uống</a:t>
            </a:r>
            <a:r>
              <a:rPr lang="en-US" dirty="0"/>
              <a:t> </a:t>
            </a:r>
            <a:r>
              <a:rPr lang="en-US" dirty="0" err="1"/>
              <a:t>trong</a:t>
            </a:r>
            <a:r>
              <a:rPr lang="en-US" dirty="0"/>
              <a:t> </a:t>
            </a:r>
            <a:r>
              <a:rPr lang="en-US" dirty="0" err="1"/>
              <a:t>nhà</a:t>
            </a:r>
            <a:r>
              <a:rPr lang="en-US" dirty="0"/>
              <a:t> </a:t>
            </a:r>
            <a:r>
              <a:rPr lang="en-US" dirty="0" err="1"/>
              <a:t>hàng</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Nhân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viên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phục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vụ</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hàng</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1. </a:t>
            </a:r>
            <a:r>
              <a:rPr lang="vi-VN" b="1" i="0" dirty="0">
                <a:effectLst/>
                <a:latin typeface="Open Sans" panose="020B0606030504020204" pitchFamily="34" charset="0"/>
              </a:rPr>
              <a:t>Đặc điểm công việc phục vụ khách hàng như chào đón khách, hướng dẫn họ đến bàn, cung cấp menu, ghi chú đơn hàng, mang đồ ăn và đồ uống đến bàn</a:t>
            </a:r>
            <a:endParaRPr lang="en-US" sz="2400" b="1" i="0" dirty="0">
              <a:effectLst/>
              <a:latin typeface="Söhne"/>
            </a:endParaRPr>
          </a:p>
          <a:p>
            <a:r>
              <a:rPr lang="vi-VN" b="0" i="0" dirty="0">
                <a:effectLst/>
                <a:latin typeface="Open Sans" panose="020B0606030504020204" pitchFamily="34" charset="0"/>
              </a:rPr>
              <a:t>Đặc điểm của công việc phục vụ khách hàng trong ngành dịch vụ nhà hàng bao gồm nhiều nhiệm vụ quan trọng nhằm tạo ra một trải nghiệm dịch vụ tốt nhất cho khách hàng. Khi khách hàng đến nhà hàng, việc chào đón và hướng dẫn họ đến bàn là một phần quan trọng của quy trình. </a:t>
            </a:r>
            <a:endParaRPr lang="en-US" b="0" i="0" dirty="0">
              <a:effectLst/>
              <a:latin typeface="Open Sans" panose="020B0606030504020204" pitchFamily="34" charset="0"/>
            </a:endParaRPr>
          </a:p>
          <a:p>
            <a:r>
              <a:rPr lang="vi-VN" b="0" i="0" dirty="0">
                <a:effectLst/>
                <a:latin typeface="Open Sans" panose="020B0606030504020204" pitchFamily="34" charset="0"/>
              </a:rPr>
              <a:t>Nhân viên phục vụ cần có khả năng giao tiếp tốt để chào đón khách một cách lịch sự và thân thiện, đồng thời hướng dẫn họ đến bàn một cách dễ dàng và thuận tiện.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7" name="Picture 6">
            <a:extLst>
              <a:ext uri="{FF2B5EF4-FFF2-40B4-BE49-F238E27FC236}">
                <a16:creationId xmlns:a16="http://schemas.microsoft.com/office/drawing/2014/main" id="{0A0D20D0-F4E7-2B3E-F693-F1457CC4C284}"/>
              </a:ext>
            </a:extLst>
          </p:cNvPr>
          <p:cNvPicPr>
            <a:picLocks noChangeAspect="1"/>
          </p:cNvPicPr>
          <p:nvPr/>
        </p:nvPicPr>
        <p:blipFill>
          <a:blip r:embed="rId3"/>
          <a:stretch>
            <a:fillRect/>
          </a:stretch>
        </p:blipFill>
        <p:spPr>
          <a:xfrm>
            <a:off x="0" y="4653136"/>
            <a:ext cx="2448272" cy="2448272"/>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Nhân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viên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phục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vụ</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hàng</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2. </a:t>
            </a:r>
            <a:r>
              <a:rPr lang="vi-VN" b="1" i="0" dirty="0">
                <a:effectLst/>
                <a:latin typeface="Open Sans" panose="020B0606030504020204" pitchFamily="34" charset="0"/>
              </a:rPr>
              <a:t>Các dạng tai nạn trong quá trình phục vụ khách hàng như chào đón khách, hướng dẫn họ đến bàn, cung cấp menu, ghi chú đơn hàng, mang đồ ăn và đồ uống đến bàn</a:t>
            </a:r>
            <a:endParaRPr lang="en-US" sz="2400" b="1" i="0" dirty="0">
              <a:effectLst/>
              <a:latin typeface="Söhne"/>
            </a:endParaRPr>
          </a:p>
          <a:p>
            <a:r>
              <a:rPr lang="vi-VN" b="0" i="0" dirty="0">
                <a:effectLst/>
                <a:latin typeface="Open Sans" panose="020B0606030504020204" pitchFamily="34" charset="0"/>
              </a:rPr>
              <a:t>Trong quá trình phục vụ khách hàng trong ngành dịch vụ nhà hàng, có thể xảy ra các tai nạn khác nhau mà nhân viên cần phải cẩn trọng để tránh gây ảnh hưởng đến trải nghiệm của khách hàng.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tai nạn phổ biến là việc vấp phải hoặc trượt ngã khi đang di chuyển giữa các bàn hoặc trong quá trình chào đón khách. </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28FC9352-F996-5C45-90CD-4649FA6FD88C}"/>
              </a:ext>
            </a:extLst>
          </p:cNvPr>
          <p:cNvPicPr>
            <a:picLocks noChangeAspect="1"/>
          </p:cNvPicPr>
          <p:nvPr/>
        </p:nvPicPr>
        <p:blipFill>
          <a:blip r:embed="rId3"/>
          <a:stretch>
            <a:fillRect/>
          </a:stretch>
        </p:blipFill>
        <p:spPr>
          <a:xfrm>
            <a:off x="0" y="4653136"/>
            <a:ext cx="2448272" cy="2448272"/>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Nhân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viên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phục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vụ</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hàng</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3. </a:t>
            </a:r>
            <a:r>
              <a:rPr lang="vi-VN" b="1" i="0" dirty="0">
                <a:effectLst/>
                <a:latin typeface="Open Sans" panose="020B0606030504020204" pitchFamily="34" charset="0"/>
              </a:rPr>
              <a:t>Nguyên nhân gây ra tai nạn khi phục vụ khách hàng như chào đón khách, hướng dẫn họ đến bàn, cung cấp menu, ghi chú đơn hàng, mang đồ ăn và đồ uống đến bàn</a:t>
            </a:r>
            <a:endParaRPr lang="en-US" sz="2400" b="1" i="0" dirty="0">
              <a:effectLst/>
              <a:latin typeface="Söhne"/>
            </a:endParaRPr>
          </a:p>
          <a:p>
            <a:r>
              <a:rPr lang="vi-VN" b="0" i="0" dirty="0">
                <a:effectLst/>
                <a:latin typeface="Open Sans" panose="020B0606030504020204" pitchFamily="34" charset="0"/>
              </a:rPr>
              <a:t>Có nhiều nguyên nhân khác nhau có thể dẫn đến các tai nạn trong quá trình phục vụ khách hàng trong ngành dịch vụ nhà hàng. Một trong những nguyên nhân chính là thiếu sự chú ý và cẩn thận từ phía nhân viên. </a:t>
            </a:r>
            <a:endParaRPr lang="en-US" b="0" i="0" dirty="0">
              <a:effectLst/>
              <a:latin typeface="Open Sans" panose="020B0606030504020204" pitchFamily="34" charset="0"/>
            </a:endParaRPr>
          </a:p>
          <a:p>
            <a:r>
              <a:rPr lang="vi-VN" b="0" i="0" dirty="0">
                <a:effectLst/>
                <a:latin typeface="Open Sans" panose="020B0606030504020204" pitchFamily="34" charset="0"/>
              </a:rPr>
              <a:t>Khi nhân viên không tập trung vào môi trường xung quanh hoặc không quan sát kỹ lưỡng, họ có thể vấp phải hoặc trượt ngã trong quá trình chào đón khách hoặc di chuyển giữa các bàn.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203A59A7-F6FD-8B23-BB63-C1304477C0D2}"/>
              </a:ext>
            </a:extLst>
          </p:cNvPr>
          <p:cNvPicPr>
            <a:picLocks noChangeAspect="1"/>
          </p:cNvPicPr>
          <p:nvPr/>
        </p:nvPicPr>
        <p:blipFill>
          <a:blip r:embed="rId3"/>
          <a:stretch>
            <a:fillRect/>
          </a:stretch>
        </p:blipFill>
        <p:spPr>
          <a:xfrm>
            <a:off x="0" y="4653136"/>
            <a:ext cx="2448272" cy="2448272"/>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Nhân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viên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phục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vụ</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hàng</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4. </a:t>
            </a:r>
            <a:r>
              <a:rPr lang="vi-VN" b="1" i="0" dirty="0">
                <a:effectLst/>
                <a:latin typeface="Open Sans" panose="020B0606030504020204" pitchFamily="34" charset="0"/>
              </a:rPr>
              <a:t>Biện pháp phòng tránh tai nạn khi phục vụ khách hàng như chào đón khách, hướng dẫn họ đến bàn, cung cấp menu, ghi chú đơn hàng, mang đồ ăn và đồ uống đến bàn</a:t>
            </a:r>
            <a:endParaRPr lang="en-US" sz="2400" b="1" i="0" dirty="0">
              <a:effectLst/>
              <a:latin typeface="Söhne"/>
            </a:endParaRPr>
          </a:p>
          <a:p>
            <a:r>
              <a:rPr lang="vi-VN" b="0" i="0" dirty="0">
                <a:effectLst/>
                <a:latin typeface="Open Sans" panose="020B0606030504020204" pitchFamily="34" charset="0"/>
              </a:rPr>
              <a:t>Để phòng tránh các tai nạn khi phục vụ khách hàng trong ngành dịch vụ nhà hàng, có một số biện pháp mà nhân viên có thể thực hiện để tăng cường an toàn và giảm thiểu rủi ro. </a:t>
            </a:r>
            <a:endParaRPr lang="en-US" b="0" i="0" dirty="0">
              <a:effectLst/>
              <a:latin typeface="Open Sans" panose="020B0606030504020204" pitchFamily="34" charset="0"/>
            </a:endParaRPr>
          </a:p>
          <a:p>
            <a:r>
              <a:rPr lang="vi-VN" b="0" i="0" dirty="0">
                <a:effectLst/>
                <a:latin typeface="Open Sans" panose="020B0606030504020204" pitchFamily="34" charset="0"/>
              </a:rPr>
              <a:t>Đầu tiên, việc đào tạo nhân viên về an toàn là quan trọng. Đào tạo này nên bao gồm hướng dẫn về cách di chuyển an toàn, sử dụng trang thiết bị bảo vệ và giải quyết tình huống nguy hiểm.</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821A77D5-EB27-B8A3-CC45-17159292FB93}"/>
              </a:ext>
            </a:extLst>
          </p:cNvPr>
          <p:cNvPicPr>
            <a:picLocks noChangeAspect="1"/>
          </p:cNvPicPr>
          <p:nvPr/>
        </p:nvPicPr>
        <p:blipFill>
          <a:blip r:embed="rId3"/>
          <a:stretch>
            <a:fillRect/>
          </a:stretch>
        </p:blipFill>
        <p:spPr>
          <a:xfrm>
            <a:off x="0" y="4653136"/>
            <a:ext cx="2448272" cy="2448272"/>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Nhân viên phục vụ khách hàng</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5. </a:t>
            </a:r>
            <a:r>
              <a:rPr lang="vi-VN" b="1" i="0" dirty="0">
                <a:effectLst/>
                <a:latin typeface="Open Sans" panose="020B0606030504020204" pitchFamily="34" charset="0"/>
              </a:rPr>
              <a:t>Quy định an toàn lao động khi phục vụ khách hàng như chào đón khách, hướng dẫn họ đến bàn, cung cấp menu, ghi chú đơn hàng, mang đồ ăn và đồ uống đến bàn</a:t>
            </a:r>
            <a:endParaRPr lang="en-US" sz="2400" b="1" i="0" dirty="0">
              <a:effectLst/>
              <a:latin typeface="Söhne"/>
            </a:endParaRPr>
          </a:p>
          <a:p>
            <a:pPr algn="l"/>
            <a:r>
              <a:rPr lang="vi-VN" b="0" i="0" dirty="0">
                <a:effectLst/>
                <a:latin typeface="Open Sans" panose="020B0606030504020204" pitchFamily="34" charset="0"/>
              </a:rPr>
              <a:t>Trước hết, việc huấn luyện về an toàn lao động là cực kỳ quan trọng. Tất cả nhân viên cần được đào tạo về cách phát hiện và đối phó với nguy cơ tiềm ẩn, cũng như các biện pháp an toàn khi phục vụ khách hàng.</a:t>
            </a:r>
          </a:p>
          <a:p>
            <a:pPr algn="l"/>
            <a:r>
              <a:rPr lang="vi-VN" b="0" i="0" dirty="0">
                <a:effectLst/>
                <a:latin typeface="Open Sans" panose="020B0606030504020204" pitchFamily="34" charset="0"/>
              </a:rPr>
              <a:t>Thứ hai, việc duy trì môi trường làm việc sạch sẽ và gọn gàng là cần thiết. Nhân viên cần phải giữ vệ sinh và tổ chức trang thiết bị làm việc sao cho thuận tiện và an toàn, đồng thời luôn chú ý đến việc giữ vững thăng bằng trong quá trình di chuyển.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6DC0442E-D620-AC5A-3AA5-5A05DBF17CD5}"/>
              </a:ext>
            </a:extLst>
          </p:cNvPr>
          <p:cNvPicPr>
            <a:picLocks noChangeAspect="1"/>
          </p:cNvPicPr>
          <p:nvPr/>
        </p:nvPicPr>
        <p:blipFill>
          <a:blip r:embed="rId3"/>
          <a:stretch>
            <a:fillRect/>
          </a:stretch>
        </p:blipFill>
        <p:spPr>
          <a:xfrm>
            <a:off x="0" y="4653136"/>
            <a:ext cx="2448272" cy="2448272"/>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Nhân viên phục vụ khách hàng</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6. </a:t>
            </a:r>
            <a:r>
              <a:rPr lang="vi-VN" b="1" i="0" dirty="0">
                <a:effectLst/>
                <a:latin typeface="Open Sans" panose="020B0606030504020204" pitchFamily="34" charset="0"/>
              </a:rPr>
              <a:t>Xử lý tình huống tai nạn khẩn cấp khi phục vụ khách hàng như chào đón khách, hướng dẫn họ đến bàn, cung cấp menu, ghi chú đơn hàng, mang đồ ăn và đồ uống đến bàn</a:t>
            </a:r>
            <a:endParaRPr lang="en-US" sz="2400" b="1" i="0" dirty="0">
              <a:effectLst/>
              <a:latin typeface="Söhne"/>
            </a:endParaRPr>
          </a:p>
          <a:p>
            <a:r>
              <a:rPr lang="vi-VN" b="0" i="0" dirty="0">
                <a:effectLst/>
                <a:latin typeface="Open Sans" panose="020B0606030504020204" pitchFamily="34" charset="0"/>
              </a:rPr>
              <a:t>Đầu tiên, việc duy trì bình tĩnh và giữ tinh thần sẵn sàng là rất quan trọng. Nhân viên cần phải tự tin và tỉnh táo trong tình huống khẩn cấp để có thể đưa ra quyết định chính xác.</a:t>
            </a:r>
          </a:p>
          <a:p>
            <a:r>
              <a:rPr lang="vi-VN" b="0" i="0" dirty="0">
                <a:effectLst/>
                <a:latin typeface="Open Sans" panose="020B0606030504020204" pitchFamily="34" charset="0"/>
              </a:rPr>
              <a:t>Tiếp theo, việc giao tiếp hiệu quả là yếu tố quan trọng trong việc xử lý tình huống tai nạn. Nhân viên cần phải liên lạc ngay với đồng nghiệp hoặc quản lý để thông báo về tình hình và yêu cầu hỗ trợ nếu cần thiết.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C37D0A0E-8DEE-A8F9-3A03-5DAAB73E04F9}"/>
              </a:ext>
            </a:extLst>
          </p:cNvPr>
          <p:cNvPicPr>
            <a:picLocks noChangeAspect="1"/>
          </p:cNvPicPr>
          <p:nvPr/>
        </p:nvPicPr>
        <p:blipFill>
          <a:blip r:embed="rId3"/>
          <a:stretch>
            <a:fillRect/>
          </a:stretch>
        </p:blipFill>
        <p:spPr>
          <a:xfrm>
            <a:off x="0" y="4653136"/>
            <a:ext cx="2448272" cy="2448272"/>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Bếp trưởng nấu bếp trong nhà hàng</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vi-VN" b="1" i="0" dirty="0">
                <a:effectLst/>
                <a:latin typeface="Open Sans" panose="020B0606030504020204" pitchFamily="34" charset="0"/>
              </a:rPr>
              <a:t>Đặc điểm công việc của bếp trưởng nấu bếp trong nhà hàng</a:t>
            </a:r>
            <a:r>
              <a:rPr lang="en-US" sz="2000" dirty="0"/>
              <a:t>:</a:t>
            </a:r>
          </a:p>
          <a:p>
            <a:pPr algn="l"/>
            <a:r>
              <a:rPr lang="vi-VN" b="0" i="0" dirty="0">
                <a:effectLst/>
                <a:latin typeface="Open Sans" panose="020B0606030504020204" pitchFamily="34" charset="0"/>
              </a:rPr>
              <a:t>Đặc điểm công việc của bếp trưởng nấu bếp trong nhà hàng đòi hỏi sự kỹ năng, kiến thức sâu rộng và khả năng quản lý hiệu quả. </a:t>
            </a:r>
            <a:endParaRPr lang="en-US" b="0" i="0" dirty="0">
              <a:effectLst/>
              <a:latin typeface="Open Sans" panose="020B0606030504020204" pitchFamily="34" charset="0"/>
            </a:endParaRPr>
          </a:p>
          <a:p>
            <a:pPr algn="l"/>
            <a:r>
              <a:rPr lang="vi-VN" b="0" i="0" dirty="0">
                <a:effectLst/>
                <a:latin typeface="Open Sans" panose="020B0606030504020204" pitchFamily="34" charset="0"/>
              </a:rPr>
              <a:t>Bếp trưởng chịu trách nhiệm chủ đạo trong việc điều phối và quản lý mọi hoạt động liên quan đến việc chuẩn bị, nấu nướng và phục vụ món ăn.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C890DDFC-7CF1-B331-5C9E-0840BEF46E78}"/>
              </a:ext>
            </a:extLst>
          </p:cNvPr>
          <p:cNvPicPr>
            <a:picLocks noChangeAspect="1"/>
          </p:cNvPicPr>
          <p:nvPr/>
        </p:nvPicPr>
        <p:blipFill>
          <a:blip r:embed="rId3"/>
          <a:stretch>
            <a:fillRect/>
          </a:stretch>
        </p:blipFill>
        <p:spPr>
          <a:xfrm>
            <a:off x="7750596" y="2132856"/>
            <a:ext cx="2592288" cy="2592288"/>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Bếp trưởng nấu bếp trong nhà hàng</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vi-VN" b="1" i="0" dirty="0">
                <a:effectLst/>
                <a:latin typeface="Open Sans" panose="020B0606030504020204" pitchFamily="34" charset="0"/>
              </a:rPr>
              <a:t>Các dạng tai nạn trong quá trình nấu bếp của bếp trưởng trong nhà hàng</a:t>
            </a:r>
            <a:r>
              <a:rPr lang="en-US" sz="2000" dirty="0"/>
              <a:t>:</a:t>
            </a:r>
          </a:p>
          <a:p>
            <a:pPr algn="l"/>
            <a:r>
              <a:rPr lang="vi-VN" b="0" i="0" dirty="0">
                <a:effectLst/>
                <a:latin typeface="Open Sans" panose="020B0606030504020204" pitchFamily="34" charset="0"/>
              </a:rPr>
              <a:t>Trong quá trình nấu bếp trong nhà hàng, bếp trưởng có thể gặp phải nhiều dạng tai nạn khác nhau. Một trong những tai nạn phổ biến nhất là bỏng do tiếp xúc trực tiếp với lửa hoặc dầu nóng.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Việc xử lý thực phẩm cũng có thể gây ra các vết cắt hoặc trầy xước nếu không sử dụng công cụ cắt cẩn thận.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AE0F0F41-E410-B64E-7250-01663C3ACFEB}"/>
              </a:ext>
            </a:extLst>
          </p:cNvPr>
          <p:cNvPicPr>
            <a:picLocks noChangeAspect="1"/>
          </p:cNvPicPr>
          <p:nvPr/>
        </p:nvPicPr>
        <p:blipFill>
          <a:blip r:embed="rId3"/>
          <a:stretch>
            <a:fillRect/>
          </a:stretch>
        </p:blipFill>
        <p:spPr>
          <a:xfrm>
            <a:off x="7750596" y="2132856"/>
            <a:ext cx="2592288" cy="2592288"/>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vi-VN" sz="3400" b="1" dirty="0">
                <a:solidFill>
                  <a:schemeClr val="bg1"/>
                </a:solidFill>
                <a:latin typeface="UTM Aptima" panose="02040603050506020204" pitchFamily="18" charset="0"/>
              </a:rPr>
              <a:t>Bếp trưởng nấu bếp trong nhà hàng</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vi-VN" b="1" i="0" dirty="0">
                <a:effectLst/>
                <a:latin typeface="Open Sans" panose="020B0606030504020204" pitchFamily="34" charset="0"/>
              </a:rPr>
              <a:t>Nguyên nhân gây ra tai nạn khi bếp trưởng nấu bếp trong nhà hàng</a:t>
            </a:r>
            <a:endParaRPr lang="en-US" b="1" i="0" dirty="0">
              <a:effectLst/>
              <a:latin typeface="Open Sans" panose="020B0606030504020204" pitchFamily="34" charset="0"/>
            </a:endParaRPr>
          </a:p>
          <a:p>
            <a:r>
              <a:rPr lang="vi-VN" i="0" dirty="0">
                <a:effectLst/>
                <a:latin typeface="Open Sans" panose="020B0606030504020204" pitchFamily="34" charset="0"/>
              </a:rPr>
              <a:t>Có nhiều nguyên nhân gây ra tai nạn khi bếp trưởng nấu bếp trong nhà hàng. Một trong những nguyên nhân chính là thiếu quan sát và sự chú ý đối với môi trường làm việc. </a:t>
            </a:r>
            <a:endParaRPr lang="en-US" i="0" dirty="0">
              <a:effectLst/>
              <a:latin typeface="Open Sans" panose="020B0606030504020204" pitchFamily="34" charset="0"/>
            </a:endParaRPr>
          </a:p>
          <a:p>
            <a:r>
              <a:rPr lang="vi-VN" i="0" dirty="0">
                <a:effectLst/>
                <a:latin typeface="Open Sans" panose="020B0606030504020204" pitchFamily="34" charset="0"/>
              </a:rPr>
              <a:t>Khi bận rộn và áp lực thời gian, bếp trưởng có thể dễ dàng bỏ qua các yếu tố an toàn như lửa đang cháy hoặc dầu nóng.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DF988C8E-3A1A-9CFA-083C-710223D5C17D}"/>
              </a:ext>
            </a:extLst>
          </p:cNvPr>
          <p:cNvPicPr>
            <a:picLocks noChangeAspect="1"/>
          </p:cNvPicPr>
          <p:nvPr/>
        </p:nvPicPr>
        <p:blipFill>
          <a:blip r:embed="rId3"/>
          <a:stretch>
            <a:fillRect/>
          </a:stretch>
        </p:blipFill>
        <p:spPr>
          <a:xfrm>
            <a:off x="7750596" y="2132856"/>
            <a:ext cx="2592288" cy="2592288"/>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vi-VN" sz="3400" b="1" dirty="0">
                <a:solidFill>
                  <a:schemeClr val="bg1"/>
                </a:solidFill>
                <a:latin typeface="UTM Aptima" panose="02040603050506020204" pitchFamily="18" charset="0"/>
              </a:rPr>
              <a:t>Bếp trưởng nấu bếp trong nhà hàng</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vi-VN" b="1" i="0" dirty="0">
                <a:effectLst/>
                <a:latin typeface="Open Sans" panose="020B0606030504020204" pitchFamily="34" charset="0"/>
              </a:rPr>
              <a:t>Biện pháp phòng tránh tai nạn khi bếp trưởng nấu bếp trong nhà hàng</a:t>
            </a:r>
            <a:r>
              <a:rPr lang="en-US" sz="2000" dirty="0"/>
              <a:t>:</a:t>
            </a:r>
          </a:p>
          <a:p>
            <a:pPr algn="l">
              <a:buFont typeface="Arial" panose="020B0604020202020204" pitchFamily="34" charset="0"/>
              <a:buChar char="•"/>
            </a:pPr>
            <a:r>
              <a:rPr lang="vi-VN" i="0" dirty="0">
                <a:effectLst/>
                <a:latin typeface="Open Sans" panose="020B0606030504020204" pitchFamily="34" charset="0"/>
              </a:rPr>
              <a:t>Để đảm bảo an toàn cho bếp trưởng trong quá trình nấu bếp trong nhà hàng, có một số biện pháp phòng tránh tai nạn quan trọng. Huấn luyện an toàn lao động đóng vai trò then chốt trong việc nâng cao nhận thức về nguy cơ và biện pháp phòng ngừa. </a:t>
            </a:r>
            <a:endParaRPr lang="en-US" i="0" dirty="0">
              <a:effectLst/>
              <a:latin typeface="Open Sans" panose="020B0606030504020204" pitchFamily="34" charset="0"/>
            </a:endParaRPr>
          </a:p>
          <a:p>
            <a:pPr algn="l">
              <a:buFont typeface="Arial" panose="020B0604020202020204" pitchFamily="34" charset="0"/>
              <a:buChar char="•"/>
            </a:pPr>
            <a:r>
              <a:rPr lang="vi-VN" i="0" dirty="0">
                <a:effectLst/>
                <a:latin typeface="Open Sans" panose="020B0606030504020204" pitchFamily="34" charset="0"/>
              </a:rPr>
              <a:t>Bếp trưởng cũng nên tuân thủ quy tắc an toàn cơ bản như luôn đeo trang bị bảo hộ cá nhân như găng tay chống nhiệt và áo choàng an toàn.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7F6EC7FD-8598-3F28-7D87-76525FCF2068}"/>
              </a:ext>
            </a:extLst>
          </p:cNvPr>
          <p:cNvPicPr>
            <a:picLocks noChangeAspect="1"/>
          </p:cNvPicPr>
          <p:nvPr/>
        </p:nvPicPr>
        <p:blipFill>
          <a:blip r:embed="rId3"/>
          <a:stretch>
            <a:fillRect/>
          </a:stretch>
        </p:blipFill>
        <p:spPr>
          <a:xfrm>
            <a:off x="7750596" y="2132856"/>
            <a:ext cx="2592288" cy="2592288"/>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vi-VN" sz="3400" b="1" dirty="0">
                <a:solidFill>
                  <a:schemeClr val="bg1"/>
                </a:solidFill>
                <a:latin typeface="UTM Aptima" panose="02040603050506020204" pitchFamily="18" charset="0"/>
              </a:rPr>
              <a:t>Bếp trưởng nấu bếp trong nhà hàng</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a:t>
            </a:r>
            <a:r>
              <a:rPr lang="vi-VN" b="1" i="0" dirty="0">
                <a:effectLst/>
                <a:latin typeface="Open Sans" panose="020B0606030504020204" pitchFamily="34" charset="0"/>
              </a:rPr>
              <a:t>Quy định an toàn lao động khi bếp trưởng nấu bếp trong nhà hàng</a:t>
            </a:r>
            <a:r>
              <a:rPr lang="en-US" sz="2000" dirty="0"/>
              <a:t>:</a:t>
            </a:r>
          </a:p>
          <a:p>
            <a:pPr algn="l"/>
            <a:r>
              <a:rPr lang="vi-VN" b="0" i="0" dirty="0">
                <a:effectLst/>
                <a:latin typeface="Open Sans" panose="020B0606030504020204" pitchFamily="34" charset="0"/>
              </a:rPr>
              <a:t>Quy định an toàn lao động là yếu tố quan trọng trong việc đảm bảo sự an toàn cho bếp trưởng khi họ thực hiện công việc nấu nướng trong nhà hàng.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Các quy định này thường bao gồm việc đảm bảo rằng bếp trưởng và nhân viên nấu bếp được huấn luyện về việc sử dụng thiết bị và dụng cụ một cách an toàn và đúng cách.</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0818D405-C645-3B03-AFE4-6A962A2E3167}"/>
              </a:ext>
            </a:extLst>
          </p:cNvPr>
          <p:cNvPicPr>
            <a:picLocks noChangeAspect="1"/>
          </p:cNvPicPr>
          <p:nvPr/>
        </p:nvPicPr>
        <p:blipFill>
          <a:blip r:embed="rId3"/>
          <a:stretch>
            <a:fillRect/>
          </a:stretch>
        </p:blipFill>
        <p:spPr>
          <a:xfrm>
            <a:off x="7750596" y="2132856"/>
            <a:ext cx="2592288" cy="2592288"/>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vi-VN" sz="3400" b="1" dirty="0">
                <a:solidFill>
                  <a:schemeClr val="bg1"/>
                </a:solidFill>
                <a:latin typeface="UTM Aptima" panose="02040603050506020204" pitchFamily="18" charset="0"/>
              </a:rPr>
              <a:t>Bếp trưởng nấu bếp trong nhà hàng</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vi-VN" b="1" i="0" dirty="0">
                <a:effectLst/>
                <a:latin typeface="Open Sans" panose="020B0606030504020204" pitchFamily="34" charset="0"/>
              </a:rPr>
              <a:t>Xử lý tình huống tai nạn khẩn cấp khi bếp trưởng nấu bếp trong nhà hàng</a:t>
            </a:r>
            <a:r>
              <a:rPr lang="en-US" sz="2000" dirty="0">
                <a:solidFill>
                  <a:schemeClr val="bg1"/>
                </a:solidFill>
              </a:rPr>
              <a:t>:</a:t>
            </a:r>
          </a:p>
          <a:p>
            <a:pPr algn="l"/>
            <a:r>
              <a:rPr lang="vi-VN" b="0" i="0" dirty="0">
                <a:effectLst/>
                <a:latin typeface="Open Sans" panose="020B0606030504020204" pitchFamily="34" charset="0"/>
              </a:rPr>
              <a:t>Trong trường hợp xảy ra tai nạn khẩn cấp khi bếp trưởng đang nấu bếp trong nhà hàng, việc xử lý tình huống một cách nhanh chóng và hiệu quả là rất quan trọng. Đầu tiên, bếp trưởng cần phải giữ bình tĩnh và đảm bảo an toàn cho bản thân và đồng nghiệp xung quanh. </a:t>
            </a:r>
            <a:endParaRPr lang="en-US" b="0" i="0" dirty="0">
              <a:effectLst/>
              <a:latin typeface="Open Sans" panose="020B0606030504020204" pitchFamily="34" charset="0"/>
            </a:endParaRPr>
          </a:p>
          <a:p>
            <a:pPr algn="l"/>
            <a:r>
              <a:rPr lang="vi-VN" b="0" i="0" dirty="0">
                <a:effectLst/>
                <a:latin typeface="Open Sans" panose="020B0606030504020204" pitchFamily="34" charset="0"/>
              </a:rPr>
              <a:t>Nếu có nguy cơ cháy nổ, bếp trưởng cần sử dụng bộ chữa cháy và báo động cháy nổ ngay lập tức, sau đó hướng dẫn đồng nghiệp rời khỏi khu vực nguy hiểm.</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1995FB55-878A-F266-0A2F-E44721A67952}"/>
              </a:ext>
            </a:extLst>
          </p:cNvPr>
          <p:cNvPicPr>
            <a:picLocks noChangeAspect="1"/>
          </p:cNvPicPr>
          <p:nvPr/>
        </p:nvPicPr>
        <p:blipFill>
          <a:blip r:embed="rId3"/>
          <a:stretch>
            <a:fillRect/>
          </a:stretch>
        </p:blipFill>
        <p:spPr>
          <a:xfrm>
            <a:off x="7750596" y="2132856"/>
            <a:ext cx="2592288" cy="2592288"/>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Nhân</a:t>
            </a:r>
            <a:r>
              <a:rPr lang="en-US" dirty="0">
                <a:latin typeface="UTM Aptima" panose="02040603050506020204" pitchFamily="18" charset="0"/>
              </a:rPr>
              <a:t> </a:t>
            </a:r>
            <a:r>
              <a:rPr lang="en-US" dirty="0" err="1">
                <a:latin typeface="UTM Aptima" panose="02040603050506020204" pitchFamily="18" charset="0"/>
              </a:rPr>
              <a:t>viên</a:t>
            </a:r>
            <a:r>
              <a:rPr lang="en-US" dirty="0">
                <a:latin typeface="UTM Aptima" panose="02040603050506020204" pitchFamily="18" charset="0"/>
              </a:rPr>
              <a:t> </a:t>
            </a:r>
            <a:r>
              <a:rPr lang="en-US" dirty="0" err="1">
                <a:latin typeface="UTM Aptima" panose="02040603050506020204" pitchFamily="18" charset="0"/>
              </a:rPr>
              <a:t>phụ</a:t>
            </a:r>
            <a:r>
              <a:rPr lang="en-US" dirty="0">
                <a:latin typeface="UTM Aptima" panose="02040603050506020204" pitchFamily="18" charset="0"/>
              </a:rPr>
              <a:t> </a:t>
            </a:r>
            <a:r>
              <a:rPr lang="en-US" dirty="0" err="1">
                <a:latin typeface="UTM Aptima" panose="02040603050506020204" pitchFamily="18" charset="0"/>
              </a:rPr>
              <a:t>bếp</a:t>
            </a:r>
            <a:r>
              <a:rPr lang="en-US" dirty="0">
                <a:latin typeface="UTM Aptima" panose="02040603050506020204" pitchFamily="18" charset="0"/>
              </a:rPr>
              <a:t>, </a:t>
            </a:r>
            <a:r>
              <a:rPr lang="en-US" dirty="0" err="1">
                <a:latin typeface="UTM Aptima" panose="02040603050506020204" pitchFamily="18" charset="0"/>
              </a:rPr>
              <a:t>chuẩn</a:t>
            </a:r>
            <a:r>
              <a:rPr lang="en-US" dirty="0">
                <a:latin typeface="UTM Aptima" panose="02040603050506020204" pitchFamily="18" charset="0"/>
              </a:rPr>
              <a:t> </a:t>
            </a:r>
            <a:r>
              <a:rPr lang="en-US" dirty="0" err="1">
                <a:latin typeface="UTM Aptima" panose="02040603050506020204" pitchFamily="18" charset="0"/>
              </a:rPr>
              <a:t>bị</a:t>
            </a:r>
            <a:r>
              <a:rPr lang="en-US" dirty="0">
                <a:latin typeface="UTM Aptima" panose="02040603050506020204" pitchFamily="18" charset="0"/>
              </a:rPr>
              <a:t> </a:t>
            </a:r>
            <a:r>
              <a:rPr lang="en-US" dirty="0" err="1">
                <a:latin typeface="UTM Aptima" panose="02040603050506020204" pitchFamily="18" charset="0"/>
              </a:rPr>
              <a:t>nguyên</a:t>
            </a:r>
            <a:r>
              <a:rPr lang="en-US" dirty="0">
                <a:latin typeface="UTM Aptima" panose="02040603050506020204" pitchFamily="18" charset="0"/>
              </a:rPr>
              <a:t> </a:t>
            </a:r>
            <a:r>
              <a:rPr lang="en-US" dirty="0" err="1">
                <a:latin typeface="UTM Aptima" panose="02040603050506020204" pitchFamily="18" charset="0"/>
              </a:rPr>
              <a:t>liệu</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77500" lnSpcReduction="20000"/>
          </a:bodyPr>
          <a:lstStyle/>
          <a:p>
            <a:pPr marL="0" indent="0" algn="l">
              <a:lnSpc>
                <a:spcPct val="120000"/>
              </a:lnSpc>
              <a:buNone/>
            </a:pPr>
            <a:r>
              <a:rPr lang="en-US" sz="2000" b="1" i="0" dirty="0">
                <a:effectLst/>
                <a:latin typeface="Open Sans" panose="020B0606030504020204" pitchFamily="34" charset="0"/>
              </a:rPr>
              <a:t>1. </a:t>
            </a:r>
            <a:r>
              <a:rPr lang="vi-VN" sz="2000" b="1" i="0" dirty="0">
                <a:effectLst/>
                <a:latin typeface="Open Sans" panose="020B0606030504020204" pitchFamily="34" charset="0"/>
              </a:rPr>
              <a:t>Đặc điểm công việc phụ bếp, chuẩn bị nguyên liệu, làm sạch và sắp xếp khu vực làm việc, và thực hiện các công việc khác như chế biến một phần nhỏ của món ăn</a:t>
            </a:r>
          </a:p>
          <a:p>
            <a:pPr algn="l">
              <a:lnSpc>
                <a:spcPct val="120000"/>
              </a:lnSpc>
            </a:pPr>
            <a:r>
              <a:rPr lang="vi-VN" b="0" i="0" dirty="0">
                <a:effectLst/>
                <a:latin typeface="Open Sans" panose="020B0606030504020204" pitchFamily="34" charset="0"/>
              </a:rPr>
              <a:t>Trước hết, phụ bếp phải có kỹ năng về chuẩn bị nguyên liệu. Điều này bao gồm việc làm sạch và chuẩn bị các thành phần cần thiết cho việc nấu nướng, bao gồm cắt, rửa và chế biến các nguyên liệu theo yêu cầu của đầu bếp chính.</a:t>
            </a:r>
          </a:p>
          <a:p>
            <a:pPr algn="l">
              <a:lnSpc>
                <a:spcPct val="120000"/>
              </a:lnSpc>
            </a:pPr>
            <a:r>
              <a:rPr lang="vi-VN" b="0" i="0" dirty="0">
                <a:effectLst/>
                <a:latin typeface="Open Sans" panose="020B0606030504020204" pitchFamily="34" charset="0"/>
              </a:rPr>
              <a:t>Ngoài ra, phụ bếp phải có khả năng sắp xếp khu vực làm việc một cách hiệu quả. Việc này bao gồm sắp xếp và tổ chức không gian làm việc sao cho thuận tiện nhất cho quá trình chuẩn bị và chế biến thực phẩm. Sự tổ chức tốt giúp tăng cường hiệu suất làm việc và giảm thiểu thời gian lãng phí.</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05FF9A87-E8AC-E866-9A3F-3B961C3CC825}"/>
              </a:ext>
            </a:extLst>
          </p:cNvPr>
          <p:cNvPicPr>
            <a:picLocks noChangeAspect="1"/>
          </p:cNvPicPr>
          <p:nvPr/>
        </p:nvPicPr>
        <p:blipFill>
          <a:blip r:embed="rId3"/>
          <a:stretch>
            <a:fillRect/>
          </a:stretch>
        </p:blipFill>
        <p:spPr>
          <a:xfrm>
            <a:off x="-242291" y="4797152"/>
            <a:ext cx="2524968" cy="2524968"/>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Nhân</a:t>
            </a:r>
            <a:r>
              <a:rPr lang="en-US" dirty="0">
                <a:latin typeface="UTM Aptima" panose="02040603050506020204" pitchFamily="18" charset="0"/>
              </a:rPr>
              <a:t> </a:t>
            </a:r>
            <a:r>
              <a:rPr lang="en-US" dirty="0" err="1">
                <a:latin typeface="UTM Aptima" panose="02040603050506020204" pitchFamily="18" charset="0"/>
              </a:rPr>
              <a:t>viên</a:t>
            </a:r>
            <a:r>
              <a:rPr lang="en-US" dirty="0">
                <a:latin typeface="UTM Aptima" panose="02040603050506020204" pitchFamily="18" charset="0"/>
              </a:rPr>
              <a:t> </a:t>
            </a:r>
            <a:r>
              <a:rPr lang="en-US" dirty="0" err="1">
                <a:latin typeface="UTM Aptima" panose="02040603050506020204" pitchFamily="18" charset="0"/>
              </a:rPr>
              <a:t>phụ</a:t>
            </a:r>
            <a:r>
              <a:rPr lang="en-US" dirty="0">
                <a:latin typeface="UTM Aptima" panose="02040603050506020204" pitchFamily="18" charset="0"/>
              </a:rPr>
              <a:t> </a:t>
            </a:r>
            <a:r>
              <a:rPr lang="en-US" dirty="0" err="1">
                <a:latin typeface="UTM Aptima" panose="02040603050506020204" pitchFamily="18" charset="0"/>
              </a:rPr>
              <a:t>bếp</a:t>
            </a:r>
            <a:r>
              <a:rPr lang="en-US" dirty="0">
                <a:latin typeface="UTM Aptima" panose="02040603050506020204" pitchFamily="18" charset="0"/>
              </a:rPr>
              <a:t>, </a:t>
            </a:r>
            <a:r>
              <a:rPr lang="en-US" dirty="0" err="1">
                <a:latin typeface="UTM Aptima" panose="02040603050506020204" pitchFamily="18" charset="0"/>
              </a:rPr>
              <a:t>chuẩn</a:t>
            </a:r>
            <a:r>
              <a:rPr lang="en-US" dirty="0">
                <a:latin typeface="UTM Aptima" panose="02040603050506020204" pitchFamily="18" charset="0"/>
              </a:rPr>
              <a:t> </a:t>
            </a:r>
            <a:r>
              <a:rPr lang="en-US" dirty="0" err="1">
                <a:latin typeface="UTM Aptima" panose="02040603050506020204" pitchFamily="18" charset="0"/>
              </a:rPr>
              <a:t>bị</a:t>
            </a:r>
            <a:r>
              <a:rPr lang="en-US" dirty="0">
                <a:latin typeface="UTM Aptima" panose="02040603050506020204" pitchFamily="18" charset="0"/>
              </a:rPr>
              <a:t> </a:t>
            </a:r>
            <a:r>
              <a:rPr lang="en-US" dirty="0" err="1">
                <a:latin typeface="UTM Aptima" panose="02040603050506020204" pitchFamily="18" charset="0"/>
              </a:rPr>
              <a:t>nguyên</a:t>
            </a:r>
            <a:r>
              <a:rPr lang="en-US" dirty="0">
                <a:latin typeface="UTM Aptima" panose="02040603050506020204" pitchFamily="18" charset="0"/>
              </a:rPr>
              <a:t> </a:t>
            </a:r>
            <a:r>
              <a:rPr lang="en-US" dirty="0" err="1">
                <a:latin typeface="UTM Aptima" panose="02040603050506020204" pitchFamily="18" charset="0"/>
              </a:rPr>
              <a:t>liệu</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2. </a:t>
            </a:r>
            <a:r>
              <a:rPr lang="vi-VN" sz="2000" b="1" i="0" dirty="0">
                <a:effectLst/>
                <a:latin typeface="Open Sans" panose="020B0606030504020204" pitchFamily="34" charset="0"/>
              </a:rPr>
              <a:t>Các dạng tai nạn trong quá trình phụ bếp, chuẩn bị nguyên liệu, làm sạch và sắp xếp khu vực làm việc, và thực hiện các công việc khác như chế biến một phần nhỏ của món ăn</a:t>
            </a:r>
          </a:p>
          <a:p>
            <a:pPr algn="l">
              <a:lnSpc>
                <a:spcPct val="120000"/>
              </a:lnSpc>
            </a:pPr>
            <a:r>
              <a:rPr lang="vi-VN" b="0" i="0" dirty="0">
                <a:effectLst/>
                <a:latin typeface="Open Sans" panose="020B0606030504020204" pitchFamily="34" charset="0"/>
              </a:rPr>
              <a:t>Một trong những tai nạn phổ biến là về an toàn vệ sinh thực phẩm. Việc xử lý dao kéo và các thiết bị sắc bén có thể dẫn đến cắt, trầy xước hoặc thậm chí là thương tích nghiêm trọng nếu không cẩn thận.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Ngoài ra, tai nạn có thể xảy ra do việc sử dụng các chất tẩy rửa mạnh mẽ hoặc không đúng cách, gây nguy hiểm cho sức khỏe của nhân viên bếp.</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DA1531A-9CD3-3E07-C611-30626B9047D2}"/>
              </a:ext>
            </a:extLst>
          </p:cNvPr>
          <p:cNvPicPr>
            <a:picLocks noChangeAspect="1"/>
          </p:cNvPicPr>
          <p:nvPr/>
        </p:nvPicPr>
        <p:blipFill>
          <a:blip r:embed="rId3"/>
          <a:stretch>
            <a:fillRect/>
          </a:stretch>
        </p:blipFill>
        <p:spPr>
          <a:xfrm>
            <a:off x="-242291" y="4797152"/>
            <a:ext cx="2524968" cy="2524968"/>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Nhân</a:t>
            </a:r>
            <a:r>
              <a:rPr lang="en-US" dirty="0">
                <a:latin typeface="UTM Aptima" panose="02040603050506020204" pitchFamily="18" charset="0"/>
              </a:rPr>
              <a:t> </a:t>
            </a:r>
            <a:r>
              <a:rPr lang="en-US" dirty="0" err="1">
                <a:latin typeface="UTM Aptima" panose="02040603050506020204" pitchFamily="18" charset="0"/>
              </a:rPr>
              <a:t>viên</a:t>
            </a:r>
            <a:r>
              <a:rPr lang="en-US" dirty="0">
                <a:latin typeface="UTM Aptima" panose="02040603050506020204" pitchFamily="18" charset="0"/>
              </a:rPr>
              <a:t> </a:t>
            </a:r>
            <a:r>
              <a:rPr lang="en-US" dirty="0" err="1">
                <a:latin typeface="UTM Aptima" panose="02040603050506020204" pitchFamily="18" charset="0"/>
              </a:rPr>
              <a:t>phụ</a:t>
            </a:r>
            <a:r>
              <a:rPr lang="en-US" dirty="0">
                <a:latin typeface="UTM Aptima" panose="02040603050506020204" pitchFamily="18" charset="0"/>
              </a:rPr>
              <a:t> </a:t>
            </a:r>
            <a:r>
              <a:rPr lang="en-US" dirty="0" err="1">
                <a:latin typeface="UTM Aptima" panose="02040603050506020204" pitchFamily="18" charset="0"/>
              </a:rPr>
              <a:t>bếp</a:t>
            </a:r>
            <a:r>
              <a:rPr lang="en-US" dirty="0">
                <a:latin typeface="UTM Aptima" panose="02040603050506020204" pitchFamily="18" charset="0"/>
              </a:rPr>
              <a:t>, </a:t>
            </a:r>
            <a:r>
              <a:rPr lang="en-US" dirty="0" err="1">
                <a:latin typeface="UTM Aptima" panose="02040603050506020204" pitchFamily="18" charset="0"/>
              </a:rPr>
              <a:t>chuẩn</a:t>
            </a:r>
            <a:r>
              <a:rPr lang="en-US" dirty="0">
                <a:latin typeface="UTM Aptima" panose="02040603050506020204" pitchFamily="18" charset="0"/>
              </a:rPr>
              <a:t> </a:t>
            </a:r>
            <a:r>
              <a:rPr lang="en-US" dirty="0" err="1">
                <a:latin typeface="UTM Aptima" panose="02040603050506020204" pitchFamily="18" charset="0"/>
              </a:rPr>
              <a:t>bị</a:t>
            </a:r>
            <a:r>
              <a:rPr lang="en-US" dirty="0">
                <a:latin typeface="UTM Aptima" panose="02040603050506020204" pitchFamily="18" charset="0"/>
              </a:rPr>
              <a:t> </a:t>
            </a:r>
            <a:r>
              <a:rPr lang="en-US" dirty="0" err="1">
                <a:latin typeface="UTM Aptima" panose="02040603050506020204" pitchFamily="18" charset="0"/>
              </a:rPr>
              <a:t>nguyên</a:t>
            </a:r>
            <a:r>
              <a:rPr lang="en-US" dirty="0">
                <a:latin typeface="UTM Aptima" panose="02040603050506020204" pitchFamily="18" charset="0"/>
              </a:rPr>
              <a:t> </a:t>
            </a:r>
            <a:r>
              <a:rPr lang="en-US" dirty="0" err="1">
                <a:latin typeface="UTM Aptima" panose="02040603050506020204" pitchFamily="18" charset="0"/>
              </a:rPr>
              <a:t>liệu</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3. </a:t>
            </a:r>
            <a:r>
              <a:rPr lang="vi-VN" sz="2000" b="1" i="0" dirty="0">
                <a:effectLst/>
                <a:latin typeface="Open Sans" panose="020B0606030504020204" pitchFamily="34" charset="0"/>
              </a:rPr>
              <a:t>Nguyên nhân gây ra tai nạn khi phụ bếp, chuẩn bị nguyên liệu, làm sạch và sắp xếp khu vực làm việc, và thực hiện các công việc khác như chế biến một phần nhỏ của món ăn</a:t>
            </a:r>
          </a:p>
          <a:p>
            <a:pPr algn="l">
              <a:lnSpc>
                <a:spcPct val="120000"/>
              </a:lnSpc>
            </a:pPr>
            <a:r>
              <a:rPr lang="vi-VN" b="0" i="0" dirty="0">
                <a:effectLst/>
                <a:latin typeface="Open Sans" panose="020B0606030504020204" pitchFamily="34" charset="0"/>
              </a:rPr>
              <a:t>Một nguyên nhân chính là sự thiếu cẩn thận. Khi làm việc trong môi trường bếp sôi động và áp lực thời gian, có thể dễ dàng xảy ra các hành động không cẩn thận hoặc vội vã, dẫn đến tai nạn không mong muốn.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Việc không tập trung đủ khi sử dụng các dụng cụ sắc bén, hoặc lơ là trong quá trình xử lý thực phẩm có thể gây ra những tai nạn đáng tiếc.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FE8B0A0-1AA3-2B8F-7EAD-67117117D170}"/>
              </a:ext>
            </a:extLst>
          </p:cNvPr>
          <p:cNvPicPr>
            <a:picLocks noChangeAspect="1"/>
          </p:cNvPicPr>
          <p:nvPr/>
        </p:nvPicPr>
        <p:blipFill>
          <a:blip r:embed="rId3"/>
          <a:stretch>
            <a:fillRect/>
          </a:stretch>
        </p:blipFill>
        <p:spPr>
          <a:xfrm>
            <a:off x="-242291" y="4797152"/>
            <a:ext cx="2524968" cy="2524968"/>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Nhân</a:t>
            </a:r>
            <a:r>
              <a:rPr lang="en-US" dirty="0">
                <a:latin typeface="UTM Aptima" panose="02040603050506020204" pitchFamily="18" charset="0"/>
              </a:rPr>
              <a:t> </a:t>
            </a:r>
            <a:r>
              <a:rPr lang="en-US" dirty="0" err="1">
                <a:latin typeface="UTM Aptima" panose="02040603050506020204" pitchFamily="18" charset="0"/>
              </a:rPr>
              <a:t>viên</a:t>
            </a:r>
            <a:r>
              <a:rPr lang="en-US" dirty="0">
                <a:latin typeface="UTM Aptima" panose="02040603050506020204" pitchFamily="18" charset="0"/>
              </a:rPr>
              <a:t> </a:t>
            </a:r>
            <a:r>
              <a:rPr lang="en-US" dirty="0" err="1">
                <a:latin typeface="UTM Aptima" panose="02040603050506020204" pitchFamily="18" charset="0"/>
              </a:rPr>
              <a:t>phụ</a:t>
            </a:r>
            <a:r>
              <a:rPr lang="en-US" dirty="0">
                <a:latin typeface="UTM Aptima" panose="02040603050506020204" pitchFamily="18" charset="0"/>
              </a:rPr>
              <a:t> </a:t>
            </a:r>
            <a:r>
              <a:rPr lang="en-US" dirty="0" err="1">
                <a:latin typeface="UTM Aptima" panose="02040603050506020204" pitchFamily="18" charset="0"/>
              </a:rPr>
              <a:t>bếp</a:t>
            </a:r>
            <a:r>
              <a:rPr lang="en-US" dirty="0">
                <a:latin typeface="UTM Aptima" panose="02040603050506020204" pitchFamily="18" charset="0"/>
              </a:rPr>
              <a:t>, </a:t>
            </a:r>
            <a:r>
              <a:rPr lang="en-US" dirty="0" err="1">
                <a:latin typeface="UTM Aptima" panose="02040603050506020204" pitchFamily="18" charset="0"/>
              </a:rPr>
              <a:t>chuẩn</a:t>
            </a:r>
            <a:r>
              <a:rPr lang="en-US" dirty="0">
                <a:latin typeface="UTM Aptima" panose="02040603050506020204" pitchFamily="18" charset="0"/>
              </a:rPr>
              <a:t> </a:t>
            </a:r>
            <a:r>
              <a:rPr lang="en-US" dirty="0" err="1">
                <a:latin typeface="UTM Aptima" panose="02040603050506020204" pitchFamily="18" charset="0"/>
              </a:rPr>
              <a:t>bị</a:t>
            </a:r>
            <a:r>
              <a:rPr lang="en-US" dirty="0">
                <a:latin typeface="UTM Aptima" panose="02040603050506020204" pitchFamily="18" charset="0"/>
              </a:rPr>
              <a:t> </a:t>
            </a:r>
            <a:r>
              <a:rPr lang="en-US" dirty="0" err="1">
                <a:latin typeface="UTM Aptima" panose="02040603050506020204" pitchFamily="18" charset="0"/>
              </a:rPr>
              <a:t>nguyên</a:t>
            </a:r>
            <a:r>
              <a:rPr lang="en-US" dirty="0">
                <a:latin typeface="UTM Aptima" panose="02040603050506020204" pitchFamily="18" charset="0"/>
              </a:rPr>
              <a:t> </a:t>
            </a:r>
            <a:r>
              <a:rPr lang="en-US" dirty="0" err="1">
                <a:latin typeface="UTM Aptima" panose="02040603050506020204" pitchFamily="18" charset="0"/>
              </a:rPr>
              <a:t>liệu</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77500" lnSpcReduction="20000"/>
          </a:bodyPr>
          <a:lstStyle/>
          <a:p>
            <a:pPr marL="0" indent="0" algn="l">
              <a:lnSpc>
                <a:spcPct val="120000"/>
              </a:lnSpc>
              <a:buNone/>
            </a:pPr>
            <a:r>
              <a:rPr lang="en-US" sz="2000" b="1" i="0" dirty="0">
                <a:effectLst/>
                <a:latin typeface="Open Sans" panose="020B0606030504020204" pitchFamily="34" charset="0"/>
              </a:rPr>
              <a:t>4. </a:t>
            </a:r>
            <a:r>
              <a:rPr lang="vi-VN" sz="2000" b="1" i="0" dirty="0">
                <a:effectLst/>
                <a:latin typeface="Open Sans" panose="020B0606030504020204" pitchFamily="34" charset="0"/>
              </a:rPr>
              <a:t>Biện pháp phòng tránh tai nạn khi phụ bếp, chuẩn bị nguyên liệu, làm sạch và sắp xếp khu vực làm việc, và thực hiện các công việc khác như chế biến một phần nhỏ của món ăn</a:t>
            </a:r>
          </a:p>
          <a:p>
            <a:pPr algn="l">
              <a:lnSpc>
                <a:spcPct val="120000"/>
              </a:lnSpc>
            </a:pPr>
            <a:r>
              <a:rPr lang="vi-VN" b="0" i="0" dirty="0">
                <a:effectLst/>
                <a:latin typeface="Open Sans" panose="020B0606030504020204" pitchFamily="34" charset="0"/>
              </a:rPr>
              <a:t>Để phòng tránh tai nạn trong quá trình làm việc của phụ bếp, việc thực hiện quan trắc môi trường lao động là một biện pháp quan trọng. Đầu tiên, cần phải đảm bảo rằng không khí trong khu vực làm việc được kiểm soát và đảm bảo chất lượng, đặc biệt là khi sử dụng các thiết bị phát ra khí độc hại như bếp gas.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Việc lắp đặt hệ thống thông gió hiệu quả và kiểm tra định kỳ chất lượng không khí là cần thiết để đảm bảo môi trường làm việc an toàn cho nhân viên.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7DD54A7-C2BF-FF6A-E46E-19EAB38AF036}"/>
              </a:ext>
            </a:extLst>
          </p:cNvPr>
          <p:cNvPicPr>
            <a:picLocks noChangeAspect="1"/>
          </p:cNvPicPr>
          <p:nvPr/>
        </p:nvPicPr>
        <p:blipFill>
          <a:blip r:embed="rId3"/>
          <a:stretch>
            <a:fillRect/>
          </a:stretch>
        </p:blipFill>
        <p:spPr>
          <a:xfrm>
            <a:off x="-242291" y="4797152"/>
            <a:ext cx="2524968" cy="2524968"/>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Nhân</a:t>
            </a:r>
            <a:r>
              <a:rPr lang="en-US" dirty="0">
                <a:latin typeface="UTM Aptima" panose="02040603050506020204" pitchFamily="18" charset="0"/>
              </a:rPr>
              <a:t> </a:t>
            </a:r>
            <a:r>
              <a:rPr lang="en-US" dirty="0" err="1">
                <a:latin typeface="UTM Aptima" panose="02040603050506020204" pitchFamily="18" charset="0"/>
              </a:rPr>
              <a:t>viên</a:t>
            </a:r>
            <a:r>
              <a:rPr lang="en-US" dirty="0">
                <a:latin typeface="UTM Aptima" panose="02040603050506020204" pitchFamily="18" charset="0"/>
              </a:rPr>
              <a:t> </a:t>
            </a:r>
            <a:r>
              <a:rPr lang="en-US" dirty="0" err="1">
                <a:latin typeface="UTM Aptima" panose="02040603050506020204" pitchFamily="18" charset="0"/>
              </a:rPr>
              <a:t>phụ</a:t>
            </a:r>
            <a:r>
              <a:rPr lang="en-US" dirty="0">
                <a:latin typeface="UTM Aptima" panose="02040603050506020204" pitchFamily="18" charset="0"/>
              </a:rPr>
              <a:t> </a:t>
            </a:r>
            <a:r>
              <a:rPr lang="en-US" dirty="0" err="1">
                <a:latin typeface="UTM Aptima" panose="02040603050506020204" pitchFamily="18" charset="0"/>
              </a:rPr>
              <a:t>bếp</a:t>
            </a:r>
            <a:r>
              <a:rPr lang="en-US" dirty="0">
                <a:latin typeface="UTM Aptima" panose="02040603050506020204" pitchFamily="18" charset="0"/>
              </a:rPr>
              <a:t>, </a:t>
            </a:r>
            <a:r>
              <a:rPr lang="en-US" dirty="0" err="1">
                <a:latin typeface="UTM Aptima" panose="02040603050506020204" pitchFamily="18" charset="0"/>
              </a:rPr>
              <a:t>chuẩn</a:t>
            </a:r>
            <a:r>
              <a:rPr lang="en-US" dirty="0">
                <a:latin typeface="UTM Aptima" panose="02040603050506020204" pitchFamily="18" charset="0"/>
              </a:rPr>
              <a:t> </a:t>
            </a:r>
            <a:r>
              <a:rPr lang="en-US" dirty="0" err="1">
                <a:latin typeface="UTM Aptima" panose="02040603050506020204" pitchFamily="18" charset="0"/>
              </a:rPr>
              <a:t>bị</a:t>
            </a:r>
            <a:r>
              <a:rPr lang="en-US" dirty="0">
                <a:latin typeface="UTM Aptima" panose="02040603050506020204" pitchFamily="18" charset="0"/>
              </a:rPr>
              <a:t> </a:t>
            </a:r>
            <a:r>
              <a:rPr lang="en-US" dirty="0" err="1">
                <a:latin typeface="UTM Aptima" panose="02040603050506020204" pitchFamily="18" charset="0"/>
              </a:rPr>
              <a:t>nguyên</a:t>
            </a:r>
            <a:r>
              <a:rPr lang="en-US" dirty="0">
                <a:latin typeface="UTM Aptima" panose="02040603050506020204" pitchFamily="18" charset="0"/>
              </a:rPr>
              <a:t> </a:t>
            </a:r>
            <a:r>
              <a:rPr lang="en-US" dirty="0" err="1">
                <a:latin typeface="UTM Aptima" panose="02040603050506020204" pitchFamily="18" charset="0"/>
              </a:rPr>
              <a:t>liệu</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77500" lnSpcReduction="20000"/>
          </a:bodyPr>
          <a:lstStyle/>
          <a:p>
            <a:pPr marL="0" indent="0" algn="l">
              <a:lnSpc>
                <a:spcPct val="120000"/>
              </a:lnSpc>
              <a:buNone/>
            </a:pPr>
            <a:r>
              <a:rPr lang="en-US" sz="2000" b="1" i="0" dirty="0">
                <a:effectLst/>
                <a:latin typeface="Open Sans" panose="020B0606030504020204" pitchFamily="34" charset="0"/>
              </a:rPr>
              <a:t>5. </a:t>
            </a:r>
            <a:r>
              <a:rPr lang="vi-VN" sz="2000" b="1" i="0" dirty="0">
                <a:effectLst/>
                <a:latin typeface="Open Sans" panose="020B0606030504020204" pitchFamily="34" charset="0"/>
              </a:rPr>
              <a:t>Quy định an toàn lao động khi phụ bếp, chuẩn bị nguyên liệu, làm sạch và sắp xếp khu vực làm việc, và thực hiện các công việc khác như chế biến một phần nhỏ của món ăn</a:t>
            </a:r>
          </a:p>
          <a:p>
            <a:pPr algn="l">
              <a:lnSpc>
                <a:spcPct val="120000"/>
              </a:lnSpc>
            </a:pPr>
            <a:r>
              <a:rPr lang="vi-VN" b="0" i="0" dirty="0">
                <a:effectLst/>
                <a:latin typeface="Open Sans" panose="020B0606030504020204" pitchFamily="34" charset="0"/>
              </a:rPr>
              <a:t>Đầu tiên, việc đảm bảo các biện pháp bảo vệ cá nhân là rất quan trọng. Nhân viên bếp cần được cung cấp trang thiết bị bảo hộ cá nhân như mũ bảo hiểm, kính bảo hộ, găng tay và áo khoác chống nhiệt. </a:t>
            </a:r>
          </a:p>
          <a:p>
            <a:pPr algn="l">
              <a:lnSpc>
                <a:spcPct val="120000"/>
              </a:lnSpc>
            </a:pPr>
            <a:r>
              <a:rPr lang="vi-VN" b="0" i="0" dirty="0">
                <a:effectLst/>
                <a:latin typeface="Open Sans" panose="020B0606030504020204" pitchFamily="34" charset="0"/>
              </a:rPr>
              <a:t>Thứ hai, quy định về vệ sinh và an toàn thực phẩm cũng cần được tuân thủ nghiêm ngặt. Nhân viên bếp cần phải được đào tạo về quy trình vệ sinh và sự an toàn khi xử lý thực phẩm để đảm bảo rằng nguyên liệu được chuẩn bị và lưu trữ một cách an toàn và vệ sinh.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72490C9-933F-9097-9479-FBA5BCFB7D23}"/>
              </a:ext>
            </a:extLst>
          </p:cNvPr>
          <p:cNvPicPr>
            <a:picLocks noChangeAspect="1"/>
          </p:cNvPicPr>
          <p:nvPr/>
        </p:nvPicPr>
        <p:blipFill>
          <a:blip r:embed="rId3"/>
          <a:stretch>
            <a:fillRect/>
          </a:stretch>
        </p:blipFill>
        <p:spPr>
          <a:xfrm>
            <a:off x="-242291" y="4797152"/>
            <a:ext cx="2524968" cy="2524968"/>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Nhân</a:t>
            </a:r>
            <a:r>
              <a:rPr lang="en-US" dirty="0">
                <a:latin typeface="UTM Aptima" panose="02040603050506020204" pitchFamily="18" charset="0"/>
              </a:rPr>
              <a:t> </a:t>
            </a:r>
            <a:r>
              <a:rPr lang="en-US" dirty="0" err="1">
                <a:latin typeface="UTM Aptima" panose="02040603050506020204" pitchFamily="18" charset="0"/>
              </a:rPr>
              <a:t>viên</a:t>
            </a:r>
            <a:r>
              <a:rPr lang="en-US" dirty="0">
                <a:latin typeface="UTM Aptima" panose="02040603050506020204" pitchFamily="18" charset="0"/>
              </a:rPr>
              <a:t> </a:t>
            </a:r>
            <a:r>
              <a:rPr lang="en-US" dirty="0" err="1">
                <a:latin typeface="UTM Aptima" panose="02040603050506020204" pitchFamily="18" charset="0"/>
              </a:rPr>
              <a:t>phụ</a:t>
            </a:r>
            <a:r>
              <a:rPr lang="en-US" dirty="0">
                <a:latin typeface="UTM Aptima" panose="02040603050506020204" pitchFamily="18" charset="0"/>
              </a:rPr>
              <a:t> </a:t>
            </a:r>
            <a:r>
              <a:rPr lang="en-US" dirty="0" err="1">
                <a:latin typeface="UTM Aptima" panose="02040603050506020204" pitchFamily="18" charset="0"/>
              </a:rPr>
              <a:t>bếp</a:t>
            </a:r>
            <a:r>
              <a:rPr lang="en-US" dirty="0">
                <a:latin typeface="UTM Aptima" panose="02040603050506020204" pitchFamily="18" charset="0"/>
              </a:rPr>
              <a:t>, </a:t>
            </a:r>
            <a:r>
              <a:rPr lang="en-US" dirty="0" err="1">
                <a:latin typeface="UTM Aptima" panose="02040603050506020204" pitchFamily="18" charset="0"/>
              </a:rPr>
              <a:t>chuẩn</a:t>
            </a:r>
            <a:r>
              <a:rPr lang="en-US" dirty="0">
                <a:latin typeface="UTM Aptima" panose="02040603050506020204" pitchFamily="18" charset="0"/>
              </a:rPr>
              <a:t> </a:t>
            </a:r>
            <a:r>
              <a:rPr lang="en-US" dirty="0" err="1">
                <a:latin typeface="UTM Aptima" panose="02040603050506020204" pitchFamily="18" charset="0"/>
              </a:rPr>
              <a:t>bị</a:t>
            </a:r>
            <a:r>
              <a:rPr lang="en-US" dirty="0">
                <a:latin typeface="UTM Aptima" panose="02040603050506020204" pitchFamily="18" charset="0"/>
              </a:rPr>
              <a:t> </a:t>
            </a:r>
            <a:r>
              <a:rPr lang="en-US" dirty="0" err="1">
                <a:latin typeface="UTM Aptima" panose="02040603050506020204" pitchFamily="18" charset="0"/>
              </a:rPr>
              <a:t>nguyên</a:t>
            </a:r>
            <a:r>
              <a:rPr lang="en-US" dirty="0">
                <a:latin typeface="UTM Aptima" panose="02040603050506020204" pitchFamily="18" charset="0"/>
              </a:rPr>
              <a:t> </a:t>
            </a:r>
            <a:r>
              <a:rPr lang="en-US" dirty="0" err="1">
                <a:latin typeface="UTM Aptima" panose="02040603050506020204" pitchFamily="18" charset="0"/>
              </a:rPr>
              <a:t>liệu</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6. </a:t>
            </a:r>
            <a:r>
              <a:rPr lang="vi-VN" sz="2000" b="1" i="0" dirty="0">
                <a:effectLst/>
                <a:latin typeface="Open Sans" panose="020B0606030504020204" pitchFamily="34" charset="0"/>
              </a:rPr>
              <a:t>Xử lý tình huống tai nạn khẩn cấp khi phụ bếp, chuẩn bị nguyên liệu, làm sạch và sắp xếp khu vực làm việc, và thực hiện các công việc khác như chế biến một phần nhỏ của món ăn</a:t>
            </a:r>
          </a:p>
          <a:p>
            <a:pPr algn="l">
              <a:lnSpc>
                <a:spcPct val="120000"/>
              </a:lnSpc>
            </a:pPr>
            <a:r>
              <a:rPr lang="vi-VN" b="0" i="0" dirty="0">
                <a:effectLst/>
                <a:latin typeface="Open Sans" panose="020B0606030504020204" pitchFamily="34" charset="0"/>
              </a:rPr>
              <a:t>Khi xảy ra tai nạn, việc đầu tiên là giữ bình tĩnh và đánh giá tình hình. Nếu có ai bị thương, cần phải cấp cứu ngay lập tức bằng cách gọi điện thoại đến dịch vụ cấp cứu hoặc sử dụng các hướng dẫn cứu thương nếu có sẵn.</a:t>
            </a:r>
          </a:p>
          <a:p>
            <a:pPr algn="l">
              <a:lnSpc>
                <a:spcPct val="120000"/>
              </a:lnSpc>
            </a:pPr>
            <a:r>
              <a:rPr lang="vi-VN" b="0" i="0" dirty="0">
                <a:effectLst/>
                <a:latin typeface="Open Sans" panose="020B0606030504020204" pitchFamily="34" charset="0"/>
              </a:rPr>
              <a:t>Sau đó, cần phải báo cáo tai nạn cho quản lý hoặc người có thẩm quyền và tuân thủ mọi quy định nội bộ của tổ chức liên quan đến báo cáo tai nạn.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E0BB775-F964-8A7E-745D-BD4BDC44BA8C}"/>
              </a:ext>
            </a:extLst>
          </p:cNvPr>
          <p:cNvPicPr>
            <a:picLocks noChangeAspect="1"/>
          </p:cNvPicPr>
          <p:nvPr/>
        </p:nvPicPr>
        <p:blipFill>
          <a:blip r:embed="rId3"/>
          <a:stretch>
            <a:fillRect/>
          </a:stretch>
        </p:blipFill>
        <p:spPr>
          <a:xfrm>
            <a:off x="-242291" y="4797152"/>
            <a:ext cx="2524968" cy="2524968"/>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Nhân</a:t>
            </a:r>
            <a:r>
              <a:rPr lang="en-US" sz="3600" b="1" dirty="0">
                <a:latin typeface="UTM Aptima" panose="02040603050506020204" pitchFamily="18" charset="0"/>
              </a:rPr>
              <a:t> </a:t>
            </a:r>
            <a:r>
              <a:rPr lang="en-US" sz="3600" b="1" dirty="0" err="1">
                <a:latin typeface="UTM Aptima" panose="02040603050506020204" pitchFamily="18" charset="0"/>
              </a:rPr>
              <a:t>viên</a:t>
            </a:r>
            <a:r>
              <a:rPr lang="en-US" sz="3600" b="1" dirty="0">
                <a:latin typeface="UTM Aptima" panose="02040603050506020204" pitchFamily="18" charset="0"/>
              </a:rPr>
              <a:t> </a:t>
            </a:r>
            <a:r>
              <a:rPr lang="en-US" sz="3600" b="1" dirty="0" err="1">
                <a:latin typeface="UTM Aptima" panose="02040603050506020204" pitchFamily="18" charset="0"/>
              </a:rPr>
              <a:t>thu</a:t>
            </a:r>
            <a:r>
              <a:rPr lang="en-US" sz="3600" b="1" dirty="0">
                <a:latin typeface="UTM Aptima" panose="02040603050506020204" pitchFamily="18" charset="0"/>
              </a:rPr>
              <a:t> </a:t>
            </a:r>
            <a:r>
              <a:rPr lang="en-US" sz="3600" b="1" dirty="0" err="1">
                <a:latin typeface="UTM Aptima" panose="02040603050506020204" pitchFamily="18" charset="0"/>
              </a:rPr>
              <a:t>ngân</a:t>
            </a:r>
            <a:r>
              <a:rPr lang="en-US" sz="3600" b="1" dirty="0">
                <a:latin typeface="UTM Aptima" panose="02040603050506020204" pitchFamily="18" charset="0"/>
              </a:rPr>
              <a:t> </a:t>
            </a:r>
            <a:r>
              <a:rPr lang="en-US" sz="3600" b="1" dirty="0" err="1">
                <a:latin typeface="UTM Aptima" panose="02040603050506020204" pitchFamily="18" charset="0"/>
              </a:rPr>
              <a:t>trong</a:t>
            </a:r>
            <a:r>
              <a:rPr lang="en-US" sz="3600" b="1" dirty="0">
                <a:latin typeface="UTM Aptima" panose="02040603050506020204" pitchFamily="18" charset="0"/>
              </a:rPr>
              <a:t> </a:t>
            </a:r>
            <a:r>
              <a:rPr lang="en-US" sz="3600" b="1" dirty="0" err="1">
                <a:latin typeface="UTM Aptima" panose="02040603050506020204" pitchFamily="18" charset="0"/>
              </a:rPr>
              <a:t>nhà</a:t>
            </a:r>
            <a:r>
              <a:rPr lang="en-US" sz="3600" b="1" dirty="0">
                <a:latin typeface="UTM Aptima" panose="02040603050506020204" pitchFamily="18" charset="0"/>
              </a:rPr>
              <a:t> </a:t>
            </a:r>
            <a:r>
              <a:rPr lang="en-US" sz="3600" b="1" dirty="0" err="1">
                <a:latin typeface="UTM Aptima" panose="02040603050506020204" pitchFamily="18" charset="0"/>
              </a:rPr>
              <a:t>hàng</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en-US" sz="2000" b="1" i="0" dirty="0" err="1">
                <a:solidFill>
                  <a:srgbClr val="090E1D"/>
                </a:solidFill>
                <a:effectLst/>
                <a:latin typeface="Open Sans" panose="020B0606030504020204" pitchFamily="34" charset="0"/>
              </a:rPr>
              <a:t>Đặc</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điểm</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công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việc</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thu</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ngân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trong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nhà</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hàng</a:t>
            </a:r>
            <a:r>
              <a:rPr lang="en-US" sz="2400" dirty="0"/>
              <a:t>:</a:t>
            </a:r>
          </a:p>
          <a:p>
            <a:pPr algn="l"/>
            <a:r>
              <a:rPr lang="vi-VN" b="0" i="0" dirty="0">
                <a:solidFill>
                  <a:srgbClr val="4C4F5A"/>
                </a:solidFill>
                <a:effectLst/>
                <a:latin typeface="Open Sans" panose="020B0606030504020204" pitchFamily="34" charset="0"/>
              </a:rPr>
              <a:t>Công việc thu ngân trong nhà hàng là một phần quan trọng của hoạt động hàng ngày, đòi hỏi sự tỉ mỉ, tính cẩn thận và kỹ năng giao tiếp tốt. Thu ngân thường đảm nhận nhiều nhiệm vụ, bao gồm tiếp nhận thanh toán từ khách hàng, xử lý đồng tiền mặt và thẻ, cung cấp hóa đơn và giải đáp các câu hỏi liên quan đến thanh toán.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Một phần quan trọng của công việc này là đảm bảo sự chính xác trong việc tính toán số tiền, đối chiếu với đơn đặt hàng và giữ gìn sự minh bạch trong giao dịch.</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Nhân</a:t>
            </a:r>
            <a:r>
              <a:rPr lang="en-US" sz="3600" b="1" dirty="0">
                <a:latin typeface="UTM Aptima" panose="02040603050506020204" pitchFamily="18" charset="0"/>
              </a:rPr>
              <a:t> </a:t>
            </a:r>
            <a:r>
              <a:rPr lang="en-US" sz="3600" b="1" dirty="0" err="1">
                <a:latin typeface="UTM Aptima" panose="02040603050506020204" pitchFamily="18" charset="0"/>
              </a:rPr>
              <a:t>viên</a:t>
            </a:r>
            <a:r>
              <a:rPr lang="en-US" sz="3600" b="1" dirty="0">
                <a:latin typeface="UTM Aptima" panose="02040603050506020204" pitchFamily="18" charset="0"/>
              </a:rPr>
              <a:t> </a:t>
            </a:r>
            <a:r>
              <a:rPr lang="en-US" sz="3600" b="1" dirty="0" err="1">
                <a:latin typeface="UTM Aptima" panose="02040603050506020204" pitchFamily="18" charset="0"/>
              </a:rPr>
              <a:t>thu</a:t>
            </a:r>
            <a:r>
              <a:rPr lang="en-US" sz="3600" b="1" dirty="0">
                <a:latin typeface="UTM Aptima" panose="02040603050506020204" pitchFamily="18" charset="0"/>
              </a:rPr>
              <a:t> </a:t>
            </a:r>
            <a:r>
              <a:rPr lang="en-US" sz="3600" b="1" dirty="0" err="1">
                <a:latin typeface="UTM Aptima" panose="02040603050506020204" pitchFamily="18" charset="0"/>
              </a:rPr>
              <a:t>ngân</a:t>
            </a:r>
            <a:r>
              <a:rPr lang="en-US" sz="3600" b="1" dirty="0">
                <a:latin typeface="UTM Aptima" panose="02040603050506020204" pitchFamily="18" charset="0"/>
              </a:rPr>
              <a:t> </a:t>
            </a:r>
            <a:r>
              <a:rPr lang="en-US" sz="3600" b="1" dirty="0" err="1">
                <a:latin typeface="UTM Aptima" panose="02040603050506020204" pitchFamily="18" charset="0"/>
              </a:rPr>
              <a:t>trong</a:t>
            </a:r>
            <a:r>
              <a:rPr lang="en-US" sz="3600" b="1" dirty="0">
                <a:latin typeface="UTM Aptima" panose="02040603050506020204" pitchFamily="18" charset="0"/>
              </a:rPr>
              <a:t> </a:t>
            </a:r>
            <a:r>
              <a:rPr lang="en-US" sz="3600" b="1" dirty="0" err="1">
                <a:latin typeface="UTM Aptima" panose="02040603050506020204" pitchFamily="18" charset="0"/>
              </a:rPr>
              <a:t>nhà</a:t>
            </a:r>
            <a:r>
              <a:rPr lang="en-US" sz="3600" b="1" dirty="0">
                <a:latin typeface="UTM Aptima" panose="02040603050506020204" pitchFamily="18" charset="0"/>
              </a:rPr>
              <a:t> </a:t>
            </a:r>
            <a:r>
              <a:rPr lang="en-US" sz="3600" b="1" dirty="0" err="1">
                <a:latin typeface="UTM Aptima" panose="02040603050506020204" pitchFamily="18" charset="0"/>
              </a:rPr>
              <a:t>hàng</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en-US" sz="2000" b="1" i="0" dirty="0" err="1">
                <a:solidFill>
                  <a:srgbClr val="090E1D"/>
                </a:solidFill>
                <a:effectLst/>
                <a:latin typeface="Open Sans" panose="020B0606030504020204" pitchFamily="34" charset="0"/>
              </a:rPr>
              <a:t>Các</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dạng</a:t>
            </a:r>
            <a:r>
              <a:rPr lang="en-US" sz="2000" b="1" i="0" dirty="0">
                <a:solidFill>
                  <a:srgbClr val="090E1D"/>
                </a:solidFill>
                <a:effectLst/>
                <a:latin typeface="Open Sans" panose="020B0606030504020204" pitchFamily="34" charset="0"/>
              </a:rPr>
              <a:t> tai </a:t>
            </a:r>
            <a:r>
              <a:rPr lang="en-US" sz="2000" b="1" i="0" dirty="0" err="1">
                <a:solidFill>
                  <a:srgbClr val="090E1D"/>
                </a:solidFill>
                <a:effectLst/>
                <a:latin typeface="Open Sans" panose="020B0606030504020204" pitchFamily="34" charset="0"/>
              </a:rPr>
              <a:t>nạn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trong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quá</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trình</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thu</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ngân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làm</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việc</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trong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nhà</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hàng</a:t>
            </a:r>
            <a:r>
              <a:rPr lang="en-US" sz="2400" dirty="0"/>
              <a:t>:</a:t>
            </a:r>
          </a:p>
          <a:p>
            <a:pPr algn="l"/>
            <a:r>
              <a:rPr lang="vi-VN" b="0" i="0" dirty="0">
                <a:solidFill>
                  <a:srgbClr val="4C4F5A"/>
                </a:solidFill>
                <a:effectLst/>
                <a:latin typeface="Open Sans" panose="020B0606030504020204" pitchFamily="34" charset="0"/>
              </a:rPr>
              <a:t>Trong quá trình thu ngân tại nhà hàng, nhân viên thu ngân có thể gặp phải một số dạng tai nạn lao động. Một trong những tai nạn phổ biến nhất là chấn thương do trượt té hoặc vấp ngã khi di chuyển trong khu vực làm việc.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Điều này có thể xảy ra do sàn nhà trơn trượt hoặc đồ đạc không được sắp xếp gọn gàng, gây ra nguy cơ cho sự an toàn của nhân viên.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Nhân</a:t>
            </a:r>
            <a:r>
              <a:rPr lang="en-US" sz="3600" b="1" dirty="0">
                <a:latin typeface="UTM Aptima" panose="02040603050506020204" pitchFamily="18" charset="0"/>
              </a:rPr>
              <a:t> </a:t>
            </a:r>
            <a:r>
              <a:rPr lang="en-US" sz="3600" b="1" dirty="0" err="1">
                <a:latin typeface="UTM Aptima" panose="02040603050506020204" pitchFamily="18" charset="0"/>
              </a:rPr>
              <a:t>viên</a:t>
            </a:r>
            <a:r>
              <a:rPr lang="en-US" sz="3600" b="1" dirty="0">
                <a:latin typeface="UTM Aptima" panose="02040603050506020204" pitchFamily="18" charset="0"/>
              </a:rPr>
              <a:t> </a:t>
            </a:r>
            <a:r>
              <a:rPr lang="en-US" sz="3600" b="1" dirty="0" err="1">
                <a:latin typeface="UTM Aptima" panose="02040603050506020204" pitchFamily="18" charset="0"/>
              </a:rPr>
              <a:t>thu</a:t>
            </a:r>
            <a:r>
              <a:rPr lang="en-US" sz="3600" b="1" dirty="0">
                <a:latin typeface="UTM Aptima" panose="02040603050506020204" pitchFamily="18" charset="0"/>
              </a:rPr>
              <a:t> </a:t>
            </a:r>
            <a:r>
              <a:rPr lang="en-US" sz="3600" b="1" dirty="0" err="1">
                <a:latin typeface="UTM Aptima" panose="02040603050506020204" pitchFamily="18" charset="0"/>
              </a:rPr>
              <a:t>ngân</a:t>
            </a:r>
            <a:r>
              <a:rPr lang="en-US" sz="3600" b="1" dirty="0">
                <a:latin typeface="UTM Aptima" panose="02040603050506020204" pitchFamily="18" charset="0"/>
              </a:rPr>
              <a:t> </a:t>
            </a:r>
            <a:r>
              <a:rPr lang="en-US" sz="3600" b="1" dirty="0" err="1">
                <a:latin typeface="UTM Aptima" panose="02040603050506020204" pitchFamily="18" charset="0"/>
              </a:rPr>
              <a:t>trong</a:t>
            </a:r>
            <a:r>
              <a:rPr lang="en-US" sz="3600" b="1" dirty="0">
                <a:latin typeface="UTM Aptima" panose="02040603050506020204" pitchFamily="18" charset="0"/>
              </a:rPr>
              <a:t> </a:t>
            </a:r>
            <a:r>
              <a:rPr lang="en-US" sz="3600" b="1" dirty="0" err="1">
                <a:latin typeface="UTM Aptima" panose="02040603050506020204" pitchFamily="18" charset="0"/>
              </a:rPr>
              <a:t>nhà</a:t>
            </a:r>
            <a:r>
              <a:rPr lang="en-US" sz="3600" b="1" dirty="0">
                <a:latin typeface="UTM Aptima" panose="02040603050506020204" pitchFamily="18" charset="0"/>
              </a:rPr>
              <a:t> </a:t>
            </a:r>
            <a:r>
              <a:rPr lang="en-US" sz="3600" b="1" dirty="0" err="1">
                <a:latin typeface="UTM Aptima" panose="02040603050506020204" pitchFamily="18" charset="0"/>
              </a:rPr>
              <a:t>hàng</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en-US" sz="2000" b="1" i="0" dirty="0" err="1">
                <a:solidFill>
                  <a:srgbClr val="090E1D"/>
                </a:solidFill>
                <a:effectLst/>
                <a:latin typeface="Open Sans" panose="020B0606030504020204" pitchFamily="34" charset="0"/>
              </a:rPr>
              <a:t>Nguyên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nhân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gây</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ra</a:t>
            </a:r>
            <a:r>
              <a:rPr lang="en-US" sz="2000" b="1" i="0" dirty="0">
                <a:solidFill>
                  <a:srgbClr val="090E1D"/>
                </a:solidFill>
                <a:effectLst/>
                <a:latin typeface="Open Sans" panose="020B0606030504020204" pitchFamily="34" charset="0"/>
              </a:rPr>
              <a:t> tai </a:t>
            </a:r>
            <a:r>
              <a:rPr lang="en-US" sz="2000" b="1" i="0" dirty="0" err="1">
                <a:solidFill>
                  <a:srgbClr val="090E1D"/>
                </a:solidFill>
                <a:effectLst/>
                <a:latin typeface="Open Sans" panose="020B0606030504020204" pitchFamily="34" charset="0"/>
              </a:rPr>
              <a:t>nạn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khi</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thu</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ngân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làm</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việc</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trong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nhà</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hàng</a:t>
            </a:r>
            <a:r>
              <a:rPr lang="en-US" sz="2400" dirty="0"/>
              <a:t>:</a:t>
            </a:r>
          </a:p>
          <a:p>
            <a:pPr algn="l"/>
            <a:r>
              <a:rPr lang="vi-VN" b="0" i="0" dirty="0">
                <a:solidFill>
                  <a:srgbClr val="4C4F5A"/>
                </a:solidFill>
                <a:effectLst/>
                <a:latin typeface="Open Sans" panose="020B0606030504020204" pitchFamily="34" charset="0"/>
              </a:rPr>
              <a:t>Có nhiều nguyên nhân gây ra tai nạn cho nhân viên thu ngân trong quá trình làm việc tại nhà hàng. Một trong những nguyên nhân chính là môi trường làm việc không an toàn, bao gồm sàn nhà trơn trượt hoặc không được bảo dưỡng đúng cách.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Nhân viên có thể trượt té hoặc vấp ngã khi di chuyển trong khu vực làm việc, dẫn đến chấn thương.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Nhân</a:t>
            </a:r>
            <a:r>
              <a:rPr lang="en-US" sz="3600" b="1" dirty="0">
                <a:latin typeface="UTM Aptima" panose="02040603050506020204" pitchFamily="18" charset="0"/>
              </a:rPr>
              <a:t> </a:t>
            </a:r>
            <a:r>
              <a:rPr lang="en-US" sz="3600" b="1" dirty="0" err="1">
                <a:latin typeface="UTM Aptima" panose="02040603050506020204" pitchFamily="18" charset="0"/>
              </a:rPr>
              <a:t>viên</a:t>
            </a:r>
            <a:r>
              <a:rPr lang="en-US" sz="3600" b="1" dirty="0">
                <a:latin typeface="UTM Aptima" panose="02040603050506020204" pitchFamily="18" charset="0"/>
              </a:rPr>
              <a:t> </a:t>
            </a:r>
            <a:r>
              <a:rPr lang="en-US" sz="3600" b="1" dirty="0" err="1">
                <a:latin typeface="UTM Aptima" panose="02040603050506020204" pitchFamily="18" charset="0"/>
              </a:rPr>
              <a:t>thu</a:t>
            </a:r>
            <a:r>
              <a:rPr lang="en-US" sz="3600" b="1" dirty="0">
                <a:latin typeface="UTM Aptima" panose="02040603050506020204" pitchFamily="18" charset="0"/>
              </a:rPr>
              <a:t> </a:t>
            </a:r>
            <a:r>
              <a:rPr lang="en-US" sz="3600" b="1" dirty="0" err="1">
                <a:latin typeface="UTM Aptima" panose="02040603050506020204" pitchFamily="18" charset="0"/>
              </a:rPr>
              <a:t>ngân</a:t>
            </a:r>
            <a:r>
              <a:rPr lang="en-US" sz="3600" b="1" dirty="0">
                <a:latin typeface="UTM Aptima" panose="02040603050506020204" pitchFamily="18" charset="0"/>
              </a:rPr>
              <a:t> </a:t>
            </a:r>
            <a:r>
              <a:rPr lang="en-US" sz="3600" b="1" dirty="0" err="1">
                <a:latin typeface="UTM Aptima" panose="02040603050506020204" pitchFamily="18" charset="0"/>
              </a:rPr>
              <a:t>trong</a:t>
            </a:r>
            <a:r>
              <a:rPr lang="en-US" sz="3600" b="1" dirty="0">
                <a:latin typeface="UTM Aptima" panose="02040603050506020204" pitchFamily="18" charset="0"/>
              </a:rPr>
              <a:t> </a:t>
            </a:r>
            <a:r>
              <a:rPr lang="en-US" sz="3600" b="1" dirty="0" err="1">
                <a:latin typeface="UTM Aptima" panose="02040603050506020204" pitchFamily="18" charset="0"/>
              </a:rPr>
              <a:t>nhà</a:t>
            </a:r>
            <a:r>
              <a:rPr lang="en-US" sz="3600" b="1" dirty="0">
                <a:latin typeface="UTM Aptima" panose="02040603050506020204" pitchFamily="18" charset="0"/>
              </a:rPr>
              <a:t> </a:t>
            </a:r>
            <a:r>
              <a:rPr lang="en-US" sz="3600" b="1" dirty="0" err="1">
                <a:latin typeface="UTM Aptima" panose="02040603050506020204" pitchFamily="18" charset="0"/>
              </a:rPr>
              <a:t>hàng</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en-US" sz="2000" b="1" i="0" dirty="0" err="1">
                <a:solidFill>
                  <a:srgbClr val="090E1D"/>
                </a:solidFill>
                <a:effectLst/>
                <a:latin typeface="Open Sans" panose="020B0606030504020204" pitchFamily="34" charset="0"/>
              </a:rPr>
              <a:t>Biện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pháp</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phòng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tránh</a:t>
            </a:r>
            <a:r>
              <a:rPr lang="en-US" sz="2000" b="1" i="0" dirty="0">
                <a:solidFill>
                  <a:srgbClr val="090E1D"/>
                </a:solidFill>
                <a:effectLst/>
                <a:latin typeface="Open Sans" panose="020B0606030504020204" pitchFamily="34" charset="0"/>
              </a:rPr>
              <a:t> tai </a:t>
            </a:r>
            <a:r>
              <a:rPr lang="en-US" sz="2000" b="1" i="0" dirty="0" err="1">
                <a:solidFill>
                  <a:srgbClr val="090E1D"/>
                </a:solidFill>
                <a:effectLst/>
                <a:latin typeface="Open Sans" panose="020B0606030504020204" pitchFamily="34" charset="0"/>
              </a:rPr>
              <a:t>nạn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khi</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thu</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ngân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làm</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việc</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trong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nhà</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hàng</a:t>
            </a:r>
            <a:r>
              <a:rPr lang="en-US" sz="2400" dirty="0"/>
              <a:t>:</a:t>
            </a:r>
          </a:p>
          <a:p>
            <a:pPr algn="l"/>
            <a:r>
              <a:rPr lang="vi-VN" b="0" i="0" dirty="0">
                <a:solidFill>
                  <a:srgbClr val="4C4F5A"/>
                </a:solidFill>
                <a:effectLst/>
                <a:latin typeface="Open Sans" panose="020B0606030504020204" pitchFamily="34" charset="0"/>
              </a:rPr>
              <a:t>Để phòng tránh tai nạn lao động cho nhân viên thu ngân trong quá trình làm việc tại nhà hàng, cần thực hiện một số biện pháp phòng tránh. Đầu tiên là đảm bảo môi trường làm việc an toàn bằng cách duy trì sạch sẽ và gọn gàng trong khu vực làm việc, đặc biệt là trên sàn nhà để tránh nguy cơ trượt té.</a:t>
            </a:r>
          </a:p>
          <a:p>
            <a:pPr algn="l"/>
            <a:r>
              <a:rPr lang="vi-VN" b="0" i="0" dirty="0">
                <a:solidFill>
                  <a:srgbClr val="4C4F5A"/>
                </a:solidFill>
                <a:effectLst/>
                <a:latin typeface="Open Sans" panose="020B0606030504020204" pitchFamily="34" charset="0"/>
              </a:rPr>
              <a:t>Thứ hai, việc kiểm tra và bảo dưỡng các thiết bị làm việc là cực kỳ quan trọng. Hệ thống máy tính, máy in hóa đơn và các thiết bị khác cần được kiểm tra định kỳ để đảm bảo hoạt động đúng cách và không gây ra các tai nạn.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Nhân</a:t>
            </a:r>
            <a:r>
              <a:rPr lang="en-US" sz="3600" b="1" dirty="0">
                <a:latin typeface="UTM Aptima" panose="02040603050506020204" pitchFamily="18" charset="0"/>
              </a:rPr>
              <a:t> </a:t>
            </a:r>
            <a:r>
              <a:rPr lang="en-US" sz="3600" b="1" dirty="0" err="1">
                <a:latin typeface="UTM Aptima" panose="02040603050506020204" pitchFamily="18" charset="0"/>
              </a:rPr>
              <a:t>viên</a:t>
            </a:r>
            <a:r>
              <a:rPr lang="en-US" sz="3600" b="1" dirty="0">
                <a:latin typeface="UTM Aptima" panose="02040603050506020204" pitchFamily="18" charset="0"/>
              </a:rPr>
              <a:t> </a:t>
            </a:r>
            <a:r>
              <a:rPr lang="en-US" sz="3600" b="1" dirty="0" err="1">
                <a:latin typeface="UTM Aptima" panose="02040603050506020204" pitchFamily="18" charset="0"/>
              </a:rPr>
              <a:t>thu</a:t>
            </a:r>
            <a:r>
              <a:rPr lang="en-US" sz="3600" b="1" dirty="0">
                <a:latin typeface="UTM Aptima" panose="02040603050506020204" pitchFamily="18" charset="0"/>
              </a:rPr>
              <a:t> </a:t>
            </a:r>
            <a:r>
              <a:rPr lang="en-US" sz="3600" b="1" dirty="0" err="1">
                <a:latin typeface="UTM Aptima" panose="02040603050506020204" pitchFamily="18" charset="0"/>
              </a:rPr>
              <a:t>ngân</a:t>
            </a:r>
            <a:r>
              <a:rPr lang="en-US" sz="3600" b="1" dirty="0">
                <a:latin typeface="UTM Aptima" panose="02040603050506020204" pitchFamily="18" charset="0"/>
              </a:rPr>
              <a:t> </a:t>
            </a:r>
            <a:r>
              <a:rPr lang="en-US" sz="3600" b="1" dirty="0" err="1">
                <a:latin typeface="UTM Aptima" panose="02040603050506020204" pitchFamily="18" charset="0"/>
              </a:rPr>
              <a:t>trong</a:t>
            </a:r>
            <a:r>
              <a:rPr lang="en-US" sz="3600" b="1" dirty="0">
                <a:latin typeface="UTM Aptima" panose="02040603050506020204" pitchFamily="18" charset="0"/>
              </a:rPr>
              <a:t> </a:t>
            </a:r>
            <a:r>
              <a:rPr lang="en-US" sz="3600" b="1" dirty="0" err="1">
                <a:latin typeface="UTM Aptima" panose="02040603050506020204" pitchFamily="18" charset="0"/>
              </a:rPr>
              <a:t>nhà</a:t>
            </a:r>
            <a:r>
              <a:rPr lang="en-US" sz="3600" b="1" dirty="0">
                <a:latin typeface="UTM Aptima" panose="02040603050506020204" pitchFamily="18" charset="0"/>
              </a:rPr>
              <a:t> </a:t>
            </a:r>
            <a:r>
              <a:rPr lang="en-US" sz="3600" b="1" dirty="0" err="1">
                <a:latin typeface="UTM Aptima" panose="02040603050506020204" pitchFamily="18" charset="0"/>
              </a:rPr>
              <a:t>hàng</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Quy </a:t>
            </a:r>
            <a:r>
              <a:rPr lang="en-US" sz="2000" b="1" i="0" dirty="0" err="1">
                <a:solidFill>
                  <a:srgbClr val="090E1D"/>
                </a:solidFill>
                <a:effectLst/>
                <a:latin typeface="Open Sans" panose="020B0606030504020204" pitchFamily="34" charset="0"/>
              </a:rPr>
              <a:t>định</a:t>
            </a:r>
            <a:r>
              <a:rPr lang="en-US" sz="2000" b="1" i="0" dirty="0">
                <a:solidFill>
                  <a:srgbClr val="090E1D"/>
                </a:solidFill>
                <a:effectLst/>
                <a:latin typeface="Open Sans" panose="020B0606030504020204" pitchFamily="34" charset="0"/>
              </a:rPr>
              <a:t> an </a:t>
            </a:r>
            <a:r>
              <a:rPr lang="en-US" sz="2000" b="1" i="0" dirty="0" err="1">
                <a:solidFill>
                  <a:srgbClr val="090E1D"/>
                </a:solidFill>
                <a:effectLst/>
                <a:latin typeface="Open Sans" panose="020B0606030504020204" pitchFamily="34" charset="0"/>
              </a:rPr>
              <a:t>toàn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lao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động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khi</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thu</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ngân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làm</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việc</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trong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nhà</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hàng</a:t>
            </a:r>
            <a:r>
              <a:rPr lang="en-US" sz="2400" dirty="0"/>
              <a:t>:</a:t>
            </a:r>
          </a:p>
          <a:p>
            <a:pPr algn="l"/>
            <a:r>
              <a:rPr lang="vi-VN" b="0" i="0" dirty="0">
                <a:solidFill>
                  <a:srgbClr val="4C4F5A"/>
                </a:solidFill>
                <a:effectLst/>
                <a:latin typeface="Open Sans" panose="020B0606030504020204" pitchFamily="34" charset="0"/>
              </a:rPr>
              <a:t>Đầu tiên, nhà hàng cần thiết lập và tuân thủ các quy tắc về an toàn lao động, bao gồm việc giữ vệ sinh và bảo dưỡng khu vực làm việc, cung cấp trang thiết bị bảo hộ và hướng dẫn nhân viên về cách sử dụng chúng.</a:t>
            </a:r>
          </a:p>
          <a:p>
            <a:pPr algn="l"/>
            <a:r>
              <a:rPr lang="vi-VN" b="0" i="0" dirty="0">
                <a:solidFill>
                  <a:srgbClr val="4C4F5A"/>
                </a:solidFill>
                <a:effectLst/>
                <a:latin typeface="Open Sans" panose="020B0606030504020204" pitchFamily="34" charset="0"/>
              </a:rPr>
              <a:t>Thứ hai, quản lý cần đảm bảo rằng nhân viên được đào tạo đầy đủ về an toàn lao động và biết cách xử lý các tình huống khẩn cấp. Đào tạo bao gồm việc hướng dẫn về cách sử dụng thiết bị giao dịch một cách an toàn, cách xử lý tiền mặt một cách cẩn thận, và cách đối phó với các tình huống không mong muốn.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Nhân</a:t>
            </a:r>
            <a:r>
              <a:rPr lang="en-US" sz="3600" b="1" dirty="0">
                <a:latin typeface="UTM Aptima" panose="02040603050506020204" pitchFamily="18" charset="0"/>
              </a:rPr>
              <a:t> </a:t>
            </a:r>
            <a:r>
              <a:rPr lang="en-US" sz="3600" b="1" dirty="0" err="1">
                <a:latin typeface="UTM Aptima" panose="02040603050506020204" pitchFamily="18" charset="0"/>
              </a:rPr>
              <a:t>viên</a:t>
            </a:r>
            <a:r>
              <a:rPr lang="en-US" sz="3600" b="1" dirty="0">
                <a:latin typeface="UTM Aptima" panose="02040603050506020204" pitchFamily="18" charset="0"/>
              </a:rPr>
              <a:t> </a:t>
            </a:r>
            <a:r>
              <a:rPr lang="en-US" sz="3600" b="1" dirty="0" err="1">
                <a:latin typeface="UTM Aptima" panose="02040603050506020204" pitchFamily="18" charset="0"/>
              </a:rPr>
              <a:t>thu</a:t>
            </a:r>
            <a:r>
              <a:rPr lang="en-US" sz="3600" b="1" dirty="0">
                <a:latin typeface="UTM Aptima" panose="02040603050506020204" pitchFamily="18" charset="0"/>
              </a:rPr>
              <a:t> </a:t>
            </a:r>
            <a:r>
              <a:rPr lang="en-US" sz="3600" b="1" dirty="0" err="1">
                <a:latin typeface="UTM Aptima" panose="02040603050506020204" pitchFamily="18" charset="0"/>
              </a:rPr>
              <a:t>ngân</a:t>
            </a:r>
            <a:r>
              <a:rPr lang="en-US" sz="3600" b="1" dirty="0">
                <a:latin typeface="UTM Aptima" panose="02040603050506020204" pitchFamily="18" charset="0"/>
              </a:rPr>
              <a:t> </a:t>
            </a:r>
            <a:r>
              <a:rPr lang="en-US" sz="3600" b="1" dirty="0" err="1">
                <a:latin typeface="UTM Aptima" panose="02040603050506020204" pitchFamily="18" charset="0"/>
              </a:rPr>
              <a:t>trong</a:t>
            </a:r>
            <a:r>
              <a:rPr lang="en-US" sz="3600" b="1" dirty="0">
                <a:latin typeface="UTM Aptima" panose="02040603050506020204" pitchFamily="18" charset="0"/>
              </a:rPr>
              <a:t> </a:t>
            </a:r>
            <a:r>
              <a:rPr lang="en-US" sz="3600" b="1" dirty="0" err="1">
                <a:latin typeface="UTM Aptima" panose="02040603050506020204" pitchFamily="18" charset="0"/>
              </a:rPr>
              <a:t>nhà</a:t>
            </a:r>
            <a:r>
              <a:rPr lang="en-US" sz="3600" b="1" dirty="0">
                <a:latin typeface="UTM Aptima" panose="02040603050506020204" pitchFamily="18" charset="0"/>
              </a:rPr>
              <a:t> </a:t>
            </a:r>
            <a:r>
              <a:rPr lang="en-US" sz="3600" b="1" dirty="0" err="1">
                <a:latin typeface="UTM Aptima" panose="02040603050506020204" pitchFamily="18" charset="0"/>
              </a:rPr>
              <a:t>hàng</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en-US" sz="2000" b="1" i="0" dirty="0" err="1">
                <a:solidFill>
                  <a:srgbClr val="090E1D"/>
                </a:solidFill>
                <a:effectLst/>
                <a:latin typeface="Open Sans" panose="020B0606030504020204" pitchFamily="34" charset="0"/>
              </a:rPr>
              <a:t>Xử</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lý</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tình</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huống</a:t>
            </a:r>
            <a:r>
              <a:rPr lang="en-US" sz="2000" b="1" i="0" dirty="0">
                <a:solidFill>
                  <a:srgbClr val="090E1D"/>
                </a:solidFill>
                <a:effectLst/>
                <a:latin typeface="Open Sans" panose="020B0606030504020204" pitchFamily="34" charset="0"/>
              </a:rPr>
              <a:t> tai </a:t>
            </a:r>
            <a:r>
              <a:rPr lang="en-US" sz="2000" b="1" i="0" dirty="0" err="1">
                <a:solidFill>
                  <a:srgbClr val="090E1D"/>
                </a:solidFill>
                <a:effectLst/>
                <a:latin typeface="Open Sans" panose="020B0606030504020204" pitchFamily="34" charset="0"/>
              </a:rPr>
              <a:t>nạn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khẩn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cấp</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khi</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thu</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ngân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làm</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việc</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trong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nhà</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hàng</a:t>
            </a:r>
            <a:r>
              <a:rPr lang="en-US" sz="2400" dirty="0"/>
              <a:t>:</a:t>
            </a:r>
          </a:p>
          <a:p>
            <a:pPr algn="l"/>
            <a:r>
              <a:rPr lang="vi-VN" b="0" i="0" dirty="0">
                <a:solidFill>
                  <a:srgbClr val="4C4F5A"/>
                </a:solidFill>
                <a:effectLst/>
                <a:latin typeface="Open Sans" panose="020B0606030504020204" pitchFamily="34" charset="0"/>
              </a:rPr>
              <a:t>Đầu tiên, nhân viên cần phải duy trì bình tĩnh và tỉnh táo. Họ cần phải kiểm soát tình hình và xác định nguyên nhân của tai nạn, sau đó đưa ra các biện pháp cần thiết để giải quyết tình huống.</a:t>
            </a:r>
          </a:p>
          <a:p>
            <a:pPr algn="l"/>
            <a:r>
              <a:rPr lang="vi-VN" b="0" i="0" dirty="0">
                <a:solidFill>
                  <a:srgbClr val="4C4F5A"/>
                </a:solidFill>
                <a:effectLst/>
                <a:latin typeface="Open Sans" panose="020B0606030504020204" pitchFamily="34" charset="0"/>
              </a:rPr>
              <a:t>Tiếp theo, việc cung cấp sự giúp đỡ ngay lập tức là rất quan trọng. Nhân viên cần phải báo cáo ngay cho quản lý và nhận sự hỗ trợ từ đồng nghiệp hoặc nhân viên cứu hộ nếu cần thiết.</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Nhân</a:t>
            </a:r>
            <a:r>
              <a:rPr lang="en-US" dirty="0">
                <a:latin typeface="UTM Aptima" panose="02040603050506020204" pitchFamily="18" charset="0"/>
              </a:rPr>
              <a:t> </a:t>
            </a:r>
            <a:r>
              <a:rPr lang="en-US" dirty="0" err="1">
                <a:latin typeface="UTM Aptima" panose="02040603050506020204" pitchFamily="18" charset="0"/>
              </a:rPr>
              <a:t>viên</a:t>
            </a:r>
            <a:r>
              <a:rPr lang="en-US" dirty="0">
                <a:latin typeface="UTM Aptima" panose="02040603050506020204" pitchFamily="18" charset="0"/>
              </a:rPr>
              <a:t> </a:t>
            </a:r>
            <a:r>
              <a:rPr lang="en-US" dirty="0" err="1">
                <a:latin typeface="UTM Aptima" panose="02040603050506020204" pitchFamily="18" charset="0"/>
              </a:rPr>
              <a:t>pha</a:t>
            </a:r>
            <a:r>
              <a:rPr lang="en-US" dirty="0">
                <a:latin typeface="UTM Aptima" panose="02040603050506020204" pitchFamily="18" charset="0"/>
              </a:rPr>
              <a:t> </a:t>
            </a:r>
            <a:r>
              <a:rPr lang="en-US" dirty="0" err="1">
                <a:latin typeface="UTM Aptima" panose="02040603050506020204" pitchFamily="18" charset="0"/>
              </a:rPr>
              <a:t>chế</a:t>
            </a:r>
            <a:r>
              <a:rPr lang="en-US" dirty="0">
                <a:latin typeface="UTM Aptima" panose="02040603050506020204" pitchFamily="18" charset="0"/>
              </a:rPr>
              <a:t> </a:t>
            </a:r>
            <a:r>
              <a:rPr lang="en-US" dirty="0" err="1">
                <a:latin typeface="UTM Aptima" panose="02040603050506020204" pitchFamily="18" charset="0"/>
              </a:rPr>
              <a:t>đồ</a:t>
            </a:r>
            <a:r>
              <a:rPr lang="en-US" dirty="0">
                <a:latin typeface="UTM Aptima" panose="02040603050506020204" pitchFamily="18" charset="0"/>
              </a:rPr>
              <a:t> </a:t>
            </a:r>
            <a:r>
              <a:rPr lang="en-US" dirty="0" err="1">
                <a:latin typeface="UTM Aptima" panose="02040603050506020204" pitchFamily="18" charset="0"/>
              </a:rPr>
              <a:t>uống</a:t>
            </a:r>
            <a:r>
              <a:rPr lang="en-US" dirty="0">
                <a:latin typeface="UTM Aptima" panose="02040603050506020204" pitchFamily="18" charset="0"/>
              </a:rPr>
              <a:t> </a:t>
            </a:r>
            <a:r>
              <a:rPr lang="en-US" dirty="0" err="1">
                <a:latin typeface="UTM Aptima" panose="02040603050506020204" pitchFamily="18" charset="0"/>
              </a:rPr>
              <a:t>trong</a:t>
            </a:r>
            <a:r>
              <a:rPr lang="en-US" dirty="0">
                <a:latin typeface="UTM Aptima" panose="02040603050506020204" pitchFamily="18" charset="0"/>
              </a:rPr>
              <a:t> </a:t>
            </a:r>
            <a:r>
              <a:rPr lang="en-US" dirty="0" err="1">
                <a:latin typeface="UTM Aptima" panose="02040603050506020204" pitchFamily="18" charset="0"/>
              </a:rPr>
              <a:t>nhà</a:t>
            </a:r>
            <a:r>
              <a:rPr lang="en-US" dirty="0">
                <a:latin typeface="UTM Aptima" panose="02040603050506020204" pitchFamily="18" charset="0"/>
              </a:rPr>
              <a:t> </a:t>
            </a:r>
            <a:r>
              <a:rPr lang="en-US" dirty="0" err="1">
                <a:latin typeface="UTM Aptima" panose="02040603050506020204" pitchFamily="18" charset="0"/>
              </a:rPr>
              <a:t>hàng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b="1" dirty="0">
                <a:latin typeface="Open Sans" panose="020B0606030504020204" pitchFamily="34" charset="0"/>
              </a:rPr>
              <a:t>1</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điểm</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pha</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chế</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đồ</a:t>
            </a:r>
            <a:r>
              <a:rPr lang="en-US" sz="2000" b="1" i="0" dirty="0">
                <a:effectLst/>
                <a:latin typeface="Open Sans" panose="020B0606030504020204" pitchFamily="34" charset="0"/>
              </a:rPr>
              <a:t> </a:t>
            </a:r>
            <a:r>
              <a:rPr lang="en-US" sz="2000" b="1" i="0" dirty="0" err="1">
                <a:effectLst/>
                <a:latin typeface="Open Sans" panose="020B0606030504020204" pitchFamily="34" charset="0"/>
              </a:rPr>
              <a:t>uống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một nhà hàng, công việc pha chế đồ uống đóng vai trò quan trọng trong việc tạo ra những trải nghiệm gastronomy độc đáo cho khách hàng.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Công việc này yêu cầu sự kỹ năng, sự hiểu biết về thực đơn và khả năng làm việc hiệu quả dưới áp lực. Điều đặc biệt là các nhà hàng cao cấp thường đặt ra những tiêu chuẩn cao về chất lượng và thẩm mỹ của đồ uống.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138EA42D-9AA8-6F6D-8182-13DB38D5B4CA}"/>
              </a:ext>
            </a:extLst>
          </p:cNvPr>
          <p:cNvPicPr>
            <a:picLocks noChangeAspect="1"/>
          </p:cNvPicPr>
          <p:nvPr/>
        </p:nvPicPr>
        <p:blipFill>
          <a:blip r:embed="rId3"/>
          <a:stretch>
            <a:fillRect/>
          </a:stretch>
        </p:blipFill>
        <p:spPr>
          <a:xfrm>
            <a:off x="25607" y="4653136"/>
            <a:ext cx="2448272" cy="2448272"/>
          </a:xfrm>
          <a:prstGeom prst="rect">
            <a:avLst/>
          </a:prstGeom>
        </p:spPr>
      </p:pic>
    </p:spTree>
    <p:extLst>
      <p:ext uri="{BB962C8B-B14F-4D97-AF65-F5344CB8AC3E}">
        <p14:creationId xmlns:p14="http://schemas.microsoft.com/office/powerpoint/2010/main" val="1854040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Nhân</a:t>
            </a:r>
            <a:r>
              <a:rPr lang="en-US" dirty="0">
                <a:latin typeface="UTM Aptima" panose="02040603050506020204" pitchFamily="18" charset="0"/>
              </a:rPr>
              <a:t> </a:t>
            </a:r>
            <a:r>
              <a:rPr lang="en-US" dirty="0" err="1">
                <a:latin typeface="UTM Aptima" panose="02040603050506020204" pitchFamily="18" charset="0"/>
              </a:rPr>
              <a:t>viên</a:t>
            </a:r>
            <a:r>
              <a:rPr lang="en-US" dirty="0">
                <a:latin typeface="UTM Aptima" panose="02040603050506020204" pitchFamily="18" charset="0"/>
              </a:rPr>
              <a:t> </a:t>
            </a:r>
            <a:r>
              <a:rPr lang="en-US" dirty="0" err="1">
                <a:latin typeface="UTM Aptima" panose="02040603050506020204" pitchFamily="18" charset="0"/>
              </a:rPr>
              <a:t>pha</a:t>
            </a:r>
            <a:r>
              <a:rPr lang="en-US" dirty="0">
                <a:latin typeface="UTM Aptima" panose="02040603050506020204" pitchFamily="18" charset="0"/>
              </a:rPr>
              <a:t> </a:t>
            </a:r>
            <a:r>
              <a:rPr lang="en-US" dirty="0" err="1">
                <a:latin typeface="UTM Aptima" panose="02040603050506020204" pitchFamily="18" charset="0"/>
              </a:rPr>
              <a:t>chế</a:t>
            </a:r>
            <a:r>
              <a:rPr lang="en-US" dirty="0">
                <a:latin typeface="UTM Aptima" panose="02040603050506020204" pitchFamily="18" charset="0"/>
              </a:rPr>
              <a:t> </a:t>
            </a:r>
            <a:r>
              <a:rPr lang="en-US" dirty="0" err="1">
                <a:latin typeface="UTM Aptima" panose="02040603050506020204" pitchFamily="18" charset="0"/>
              </a:rPr>
              <a:t>đồ</a:t>
            </a:r>
            <a:r>
              <a:rPr lang="en-US" dirty="0">
                <a:latin typeface="UTM Aptima" panose="02040603050506020204" pitchFamily="18" charset="0"/>
              </a:rPr>
              <a:t> </a:t>
            </a:r>
            <a:r>
              <a:rPr lang="en-US" dirty="0" err="1">
                <a:latin typeface="UTM Aptima" panose="02040603050506020204" pitchFamily="18" charset="0"/>
              </a:rPr>
              <a:t>uống</a:t>
            </a:r>
            <a:r>
              <a:rPr lang="en-US" dirty="0">
                <a:latin typeface="UTM Aptima" panose="02040603050506020204" pitchFamily="18" charset="0"/>
              </a:rPr>
              <a:t> </a:t>
            </a:r>
            <a:r>
              <a:rPr lang="en-US" dirty="0" err="1">
                <a:latin typeface="UTM Aptima" panose="02040603050506020204" pitchFamily="18" charset="0"/>
              </a:rPr>
              <a:t>trong</a:t>
            </a:r>
            <a:r>
              <a:rPr lang="en-US" dirty="0">
                <a:latin typeface="UTM Aptima" panose="02040603050506020204" pitchFamily="18" charset="0"/>
              </a:rPr>
              <a:t> </a:t>
            </a:r>
            <a:r>
              <a:rPr lang="en-US" dirty="0" err="1">
                <a:latin typeface="UTM Aptima" panose="02040603050506020204" pitchFamily="18" charset="0"/>
              </a:rPr>
              <a:t>nhà</a:t>
            </a:r>
            <a:r>
              <a:rPr lang="en-US" dirty="0">
                <a:latin typeface="UTM Aptima" panose="02040603050506020204" pitchFamily="18" charset="0"/>
              </a:rPr>
              <a:t> </a:t>
            </a:r>
            <a:r>
              <a:rPr lang="en-US" dirty="0" err="1">
                <a:latin typeface="UTM Aptima" panose="02040603050506020204" pitchFamily="18" charset="0"/>
              </a:rPr>
              <a:t>hàng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b="1" dirty="0">
                <a:latin typeface="Open Sans" panose="020B0606030504020204" pitchFamily="34" charset="0"/>
              </a:rPr>
              <a:t>2</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dạng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quá</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pha</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chế</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đồ</a:t>
            </a:r>
            <a:r>
              <a:rPr lang="en-US" sz="2000" b="1" i="0" dirty="0">
                <a:effectLst/>
                <a:latin typeface="Open Sans" panose="020B0606030504020204" pitchFamily="34" charset="0"/>
              </a:rPr>
              <a:t> </a:t>
            </a:r>
            <a:r>
              <a:rPr lang="en-US" sz="2000" b="1" i="0" dirty="0" err="1">
                <a:effectLst/>
                <a:latin typeface="Open Sans" panose="020B0606030504020204" pitchFamily="34" charset="0"/>
              </a:rPr>
              <a:t>uống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pha chế đồ uống trong nhà hàng, có một số dạng tai nạn lao động có thể xảy ra, đặc biệt là khi nhân viên không tuân thủ các quy trình an toàn lao động.</a:t>
            </a:r>
          </a:p>
          <a:p>
            <a:pPr algn="l">
              <a:lnSpc>
                <a:spcPct val="120000"/>
              </a:lnSpc>
            </a:pPr>
            <a:r>
              <a:rPr lang="vi-VN" b="0" i="0" dirty="0">
                <a:effectLst/>
                <a:latin typeface="Open Sans" panose="020B0606030504020204" pitchFamily="34" charset="0"/>
              </a:rPr>
              <a:t>Một trong những tai nạn phổ biến nhất là tai nạn cắt vết. Việc sử dụng dao, kéo và các dụng cụ sắc nhọn có thể dẫn đến việc tổn thương hoặc cắt vết tay, ngón tay hoặc các phần khác của cơ thể nếu không cẩn thận.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D86240D-16E8-451B-68FA-0E8657EE3B47}"/>
              </a:ext>
            </a:extLst>
          </p:cNvPr>
          <p:cNvPicPr>
            <a:picLocks noChangeAspect="1"/>
          </p:cNvPicPr>
          <p:nvPr/>
        </p:nvPicPr>
        <p:blipFill>
          <a:blip r:embed="rId3"/>
          <a:stretch>
            <a:fillRect/>
          </a:stretch>
        </p:blipFill>
        <p:spPr>
          <a:xfrm>
            <a:off x="25607" y="4653136"/>
            <a:ext cx="2448272" cy="2448272"/>
          </a:xfrm>
          <a:prstGeom prst="rect">
            <a:avLst/>
          </a:prstGeom>
        </p:spPr>
      </p:pic>
    </p:spTree>
    <p:extLst>
      <p:ext uri="{BB962C8B-B14F-4D97-AF65-F5344CB8AC3E}">
        <p14:creationId xmlns:p14="http://schemas.microsoft.com/office/powerpoint/2010/main" val="2086825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Nhân</a:t>
            </a:r>
            <a:r>
              <a:rPr lang="en-US" dirty="0">
                <a:latin typeface="UTM Aptima" panose="02040603050506020204" pitchFamily="18" charset="0"/>
              </a:rPr>
              <a:t> </a:t>
            </a:r>
            <a:r>
              <a:rPr lang="en-US" dirty="0" err="1">
                <a:latin typeface="UTM Aptima" panose="02040603050506020204" pitchFamily="18" charset="0"/>
              </a:rPr>
              <a:t>viên</a:t>
            </a:r>
            <a:r>
              <a:rPr lang="en-US" dirty="0">
                <a:latin typeface="UTM Aptima" panose="02040603050506020204" pitchFamily="18" charset="0"/>
              </a:rPr>
              <a:t> </a:t>
            </a:r>
            <a:r>
              <a:rPr lang="en-US" dirty="0" err="1">
                <a:latin typeface="UTM Aptima" panose="02040603050506020204" pitchFamily="18" charset="0"/>
              </a:rPr>
              <a:t>pha</a:t>
            </a:r>
            <a:r>
              <a:rPr lang="en-US" dirty="0">
                <a:latin typeface="UTM Aptima" panose="02040603050506020204" pitchFamily="18" charset="0"/>
              </a:rPr>
              <a:t> </a:t>
            </a:r>
            <a:r>
              <a:rPr lang="en-US" dirty="0" err="1">
                <a:latin typeface="UTM Aptima" panose="02040603050506020204" pitchFamily="18" charset="0"/>
              </a:rPr>
              <a:t>chế</a:t>
            </a:r>
            <a:r>
              <a:rPr lang="en-US" dirty="0">
                <a:latin typeface="UTM Aptima" panose="02040603050506020204" pitchFamily="18" charset="0"/>
              </a:rPr>
              <a:t> </a:t>
            </a:r>
            <a:r>
              <a:rPr lang="en-US" dirty="0" err="1">
                <a:latin typeface="UTM Aptima" panose="02040603050506020204" pitchFamily="18" charset="0"/>
              </a:rPr>
              <a:t>đồ</a:t>
            </a:r>
            <a:r>
              <a:rPr lang="en-US" dirty="0">
                <a:latin typeface="UTM Aptima" panose="02040603050506020204" pitchFamily="18" charset="0"/>
              </a:rPr>
              <a:t> </a:t>
            </a:r>
            <a:r>
              <a:rPr lang="en-US" dirty="0" err="1">
                <a:latin typeface="UTM Aptima" panose="02040603050506020204" pitchFamily="18" charset="0"/>
              </a:rPr>
              <a:t>uống</a:t>
            </a:r>
            <a:r>
              <a:rPr lang="en-US" dirty="0">
                <a:latin typeface="UTM Aptima" panose="02040603050506020204" pitchFamily="18" charset="0"/>
              </a:rPr>
              <a:t> </a:t>
            </a:r>
            <a:r>
              <a:rPr lang="en-US" dirty="0" err="1">
                <a:latin typeface="UTM Aptima" panose="02040603050506020204" pitchFamily="18" charset="0"/>
              </a:rPr>
              <a:t>trong</a:t>
            </a:r>
            <a:r>
              <a:rPr lang="en-US" dirty="0">
                <a:latin typeface="UTM Aptima" panose="02040603050506020204" pitchFamily="18" charset="0"/>
              </a:rPr>
              <a:t> </a:t>
            </a:r>
            <a:r>
              <a:rPr lang="en-US" dirty="0" err="1">
                <a:latin typeface="UTM Aptima" panose="02040603050506020204" pitchFamily="18" charset="0"/>
              </a:rPr>
              <a:t>nhà</a:t>
            </a:r>
            <a:r>
              <a:rPr lang="en-US" dirty="0">
                <a:latin typeface="UTM Aptima" panose="02040603050506020204" pitchFamily="18" charset="0"/>
              </a:rPr>
              <a:t> </a:t>
            </a:r>
            <a:r>
              <a:rPr lang="en-US" dirty="0" err="1">
                <a:latin typeface="UTM Aptima" panose="02040603050506020204" pitchFamily="18" charset="0"/>
              </a:rPr>
              <a:t>hàng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20000"/>
          </a:bodyPr>
          <a:lstStyle/>
          <a:p>
            <a:pPr marL="0" indent="0" algn="l">
              <a:lnSpc>
                <a:spcPct val="120000"/>
              </a:lnSpc>
              <a:buNone/>
            </a:pPr>
            <a:r>
              <a:rPr lang="en-US" b="1" dirty="0">
                <a:latin typeface="Open Sans" panose="020B0606030504020204" pitchFamily="34" charset="0"/>
              </a:rPr>
              <a:t>3</a:t>
            </a:r>
            <a:r>
              <a:rPr lang="en-US" sz="2000" b="1" i="0" dirty="0">
                <a:effectLst/>
                <a:latin typeface="Open Sans" panose="020B0606030504020204" pitchFamily="34" charset="0"/>
              </a:rPr>
              <a:t>.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nhân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gây</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pha</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chế</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đồ</a:t>
            </a:r>
            <a:r>
              <a:rPr lang="en-US" sz="2000" b="1" i="0" dirty="0">
                <a:effectLst/>
                <a:latin typeface="Open Sans" panose="020B0606030504020204" pitchFamily="34" charset="0"/>
              </a:rPr>
              <a:t> </a:t>
            </a:r>
            <a:r>
              <a:rPr lang="en-US" sz="2000" b="1" i="0" dirty="0" err="1">
                <a:effectLst/>
                <a:latin typeface="Open Sans" panose="020B0606030504020204" pitchFamily="34" charset="0"/>
              </a:rPr>
              <a:t>uống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nguyên nhân phổ biến là thiếu đào tạo và hiểu biết về an toàn lao động. Nhân viên pha chế có thể không được đào tạo đầy đủ về cách sử dụng các dụng cụ, thiết bị và hóa chất một cách an toàn, dẫn đến việc xảy ra các tai nạn không mong muốn.</a:t>
            </a:r>
          </a:p>
          <a:p>
            <a:pPr algn="l">
              <a:lnSpc>
                <a:spcPct val="120000"/>
              </a:lnSpc>
            </a:pPr>
            <a:r>
              <a:rPr lang="vi-VN" b="0" i="0" dirty="0">
                <a:effectLst/>
                <a:latin typeface="Open Sans" panose="020B0606030504020204" pitchFamily="34" charset="0"/>
              </a:rPr>
              <a:t>Thứ hai, môi trường làm việc không an toàn cũng là một nguyên nhân quan trọng. Nhà hàng có thể không đảm bảo các điều kiện an toàn như sàn làm việc trơn trượt, không gian làm việc hẹp hoặc thiếu ánh sáng, tất cả đều có thể tăng nguy cơ tai nạn lao động.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6A6CE9B-FE04-80BE-F33C-FA3D34013A03}"/>
              </a:ext>
            </a:extLst>
          </p:cNvPr>
          <p:cNvPicPr>
            <a:picLocks noChangeAspect="1"/>
          </p:cNvPicPr>
          <p:nvPr/>
        </p:nvPicPr>
        <p:blipFill>
          <a:blip r:embed="rId3"/>
          <a:stretch>
            <a:fillRect/>
          </a:stretch>
        </p:blipFill>
        <p:spPr>
          <a:xfrm>
            <a:off x="25607" y="4653136"/>
            <a:ext cx="2448272" cy="2448272"/>
          </a:xfrm>
          <a:prstGeom prst="rect">
            <a:avLst/>
          </a:prstGeom>
        </p:spPr>
      </p:pic>
    </p:spTree>
    <p:extLst>
      <p:ext uri="{BB962C8B-B14F-4D97-AF65-F5344CB8AC3E}">
        <p14:creationId xmlns:p14="http://schemas.microsoft.com/office/powerpoint/2010/main" val="392307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Nhân</a:t>
            </a:r>
            <a:r>
              <a:rPr lang="en-US" dirty="0">
                <a:latin typeface="UTM Aptima" panose="02040603050506020204" pitchFamily="18" charset="0"/>
              </a:rPr>
              <a:t> </a:t>
            </a:r>
            <a:r>
              <a:rPr lang="en-US" dirty="0" err="1">
                <a:latin typeface="UTM Aptima" panose="02040603050506020204" pitchFamily="18" charset="0"/>
              </a:rPr>
              <a:t>viên</a:t>
            </a:r>
            <a:r>
              <a:rPr lang="en-US" dirty="0">
                <a:latin typeface="UTM Aptima" panose="02040603050506020204" pitchFamily="18" charset="0"/>
              </a:rPr>
              <a:t> </a:t>
            </a:r>
            <a:r>
              <a:rPr lang="en-US" dirty="0" err="1">
                <a:latin typeface="UTM Aptima" panose="02040603050506020204" pitchFamily="18" charset="0"/>
              </a:rPr>
              <a:t>pha</a:t>
            </a:r>
            <a:r>
              <a:rPr lang="en-US" dirty="0">
                <a:latin typeface="UTM Aptima" panose="02040603050506020204" pitchFamily="18" charset="0"/>
              </a:rPr>
              <a:t> </a:t>
            </a:r>
            <a:r>
              <a:rPr lang="en-US" dirty="0" err="1">
                <a:latin typeface="UTM Aptima" panose="02040603050506020204" pitchFamily="18" charset="0"/>
              </a:rPr>
              <a:t>chế</a:t>
            </a:r>
            <a:r>
              <a:rPr lang="en-US" dirty="0">
                <a:latin typeface="UTM Aptima" panose="02040603050506020204" pitchFamily="18" charset="0"/>
              </a:rPr>
              <a:t> </a:t>
            </a:r>
            <a:r>
              <a:rPr lang="en-US" dirty="0" err="1">
                <a:latin typeface="UTM Aptima" panose="02040603050506020204" pitchFamily="18" charset="0"/>
              </a:rPr>
              <a:t>đồ</a:t>
            </a:r>
            <a:r>
              <a:rPr lang="en-US" dirty="0">
                <a:latin typeface="UTM Aptima" panose="02040603050506020204" pitchFamily="18" charset="0"/>
              </a:rPr>
              <a:t> </a:t>
            </a:r>
            <a:r>
              <a:rPr lang="en-US" dirty="0" err="1">
                <a:latin typeface="UTM Aptima" panose="02040603050506020204" pitchFamily="18" charset="0"/>
              </a:rPr>
              <a:t>uống</a:t>
            </a:r>
            <a:r>
              <a:rPr lang="en-US" dirty="0">
                <a:latin typeface="UTM Aptima" panose="02040603050506020204" pitchFamily="18" charset="0"/>
              </a:rPr>
              <a:t> </a:t>
            </a:r>
            <a:r>
              <a:rPr lang="en-US" dirty="0" err="1">
                <a:latin typeface="UTM Aptima" panose="02040603050506020204" pitchFamily="18" charset="0"/>
              </a:rPr>
              <a:t>trong</a:t>
            </a:r>
            <a:r>
              <a:rPr lang="en-US" dirty="0">
                <a:latin typeface="UTM Aptima" panose="02040603050506020204" pitchFamily="18" charset="0"/>
              </a:rPr>
              <a:t> </a:t>
            </a:r>
            <a:r>
              <a:rPr lang="en-US" dirty="0" err="1">
                <a:latin typeface="UTM Aptima" panose="02040603050506020204" pitchFamily="18" charset="0"/>
              </a:rPr>
              <a:t>nhà</a:t>
            </a:r>
            <a:r>
              <a:rPr lang="en-US" dirty="0">
                <a:latin typeface="UTM Aptima" panose="02040603050506020204" pitchFamily="18" charset="0"/>
              </a:rPr>
              <a:t> </a:t>
            </a:r>
            <a:r>
              <a:rPr lang="en-US" dirty="0" err="1">
                <a:latin typeface="UTM Aptima" panose="02040603050506020204" pitchFamily="18" charset="0"/>
              </a:rPr>
              <a:t>hàng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b="1" dirty="0">
                <a:latin typeface="Open Sans" panose="020B0606030504020204" pitchFamily="34" charset="0"/>
              </a:rPr>
              <a:t>4</a:t>
            </a:r>
            <a:r>
              <a:rPr lang="en-US" sz="2000" b="1" i="0" dirty="0">
                <a:effectLst/>
                <a:latin typeface="Open Sans" panose="020B0606030504020204" pitchFamily="34" charset="0"/>
              </a:rPr>
              <a:t>. </a:t>
            </a:r>
            <a:r>
              <a:rPr lang="en-US" sz="2000" b="1" i="0" dirty="0" err="1">
                <a:effectLst/>
                <a:latin typeface="Open Sans" panose="020B0606030504020204" pitchFamily="34" charset="0"/>
              </a:rPr>
              <a:t>Biện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phòng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tránh</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pha</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chế</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đồ</a:t>
            </a:r>
            <a:r>
              <a:rPr lang="en-US" sz="2000" b="1" i="0" dirty="0">
                <a:effectLst/>
                <a:latin typeface="Open Sans" panose="020B0606030504020204" pitchFamily="34" charset="0"/>
              </a:rPr>
              <a:t> </a:t>
            </a:r>
            <a:r>
              <a:rPr lang="en-US" sz="2000" b="1" i="0" dirty="0" err="1">
                <a:effectLst/>
                <a:latin typeface="Open Sans" panose="020B0606030504020204" pitchFamily="34" charset="0"/>
              </a:rPr>
              <a:t>uống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Trước hết, việc cung cấp đào tạo an toàn lao động đầy đủ là rất quan trọng. Nhân viên cần được huấn luyện về cách sử dụng các dụng cụ, thiết bị và hóa chất một cách an toàn, cũng như các quy trình làm việc an toàn.</a:t>
            </a:r>
          </a:p>
          <a:p>
            <a:pPr algn="l">
              <a:lnSpc>
                <a:spcPct val="120000"/>
              </a:lnSpc>
            </a:pPr>
            <a:r>
              <a:rPr lang="vi-VN" b="0" i="0" dirty="0">
                <a:effectLst/>
                <a:latin typeface="Open Sans" panose="020B0606030504020204" pitchFamily="34" charset="0"/>
              </a:rPr>
              <a:t>Thứ hai, việc duy trì môi trường làm việc sạch sẽ và gọn gàng cũng đóng vai trò quan trọng. Sắp xếp và bảo quản các dụng cụ và nguyên liệu một cách cẩn thận sẽ giúp giảm nguy cơ tai nạn va chạm và trượt ngã.</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EC101E7-01F6-2393-9153-C7CF8412FA31}"/>
              </a:ext>
            </a:extLst>
          </p:cNvPr>
          <p:cNvPicPr>
            <a:picLocks noChangeAspect="1"/>
          </p:cNvPicPr>
          <p:nvPr/>
        </p:nvPicPr>
        <p:blipFill>
          <a:blip r:embed="rId3"/>
          <a:stretch>
            <a:fillRect/>
          </a:stretch>
        </p:blipFill>
        <p:spPr>
          <a:xfrm>
            <a:off x="25607" y="4653136"/>
            <a:ext cx="2448272" cy="2448272"/>
          </a:xfrm>
          <a:prstGeom prst="rect">
            <a:avLst/>
          </a:prstGeom>
        </p:spPr>
      </p:pic>
    </p:spTree>
    <p:extLst>
      <p:ext uri="{BB962C8B-B14F-4D97-AF65-F5344CB8AC3E}">
        <p14:creationId xmlns:p14="http://schemas.microsoft.com/office/powerpoint/2010/main" val="1042233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Nhân</a:t>
            </a:r>
            <a:r>
              <a:rPr lang="en-US" dirty="0">
                <a:latin typeface="UTM Aptima" panose="02040603050506020204" pitchFamily="18" charset="0"/>
              </a:rPr>
              <a:t> </a:t>
            </a:r>
            <a:r>
              <a:rPr lang="en-US" dirty="0" err="1">
                <a:latin typeface="UTM Aptima" panose="02040603050506020204" pitchFamily="18" charset="0"/>
              </a:rPr>
              <a:t>viên</a:t>
            </a:r>
            <a:r>
              <a:rPr lang="en-US" dirty="0">
                <a:latin typeface="UTM Aptima" panose="02040603050506020204" pitchFamily="18" charset="0"/>
              </a:rPr>
              <a:t> </a:t>
            </a:r>
            <a:r>
              <a:rPr lang="en-US" dirty="0" err="1">
                <a:latin typeface="UTM Aptima" panose="02040603050506020204" pitchFamily="18" charset="0"/>
              </a:rPr>
              <a:t>pha</a:t>
            </a:r>
            <a:r>
              <a:rPr lang="en-US" dirty="0">
                <a:latin typeface="UTM Aptima" panose="02040603050506020204" pitchFamily="18" charset="0"/>
              </a:rPr>
              <a:t> </a:t>
            </a:r>
            <a:r>
              <a:rPr lang="en-US" dirty="0" err="1">
                <a:latin typeface="UTM Aptima" panose="02040603050506020204" pitchFamily="18" charset="0"/>
              </a:rPr>
              <a:t>chế</a:t>
            </a:r>
            <a:r>
              <a:rPr lang="en-US" dirty="0">
                <a:latin typeface="UTM Aptima" panose="02040603050506020204" pitchFamily="18" charset="0"/>
              </a:rPr>
              <a:t> </a:t>
            </a:r>
            <a:r>
              <a:rPr lang="en-US" dirty="0" err="1">
                <a:latin typeface="UTM Aptima" panose="02040603050506020204" pitchFamily="18" charset="0"/>
              </a:rPr>
              <a:t>đồ</a:t>
            </a:r>
            <a:r>
              <a:rPr lang="en-US" dirty="0">
                <a:latin typeface="UTM Aptima" panose="02040603050506020204" pitchFamily="18" charset="0"/>
              </a:rPr>
              <a:t> </a:t>
            </a:r>
            <a:r>
              <a:rPr lang="en-US" dirty="0" err="1">
                <a:latin typeface="UTM Aptima" panose="02040603050506020204" pitchFamily="18" charset="0"/>
              </a:rPr>
              <a:t>uống</a:t>
            </a:r>
            <a:r>
              <a:rPr lang="en-US" dirty="0">
                <a:latin typeface="UTM Aptima" panose="02040603050506020204" pitchFamily="18" charset="0"/>
              </a:rPr>
              <a:t> </a:t>
            </a:r>
            <a:r>
              <a:rPr lang="en-US" dirty="0" err="1">
                <a:latin typeface="UTM Aptima" panose="02040603050506020204" pitchFamily="18" charset="0"/>
              </a:rPr>
              <a:t>trong</a:t>
            </a:r>
            <a:r>
              <a:rPr lang="en-US" dirty="0">
                <a:latin typeface="UTM Aptima" panose="02040603050506020204" pitchFamily="18" charset="0"/>
              </a:rPr>
              <a:t> </a:t>
            </a:r>
            <a:r>
              <a:rPr lang="en-US" dirty="0" err="1">
                <a:latin typeface="UTM Aptima" panose="02040603050506020204" pitchFamily="18" charset="0"/>
              </a:rPr>
              <a:t>nhà</a:t>
            </a:r>
            <a:r>
              <a:rPr lang="en-US" dirty="0">
                <a:latin typeface="UTM Aptima" panose="02040603050506020204" pitchFamily="18" charset="0"/>
              </a:rPr>
              <a:t> </a:t>
            </a:r>
            <a:r>
              <a:rPr lang="en-US" dirty="0" err="1">
                <a:latin typeface="UTM Aptima" panose="02040603050506020204" pitchFamily="18" charset="0"/>
              </a:rPr>
              <a:t>hàng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b="1" dirty="0">
                <a:latin typeface="Open Sans" panose="020B0606030504020204" pitchFamily="34" charset="0"/>
              </a:rPr>
              <a:t>5</a:t>
            </a:r>
            <a:r>
              <a:rPr lang="en-US" sz="2000" b="1" i="0" dirty="0">
                <a:effectLst/>
                <a:latin typeface="Open Sans" panose="020B0606030504020204" pitchFamily="34" charset="0"/>
              </a:rPr>
              <a:t>. Quy </a:t>
            </a:r>
            <a:r>
              <a:rPr lang="en-US" sz="2000" b="1" i="0" dirty="0" err="1">
                <a:effectLst/>
                <a:latin typeface="Open Sans" panose="020B0606030504020204" pitchFamily="34" charset="0"/>
              </a:rPr>
              <a:t>định</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pha</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chế</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đồ</a:t>
            </a:r>
            <a:r>
              <a:rPr lang="en-US" sz="2000" b="1" i="0" dirty="0">
                <a:effectLst/>
                <a:latin typeface="Open Sans" panose="020B0606030504020204" pitchFamily="34" charset="0"/>
              </a:rPr>
              <a:t> </a:t>
            </a:r>
            <a:r>
              <a:rPr lang="en-US" sz="2000" b="1" i="0" dirty="0" err="1">
                <a:effectLst/>
                <a:latin typeface="Open Sans" panose="020B0606030504020204" pitchFamily="34" charset="0"/>
              </a:rPr>
              <a:t>uống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việc đào tạo an toàn lao động đầy đủ là điều cần thiết. Nhân viên pha chế cần được huấn luyện về cách sử dụng đúng các dụng cụ và thiết bị, cũng như cách xử lý hóa chất một cách an toàn.</a:t>
            </a:r>
          </a:p>
          <a:p>
            <a:pPr algn="l">
              <a:lnSpc>
                <a:spcPct val="120000"/>
              </a:lnSpc>
            </a:pPr>
            <a:r>
              <a:rPr lang="vi-VN" b="0" i="0" dirty="0">
                <a:effectLst/>
                <a:latin typeface="Open Sans" panose="020B0606030504020204" pitchFamily="34" charset="0"/>
              </a:rPr>
              <a:t>Thứ hai, các quy định về vệ sinh và bảo quản cũng rất quan trọng. Các quy định này có thể bao gồm việc sử dụng các dung dịch làm sạch an toàn, bảo quản nguyên liệu trong điều kiện sạch sẽ và phân loại chúng một cách đúng đắn.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574B782-7A08-B097-9C8E-70151DD35FAC}"/>
              </a:ext>
            </a:extLst>
          </p:cNvPr>
          <p:cNvPicPr>
            <a:picLocks noChangeAspect="1"/>
          </p:cNvPicPr>
          <p:nvPr/>
        </p:nvPicPr>
        <p:blipFill>
          <a:blip r:embed="rId3"/>
          <a:stretch>
            <a:fillRect/>
          </a:stretch>
        </p:blipFill>
        <p:spPr>
          <a:xfrm>
            <a:off x="25607" y="4653136"/>
            <a:ext cx="2448272" cy="2448272"/>
          </a:xfrm>
          <a:prstGeom prst="rect">
            <a:avLst/>
          </a:prstGeom>
        </p:spPr>
      </p:pic>
    </p:spTree>
    <p:extLst>
      <p:ext uri="{BB962C8B-B14F-4D97-AF65-F5344CB8AC3E}">
        <p14:creationId xmlns:p14="http://schemas.microsoft.com/office/powerpoint/2010/main" val="3613468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Nhân</a:t>
            </a:r>
            <a:r>
              <a:rPr lang="en-US" dirty="0">
                <a:latin typeface="UTM Aptima" panose="02040603050506020204" pitchFamily="18" charset="0"/>
              </a:rPr>
              <a:t> </a:t>
            </a:r>
            <a:r>
              <a:rPr lang="en-US" dirty="0" err="1">
                <a:latin typeface="UTM Aptima" panose="02040603050506020204" pitchFamily="18" charset="0"/>
              </a:rPr>
              <a:t>viên</a:t>
            </a:r>
            <a:r>
              <a:rPr lang="en-US" dirty="0">
                <a:latin typeface="UTM Aptima" panose="02040603050506020204" pitchFamily="18" charset="0"/>
              </a:rPr>
              <a:t> </a:t>
            </a:r>
            <a:r>
              <a:rPr lang="en-US" dirty="0" err="1">
                <a:latin typeface="UTM Aptima" panose="02040603050506020204" pitchFamily="18" charset="0"/>
              </a:rPr>
              <a:t>pha</a:t>
            </a:r>
            <a:r>
              <a:rPr lang="en-US" dirty="0">
                <a:latin typeface="UTM Aptima" panose="02040603050506020204" pitchFamily="18" charset="0"/>
              </a:rPr>
              <a:t> </a:t>
            </a:r>
            <a:r>
              <a:rPr lang="en-US" dirty="0" err="1">
                <a:latin typeface="UTM Aptima" panose="02040603050506020204" pitchFamily="18" charset="0"/>
              </a:rPr>
              <a:t>chế</a:t>
            </a:r>
            <a:r>
              <a:rPr lang="en-US" dirty="0">
                <a:latin typeface="UTM Aptima" panose="02040603050506020204" pitchFamily="18" charset="0"/>
              </a:rPr>
              <a:t> </a:t>
            </a:r>
            <a:r>
              <a:rPr lang="en-US" dirty="0" err="1">
                <a:latin typeface="UTM Aptima" panose="02040603050506020204" pitchFamily="18" charset="0"/>
              </a:rPr>
              <a:t>đồ</a:t>
            </a:r>
            <a:r>
              <a:rPr lang="en-US" dirty="0">
                <a:latin typeface="UTM Aptima" panose="02040603050506020204" pitchFamily="18" charset="0"/>
              </a:rPr>
              <a:t> </a:t>
            </a:r>
            <a:r>
              <a:rPr lang="en-US" dirty="0" err="1">
                <a:latin typeface="UTM Aptima" panose="02040603050506020204" pitchFamily="18" charset="0"/>
              </a:rPr>
              <a:t>uống</a:t>
            </a:r>
            <a:r>
              <a:rPr lang="en-US" dirty="0">
                <a:latin typeface="UTM Aptima" panose="02040603050506020204" pitchFamily="18" charset="0"/>
              </a:rPr>
              <a:t> </a:t>
            </a:r>
            <a:r>
              <a:rPr lang="en-US" dirty="0" err="1">
                <a:latin typeface="UTM Aptima" panose="02040603050506020204" pitchFamily="18" charset="0"/>
              </a:rPr>
              <a:t>trong</a:t>
            </a:r>
            <a:r>
              <a:rPr lang="en-US" dirty="0">
                <a:latin typeface="UTM Aptima" panose="02040603050506020204" pitchFamily="18" charset="0"/>
              </a:rPr>
              <a:t> </a:t>
            </a:r>
            <a:r>
              <a:rPr lang="en-US" dirty="0" err="1">
                <a:latin typeface="UTM Aptima" panose="02040603050506020204" pitchFamily="18" charset="0"/>
              </a:rPr>
              <a:t>nhà</a:t>
            </a:r>
            <a:r>
              <a:rPr lang="en-US" dirty="0">
                <a:latin typeface="UTM Aptima" panose="02040603050506020204" pitchFamily="18" charset="0"/>
              </a:rPr>
              <a:t> </a:t>
            </a:r>
            <a:r>
              <a:rPr lang="en-US" dirty="0" err="1">
                <a:latin typeface="UTM Aptima" panose="02040603050506020204" pitchFamily="18" charset="0"/>
              </a:rPr>
              <a:t>hàng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6.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huống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cấp</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pha</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chế</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đồ</a:t>
            </a:r>
            <a:r>
              <a:rPr lang="en-US" sz="2000" b="1" i="0" dirty="0">
                <a:effectLst/>
                <a:latin typeface="Open Sans" panose="020B0606030504020204" pitchFamily="34" charset="0"/>
              </a:rPr>
              <a:t> </a:t>
            </a:r>
            <a:r>
              <a:rPr lang="en-US" sz="2000" b="1" i="0" dirty="0" err="1">
                <a:effectLst/>
                <a:latin typeface="Open Sans" panose="020B0606030504020204" pitchFamily="34" charset="0"/>
              </a:rPr>
              <a:t>uống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ngay khi phát hiện tai nạn, cần thông báo cho quản lý và nhân viên y tế ngay lập tức. Việc này giúp kích hoạt các biện pháp cứu hộ và chăm sóc sức khỏe ngay lập tức.</a:t>
            </a:r>
          </a:p>
          <a:p>
            <a:pPr algn="l">
              <a:lnSpc>
                <a:spcPct val="120000"/>
              </a:lnSpc>
            </a:pPr>
            <a:r>
              <a:rPr lang="vi-VN" b="0" i="0" dirty="0">
                <a:effectLst/>
                <a:latin typeface="Open Sans" panose="020B0606030504020204" pitchFamily="34" charset="0"/>
              </a:rPr>
              <a:t>Thứ hai, cần phải cung cấp sự chăm sóc cấp cứu cho những người bị thương. Điều này có thể bao gồm việc cung cấp sơ cứu đầu tiên, gọi xe cấp cứu hoặc chuyển bệnh nhân đến cơ sở y tế gần nhất.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5AFE454-D20D-BA8C-9B14-910BF75E100E}"/>
              </a:ext>
            </a:extLst>
          </p:cNvPr>
          <p:cNvPicPr>
            <a:picLocks noChangeAspect="1"/>
          </p:cNvPicPr>
          <p:nvPr/>
        </p:nvPicPr>
        <p:blipFill>
          <a:blip r:embed="rId3"/>
          <a:stretch>
            <a:fillRect/>
          </a:stretch>
        </p:blipFill>
        <p:spPr>
          <a:xfrm>
            <a:off x="25607" y="4653136"/>
            <a:ext cx="2448272" cy="2448272"/>
          </a:xfrm>
          <a:prstGeom prst="rect">
            <a:avLst/>
          </a:prstGeom>
        </p:spPr>
      </p:pic>
    </p:spTree>
    <p:extLst>
      <p:ext uri="{BB962C8B-B14F-4D97-AF65-F5344CB8AC3E}">
        <p14:creationId xmlns:p14="http://schemas.microsoft.com/office/powerpoint/2010/main" val="1480889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202</TotalTime>
  <Words>4171</Words>
  <Application>Microsoft Office PowerPoint</Application>
  <PresentationFormat>Custom</PresentationFormat>
  <Paragraphs>153</Paragraphs>
  <Slides>34</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34</vt:i4>
      </vt:variant>
    </vt:vector>
  </HeadingPairs>
  <TitlesOfParts>
    <vt:vector size="44"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LÀM VIỆC TRONG NHÀ HÀNG</vt:lpstr>
      <vt:lpstr>Một số vụ tai nạn khi làm việc trong nhà hàng</vt:lpstr>
      <vt:lpstr>Tóm tắt bài học</vt:lpstr>
      <vt:lpstr>Nhân viên phục vụ khách hàng</vt:lpstr>
      <vt:lpstr>Nhân viên phục vụ khách hàng</vt:lpstr>
      <vt:lpstr>Nhân viên phục vụ khách hàng</vt:lpstr>
      <vt:lpstr>Nhân viên phục vụ khách hàng</vt:lpstr>
      <vt:lpstr>Nhân viên phục vụ khách hàng</vt:lpstr>
      <vt:lpstr>Nhân viên phục vụ khách hàng</vt:lpstr>
      <vt:lpstr>Bếp trưởng nấu bếp trong nhà hàng</vt:lpstr>
      <vt:lpstr>Bếp trưởng nấu bếp trong nhà hàng</vt:lpstr>
      <vt:lpstr>Bếp trưởng nấu bếp trong nhà hàng</vt:lpstr>
      <vt:lpstr>Bếp trưởng nấu bếp trong nhà hàng</vt:lpstr>
      <vt:lpstr>Bếp trưởng nấu bếp trong nhà hàng</vt:lpstr>
      <vt:lpstr>Bếp trưởng nấu bếp trong nhà hàng</vt:lpstr>
      <vt:lpstr>Nhân viên phụ bếp, chuẩn bị nguyên liệu</vt:lpstr>
      <vt:lpstr>Nhân viên phụ bếp, chuẩn bị nguyên liệu</vt:lpstr>
      <vt:lpstr>Nhân viên phụ bếp, chuẩn bị nguyên liệu</vt:lpstr>
      <vt:lpstr>Nhân viên phụ bếp, chuẩn bị nguyên liệu</vt:lpstr>
      <vt:lpstr>Nhân viên phụ bếp, chuẩn bị nguyên liệu</vt:lpstr>
      <vt:lpstr>Nhân viên phụ bếp, chuẩn bị nguyên liệu</vt:lpstr>
      <vt:lpstr>Nhân viên thu ngân trong nhà hàng</vt:lpstr>
      <vt:lpstr>Nhân viên thu ngân trong nhà hàng</vt:lpstr>
      <vt:lpstr>Nhân viên thu ngân trong nhà hàng</vt:lpstr>
      <vt:lpstr>Nhân viên thu ngân trong nhà hàng</vt:lpstr>
      <vt:lpstr>Nhân viên thu ngân trong nhà hàng</vt:lpstr>
      <vt:lpstr>Nhân viên thu ngân trong nhà hàng</vt:lpstr>
      <vt:lpstr>Nhân viên pha chế đồ uống trong nhà hàng</vt:lpstr>
      <vt:lpstr>Nhân viên pha chế đồ uống trong nhà hàng</vt:lpstr>
      <vt:lpstr>Nhân viên pha chế đồ uống trong nhà hàng</vt:lpstr>
      <vt:lpstr>Nhân viên pha chế đồ uống trong nhà hàng</vt:lpstr>
      <vt:lpstr>Nhân viên pha chế đồ uống trong nhà hàng</vt:lpstr>
      <vt:lpstr>Nhân viên pha chế đồ uống trong nhà hàng</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Nhan Van</cp:lastModifiedBy>
  <cp:revision>23</cp:revision>
  <dcterms:created xsi:type="dcterms:W3CDTF">2024-03-23T04:43:33Z</dcterms:created>
  <dcterms:modified xsi:type="dcterms:W3CDTF">2024-05-08T14:08:45Z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