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10" y="-10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BỘ HÀN GIÓ ĐÁ</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18DA5A6-111B-1219-2BF7-EAAC9E09CEB2}"/>
              </a:ext>
            </a:extLst>
          </p:cNvPr>
          <p:cNvPicPr>
            <a:picLocks noChangeAspect="1"/>
          </p:cNvPicPr>
          <p:nvPr/>
        </p:nvPicPr>
        <p:blipFill>
          <a:blip r:embed="rId4"/>
          <a:stretch>
            <a:fillRect/>
          </a:stretch>
        </p:blipFill>
        <p:spPr>
          <a:xfrm>
            <a:off x="4651113" y="4077072"/>
            <a:ext cx="2885008" cy="288500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bộ</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gió</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đá</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Khi sử dụng bộ hàn gió đá (hay còn gọi là gas welding set) trong môi trường làm việc công nghiệp, có một số nguy cơ tai nạn lao động phải được quan tâm</a:t>
            </a:r>
            <a:r>
              <a:rPr lang="en-US" sz="2000" dirty="0">
                <a:ea typeface="+mn-lt"/>
                <a:cs typeface="+mn-lt"/>
              </a:rPr>
              <a:t>:</a:t>
            </a:r>
            <a:endParaRPr lang="en-US" dirty="0"/>
          </a:p>
          <a:p>
            <a:pPr marL="730885" lvl="1" indent="-304165"/>
            <a:r>
              <a:rPr lang="en-US" i="0" dirty="0" err="1">
                <a:solidFill>
                  <a:srgbClr val="0D0D0D"/>
                </a:solidFill>
                <a:effectLst/>
                <a:latin typeface="Söhne"/>
              </a:rPr>
              <a:t>Cháy</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do </a:t>
            </a:r>
            <a:r>
              <a:rPr lang="en-US" i="0" dirty="0" err="1">
                <a:solidFill>
                  <a:srgbClr val="0D0D0D"/>
                </a:solidFill>
                <a:effectLst/>
                <a:latin typeface="Söhne"/>
              </a:rPr>
              <a:t>khí</a:t>
            </a:r>
            <a:r>
              <a:rPr lang="en-US" i="0" dirty="0">
                <a:solidFill>
                  <a:srgbClr val="0D0D0D"/>
                </a:solidFill>
                <a:effectLst/>
                <a:latin typeface="Söhne"/>
              </a:rPr>
              <a:t> gas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endParaRPr lang="en-US" i="0" dirty="0">
              <a:solidFill>
                <a:srgbClr val="0D0D0D"/>
              </a:solidFill>
              <a:effectLst/>
              <a:latin typeface="Söhne"/>
            </a:endParaRPr>
          </a:p>
          <a:p>
            <a:pPr marL="730885" lvl="1" indent="-304165"/>
            <a:r>
              <a:rPr lang="en-US" dirty="0" err="1"/>
              <a:t>Bỏng</a:t>
            </a:r>
            <a:r>
              <a:rPr lang="en-US" dirty="0"/>
              <a:t> do </a:t>
            </a:r>
            <a:r>
              <a:rPr lang="en-US" dirty="0" err="1"/>
              <a:t>tiếp</a:t>
            </a:r>
            <a:r>
              <a:rPr lang="en-US" dirty="0"/>
              <a:t> </a:t>
            </a:r>
            <a:r>
              <a:rPr lang="en-US" dirty="0" err="1"/>
              <a:t>xúc</a:t>
            </a:r>
            <a:r>
              <a:rPr lang="en-US" dirty="0"/>
              <a:t> </a:t>
            </a:r>
            <a:r>
              <a:rPr lang="en-US" dirty="0" err="1"/>
              <a:t>trực</a:t>
            </a:r>
            <a:r>
              <a:rPr lang="en-US" dirty="0"/>
              <a:t> </a:t>
            </a:r>
            <a:r>
              <a:rPr lang="en-US" dirty="0" err="1"/>
              <a:t>tiếp</a:t>
            </a:r>
            <a:r>
              <a:rPr lang="en-US" dirty="0"/>
              <a:t> </a:t>
            </a:r>
            <a:r>
              <a:rPr lang="en-US" dirty="0" err="1"/>
              <a:t>với</a:t>
            </a:r>
            <a:r>
              <a:rPr lang="en-US" dirty="0"/>
              <a:t> </a:t>
            </a:r>
            <a:r>
              <a:rPr lang="en-US" dirty="0" err="1"/>
              <a:t>lửa</a:t>
            </a:r>
            <a:r>
              <a:rPr lang="en-US" dirty="0"/>
              <a:t> </a:t>
            </a:r>
            <a:r>
              <a:rPr lang="en-US" dirty="0" err="1"/>
              <a:t>và</a:t>
            </a:r>
            <a:r>
              <a:rPr lang="en-US" dirty="0"/>
              <a:t> </a:t>
            </a:r>
            <a:r>
              <a:rPr lang="en-US" dirty="0" err="1"/>
              <a:t>kim</a:t>
            </a:r>
            <a:r>
              <a:rPr lang="en-US" dirty="0"/>
              <a:t> </a:t>
            </a:r>
            <a:r>
              <a:rPr lang="en-US" dirty="0" err="1"/>
              <a:t>loại</a:t>
            </a:r>
            <a:r>
              <a:rPr lang="en-US" dirty="0"/>
              <a:t> </a:t>
            </a:r>
            <a:r>
              <a:rPr lang="en-US" dirty="0" err="1"/>
              <a:t>nóng</a:t>
            </a:r>
            <a:endParaRPr lang="en-US" dirty="0">
              <a:solidFill>
                <a:srgbClr val="0D0D0D"/>
              </a:solidFill>
              <a:latin typeface="Söhne"/>
            </a:endParaRPr>
          </a:p>
          <a:p>
            <a:pPr marL="730885" lvl="1" indent="-304165"/>
            <a:r>
              <a:rPr lang="en-US" dirty="0" err="1"/>
              <a:t>Ngộ</a:t>
            </a:r>
            <a:r>
              <a:rPr lang="en-US" dirty="0"/>
              <a:t> </a:t>
            </a:r>
            <a:r>
              <a:rPr lang="en-US" dirty="0" err="1"/>
              <a:t>độc</a:t>
            </a:r>
            <a:r>
              <a:rPr lang="en-US" dirty="0"/>
              <a:t> </a:t>
            </a:r>
            <a:r>
              <a:rPr lang="en-US" dirty="0" err="1"/>
              <a:t>khí</a:t>
            </a:r>
            <a:r>
              <a:rPr lang="en-US" dirty="0"/>
              <a:t> carbon monoxide</a:t>
            </a:r>
            <a:endParaRPr lang="en-US" dirty="0">
              <a:solidFill>
                <a:srgbClr val="0D0D0D"/>
              </a:solidFill>
              <a:latin typeface="Söhne"/>
            </a:endParaRPr>
          </a:p>
          <a:p>
            <a:pPr marL="730885" lvl="1" indent="-304165"/>
            <a:r>
              <a:rPr lang="en-US" dirty="0" err="1"/>
              <a:t>Vết</a:t>
            </a:r>
            <a:r>
              <a:rPr lang="en-US" dirty="0"/>
              <a:t> </a:t>
            </a:r>
            <a:r>
              <a:rPr lang="en-US" dirty="0" err="1"/>
              <a:t>bỏng</a:t>
            </a:r>
            <a:r>
              <a:rPr lang="en-US" dirty="0"/>
              <a:t> </a:t>
            </a:r>
            <a:r>
              <a:rPr lang="en-US" dirty="0" err="1"/>
              <a:t>từ</a:t>
            </a:r>
            <a:r>
              <a:rPr lang="en-US" dirty="0"/>
              <a:t> </a:t>
            </a:r>
            <a:r>
              <a:rPr lang="en-US" dirty="0" err="1"/>
              <a:t>tia</a:t>
            </a:r>
            <a:r>
              <a:rPr lang="en-US" dirty="0"/>
              <a:t> </a:t>
            </a:r>
            <a:r>
              <a:rPr lang="en-US" dirty="0" err="1"/>
              <a:t>lửa</a:t>
            </a:r>
            <a:r>
              <a:rPr lang="en-US" dirty="0"/>
              <a:t> (arc)</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thiếu</a:t>
            </a:r>
            <a:r>
              <a:rPr lang="en-US" dirty="0"/>
              <a:t> </a:t>
            </a:r>
            <a:r>
              <a:rPr lang="en-US" dirty="0" err="1"/>
              <a:t>kiểm</a:t>
            </a:r>
            <a:r>
              <a:rPr lang="en-US" dirty="0"/>
              <a:t> </a:t>
            </a:r>
            <a:r>
              <a:rPr lang="en-US" dirty="0" err="1"/>
              <a:t>soát</a:t>
            </a:r>
            <a:r>
              <a:rPr lang="en-US" dirty="0"/>
              <a:t> </a:t>
            </a:r>
            <a:r>
              <a:rPr lang="en-US" dirty="0" err="1"/>
              <a:t>và</a:t>
            </a:r>
            <a:r>
              <a:rPr lang="en-US" dirty="0"/>
              <a:t> </a:t>
            </a:r>
            <a:r>
              <a:rPr lang="en-US" dirty="0" err="1"/>
              <a:t>bảo</a:t>
            </a:r>
            <a:r>
              <a:rPr lang="en-US" dirty="0"/>
              <a:t> </a:t>
            </a:r>
            <a:r>
              <a:rPr lang="en-US" dirty="0" err="1"/>
              <a:t>quản</a:t>
            </a:r>
            <a:r>
              <a:rPr lang="en-US" dirty="0"/>
              <a:t> </a:t>
            </a:r>
            <a:r>
              <a:rPr lang="en-US" dirty="0" err="1"/>
              <a:t>thiết</a:t>
            </a:r>
            <a:r>
              <a:rPr lang="en-US" dirty="0"/>
              <a:t> </a:t>
            </a:r>
            <a:r>
              <a:rPr lang="en-US" dirty="0" err="1"/>
              <a:t>bị</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bộ</a:t>
            </a:r>
            <a:r>
              <a:rPr lang="en-US" dirty="0"/>
              <a:t> </a:t>
            </a:r>
            <a:r>
              <a:rPr lang="en-US" dirty="0" err="1"/>
              <a:t>hàn</a:t>
            </a:r>
            <a:r>
              <a:rPr lang="en-US" dirty="0"/>
              <a:t> </a:t>
            </a:r>
            <a:r>
              <a:rPr lang="en-US" dirty="0" err="1"/>
              <a:t>gió</a:t>
            </a:r>
            <a:r>
              <a:rPr lang="en-US" dirty="0"/>
              <a:t> </a:t>
            </a:r>
            <a:r>
              <a:rPr lang="en-US" dirty="0" err="1"/>
              <a:t>đá</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bộ</a:t>
            </a:r>
            <a:r>
              <a:rPr lang="en-US" dirty="0"/>
              <a:t> </a:t>
            </a:r>
            <a:r>
              <a:rPr lang="en-US" dirty="0" err="1"/>
              <a:t>hàn</a:t>
            </a:r>
            <a:r>
              <a:rPr lang="en-US" dirty="0"/>
              <a:t> </a:t>
            </a:r>
            <a:r>
              <a:rPr lang="en-US" dirty="0" err="1"/>
              <a:t>gió</a:t>
            </a:r>
            <a:r>
              <a:rPr lang="en-US" dirty="0"/>
              <a:t> </a:t>
            </a:r>
            <a:r>
              <a:rPr lang="en-US" dirty="0" err="1"/>
              <a:t>đá</a:t>
            </a:r>
            <a:endParaRPr lang="vi-VN" dirty="0"/>
          </a:p>
          <a:p>
            <a:pPr marL="304165" indent="-304165">
              <a:buClr>
                <a:schemeClr val="tx1"/>
              </a:buClr>
            </a:pPr>
            <a:r>
              <a:rPr lang="en-US" dirty="0">
                <a:latin typeface="UTM Avo" panose="02040603050506020204" pitchFamily="18" charset="0"/>
              </a:rPr>
              <a:t>4</a:t>
            </a:r>
            <a:r>
              <a:rPr lang="vi-VN" dirty="0"/>
              <a:t>. Quy trình vận hành an toàn bộ hàn gió đá</a:t>
            </a:r>
          </a:p>
          <a:p>
            <a:pPr marL="304165" indent="-304165">
              <a:buClr>
                <a:schemeClr val="tx1"/>
              </a:buClr>
            </a:pPr>
            <a:r>
              <a:rPr lang="en-US" dirty="0">
                <a:latin typeface="UTM Avo" panose="02040603050506020204" pitchFamily="18" charset="0"/>
              </a:rPr>
              <a:t>5</a:t>
            </a:r>
            <a:r>
              <a:rPr lang="vi-VN" dirty="0"/>
              <a:t>. Đánh giá rủi ro và quản lý mối nguy khi vận hành bộ hàn gió đá</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bộ hàn gió đá</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bộ</a:t>
            </a:r>
            <a:r>
              <a:rPr lang="en-US" dirty="0"/>
              <a:t> </a:t>
            </a:r>
            <a:r>
              <a:rPr lang="en-US" dirty="0" err="1"/>
              <a:t>hàn</a:t>
            </a:r>
            <a:r>
              <a:rPr lang="en-US" dirty="0"/>
              <a:t> </a:t>
            </a:r>
            <a:r>
              <a:rPr lang="en-US" dirty="0" err="1"/>
              <a:t>gió</a:t>
            </a:r>
            <a:r>
              <a:rPr lang="en-US" dirty="0"/>
              <a:t> </a:t>
            </a:r>
            <a:r>
              <a:rPr lang="en-US" dirty="0" err="1"/>
              <a:t>đá</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bộ</a:t>
            </a:r>
            <a:r>
              <a:rPr lang="en-US" dirty="0"/>
              <a:t> </a:t>
            </a:r>
            <a:r>
              <a:rPr lang="en-US" dirty="0" err="1"/>
              <a:t>hàn</a:t>
            </a:r>
            <a:r>
              <a:rPr lang="en-US" dirty="0"/>
              <a:t> </a:t>
            </a:r>
            <a:r>
              <a:rPr lang="en-US" dirty="0" err="1"/>
              <a:t>gió</a:t>
            </a:r>
            <a:r>
              <a:rPr lang="en-US" dirty="0"/>
              <a:t> </a:t>
            </a:r>
            <a:r>
              <a:rPr lang="en-US" dirty="0" err="1"/>
              <a:t>đá</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bộ</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gió</a:t>
            </a:r>
            <a:r>
              <a:rPr lang="en-US" sz="2400" b="1" i="0" dirty="0">
                <a:effectLst/>
                <a:latin typeface="Söhne"/>
              </a:rPr>
              <a:t> </a:t>
            </a:r>
            <a:r>
              <a:rPr lang="en-US" sz="2400" b="1" i="0" dirty="0" err="1">
                <a:effectLst/>
                <a:latin typeface="Söhne"/>
              </a:rPr>
              <a:t>đá</a:t>
            </a:r>
            <a:endParaRPr lang="en-US" sz="2400" b="1" i="0" dirty="0">
              <a:effectLst/>
              <a:latin typeface="Söhne"/>
            </a:endParaRPr>
          </a:p>
          <a:p>
            <a:r>
              <a:rPr lang="vi-VN" b="0" i="0" dirty="0">
                <a:effectLst/>
                <a:latin typeface="Söhne"/>
              </a:rPr>
              <a:t>An toàn lao động là một yếu tố cực kỳ quan trọng khi vận hành bộ hàn gió đá (gas welding set). Việc tuân thủ các quy tắc an toàn lào động đảm bảo không chỉ sự an toàn của người thao tác mà còn sự bảo vệ cho toàn bộ môi trường làm việc. </a:t>
            </a:r>
            <a:endParaRPr lang="en-US" b="0" i="0" dirty="0">
              <a:effectLst/>
              <a:latin typeface="Söhne"/>
            </a:endParaRPr>
          </a:p>
          <a:p>
            <a:r>
              <a:rPr lang="vi-VN" b="0" i="0" dirty="0">
                <a:effectLst/>
                <a:latin typeface="Söhne"/>
              </a:rPr>
              <a:t>Khi sử dụng bộ hàn gió đá, người lao động phải được đào tạo về cách sử dụng thiết bị một cách đúng cách và an toàn. Việc này giúp giảm nguy cơ tai nạn lao động do hàn và cắt kim loại.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FA105BA-27CB-27EA-0F7B-EC4FE8B64203}"/>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bộ</a:t>
            </a:r>
            <a:r>
              <a:rPr lang="en-US" sz="2400" b="1" i="0" dirty="0">
                <a:effectLst/>
                <a:latin typeface="Söhne"/>
              </a:rPr>
              <a:t> </a:t>
            </a:r>
            <a:r>
              <a:rPr lang="en-US" sz="2400" b="1" i="0" dirty="0" err="1">
                <a:effectLst/>
                <a:latin typeface="Söhne"/>
              </a:rPr>
              <a:t>hàn</a:t>
            </a:r>
            <a:r>
              <a:rPr lang="en-US" sz="2400" b="1" i="0" dirty="0">
                <a:effectLst/>
                <a:latin typeface="Söhne"/>
              </a:rPr>
              <a:t> </a:t>
            </a:r>
            <a:r>
              <a:rPr lang="en-US" sz="2400" b="1" i="0" dirty="0" err="1">
                <a:effectLst/>
                <a:latin typeface="Söhne"/>
              </a:rPr>
              <a:t>gió</a:t>
            </a:r>
            <a:r>
              <a:rPr lang="en-US" sz="2400" b="1" i="0" dirty="0">
                <a:effectLst/>
                <a:latin typeface="Söhne"/>
              </a:rPr>
              <a:t> </a:t>
            </a:r>
            <a:r>
              <a:rPr lang="en-US" sz="2400" b="1" i="0" dirty="0" err="1">
                <a:effectLst/>
                <a:latin typeface="Söhne"/>
              </a:rPr>
              <a:t>đá</a:t>
            </a:r>
            <a:endParaRPr lang="en-US" sz="2400" b="1" i="0" dirty="0">
              <a:effectLst/>
              <a:latin typeface="Söhne"/>
            </a:endParaRPr>
          </a:p>
          <a:p>
            <a:r>
              <a:rPr lang="vi-VN" b="0" i="0" dirty="0">
                <a:effectLst/>
                <a:latin typeface="Söhne"/>
              </a:rPr>
              <a:t>Khi vận hành bộ hàn gió đá (gas welding set), tuân thủ các giao thức và quy định an toàn là vô cùng quan trọng để đảm bảo an toàn cho người làm việc và môi trường xung quanh. </a:t>
            </a:r>
            <a:endParaRPr lang="en-US" b="0" i="0" dirty="0">
              <a:effectLst/>
              <a:latin typeface="Söhne"/>
            </a:endParaRPr>
          </a:p>
          <a:p>
            <a:r>
              <a:rPr lang="vi-VN" b="0" i="0" dirty="0">
                <a:effectLst/>
                <a:latin typeface="Söhne"/>
              </a:rPr>
              <a:t>Các quy định này bao gồm việc đảm bảo sự an toàn của người lao động, sự bảo vệ của trang thiết bị và cả việc ngăn ngừa các tai nạn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49B145A-759C-33A5-CD72-F445C4B8D87A}"/>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gió</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sz="2000" dirty="0">
                <a:solidFill>
                  <a:schemeClr val="bg1"/>
                </a:solidFill>
              </a:rPr>
              <a:t>:</a:t>
            </a:r>
          </a:p>
          <a:p>
            <a:pPr algn="l"/>
            <a:r>
              <a:rPr lang="vi-VN" b="0" i="0" dirty="0">
                <a:effectLst/>
                <a:latin typeface="Open Sans" panose="020B0606030504020204" pitchFamily="34" charset="0"/>
              </a:rPr>
              <a:t>Bình gas hàn: Là nguồn cấp gas chính cho quá trình hàn. Bình gas thường chứa acetilen, propane hoặc khí mê-tan được sử dụng như nguyên liệu chính để tạo ra ngọn lửa nóng để hàn kim loại.</a:t>
            </a:r>
          </a:p>
          <a:p>
            <a:pPr algn="l"/>
            <a:r>
              <a:rPr lang="vi-VN" b="0" i="0" dirty="0">
                <a:effectLst/>
                <a:latin typeface="Open Sans" panose="020B0606030504020204" pitchFamily="34" charset="0"/>
              </a:rPr>
              <a:t>Ống dẫn gas và van điều chỉnh: Gas từ bình sẽ được dẫn đến vòi hàn thông qua ống dẫn. Các van điều chỉnh được sử dụng để kiểm soát lượng gas chảy ra và áp suất gas trong quá trình hàn.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4BD7D87-86A0-553B-D22B-772FD6F1D4CF}"/>
              </a:ext>
            </a:extLst>
          </p:cNvPr>
          <p:cNvPicPr>
            <a:picLocks noChangeAspect="1"/>
          </p:cNvPicPr>
          <p:nvPr/>
        </p:nvPicPr>
        <p:blipFill>
          <a:blip r:embed="rId3"/>
          <a:stretch>
            <a:fillRect/>
          </a:stretch>
        </p:blipFill>
        <p:spPr>
          <a:xfrm>
            <a:off x="6670476" y="1339552"/>
            <a:ext cx="4181152" cy="41811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gió</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sz="2000" dirty="0">
                <a:solidFill>
                  <a:schemeClr val="bg1"/>
                </a:solidFill>
              </a:rPr>
              <a:t>:</a:t>
            </a:r>
          </a:p>
          <a:p>
            <a:pPr algn="l"/>
            <a:r>
              <a:rPr lang="vi-VN" b="0" i="0" dirty="0">
                <a:effectLst/>
                <a:latin typeface="Open Sans" panose="020B0606030504020204" pitchFamily="34" charset="0"/>
              </a:rPr>
              <a:t>Bộ hàn gió đá là một công cụ được sử dụng rộng rãi trong ngành hàn. Cấu trúc của bộ hàn gió đá bao gồm các thành phần chính như bình khí acetilen và bình khí oxi.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Để sử dụng, hai loại khí này được kết hợp với nhau bằng cách sử dụng van điều chỉnh dòng khí và bịch chứa. Khí oxi được kích hoạt bằng van điều khiển và chuyển vào ngọn lửa để tạo ra ngọn lửa cực nóng, trong khi acetilen làm chất nhiên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536E812-6EA2-09CB-87A1-399C056526F4}"/>
              </a:ext>
            </a:extLst>
          </p:cNvPr>
          <p:cNvPicPr>
            <a:picLocks noChangeAspect="1"/>
          </p:cNvPicPr>
          <p:nvPr/>
        </p:nvPicPr>
        <p:blipFill>
          <a:blip r:embed="rId3"/>
          <a:stretch>
            <a:fillRect/>
          </a:stretch>
        </p:blipFill>
        <p:spPr>
          <a:xfrm>
            <a:off x="6670476" y="1339552"/>
            <a:ext cx="4181152" cy="41811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gió</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sz="2000" dirty="0">
                <a:solidFill>
                  <a:schemeClr val="bg1"/>
                </a:solidFill>
              </a:rPr>
              <a:t>:</a:t>
            </a:r>
          </a:p>
          <a:p>
            <a:pPr algn="l"/>
            <a:r>
              <a:rPr lang="vi-VN" b="0" i="0" dirty="0">
                <a:effectLst/>
                <a:latin typeface="Open Sans" panose="020B0606030504020204" pitchFamily="34" charset="0"/>
              </a:rPr>
              <a:t>Bộ hàn gió đá (gas welding set) là một công cụ quan trọng trong ngành hàn và cắt kim loại. Ở ngành hàn, bộ hàn gió đá được sử dụng để nối các mảnh kim loại lại với nhau. Quá trình hàn bằng gas welding set thường được áp dụng cho các vật liệu kim loại như thép, nhôm, đồng, và các hợp kim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Bằng cách tạo ra ngọn lửa oxy-acetilen với nhiệt độ cao, bộ hàn gió đá cho phép người thợ hàn nối các chi tiết kim loại lại với nhau một cách chính xác và bền vững.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55C73BD-A79B-F6D1-CE31-4ECF60234825}"/>
              </a:ext>
            </a:extLst>
          </p:cNvPr>
          <p:cNvPicPr>
            <a:picLocks noChangeAspect="1"/>
          </p:cNvPicPr>
          <p:nvPr/>
        </p:nvPicPr>
        <p:blipFill>
          <a:blip r:embed="rId3"/>
          <a:stretch>
            <a:fillRect/>
          </a:stretch>
        </p:blipFill>
        <p:spPr>
          <a:xfrm>
            <a:off x="6670476" y="1339552"/>
            <a:ext cx="4181152" cy="41811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gió</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sz="2000" dirty="0">
                <a:solidFill>
                  <a:schemeClr val="bg1"/>
                </a:solidFill>
              </a:rPr>
              <a:t>:</a:t>
            </a:r>
          </a:p>
          <a:p>
            <a:pPr algn="l"/>
            <a:r>
              <a:rPr lang="vi-VN" b="0" i="0" dirty="0">
                <a:effectLst/>
                <a:latin typeface="Open Sans" panose="020B0606030504020204" pitchFamily="34" charset="0"/>
              </a:rPr>
              <a:t>Việc vận hành bộ hàn gió đá (gas welding set) có những rủi ro cần được đề phòng để đảm bảo an toàn trong quá trình làm việc. Một trong những rủi ro chính là nguy cơ cháy nổ do sử dụng khí acetilen và khí oxi trong môi trường không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Khí acetilen là chất dễ cháy và nổ, trong khi oxi cũng tạo điều kiện dễ cháy cho các vật liệu. Việc xử lý và lưu trữ khí acetilen và oxi không đúng cách có thể dẫn đến nguy cơ nổ và cháy, đặc biệt là khi có các tia lửa hoặc ngọn lửa gần khu vực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713E02-6C39-3FCE-7936-ECC6F5542E3D}"/>
              </a:ext>
            </a:extLst>
          </p:cNvPr>
          <p:cNvPicPr>
            <a:picLocks noChangeAspect="1"/>
          </p:cNvPicPr>
          <p:nvPr/>
        </p:nvPicPr>
        <p:blipFill>
          <a:blip r:embed="rId3"/>
          <a:stretch>
            <a:fillRect/>
          </a:stretch>
        </p:blipFill>
        <p:spPr>
          <a:xfrm>
            <a:off x="6670476" y="1339552"/>
            <a:ext cx="4181152" cy="41811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bộ hàn gió đá</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bộ hàn gió đá</a:t>
            </a:r>
          </a:p>
          <a:p>
            <a:pPr algn="l">
              <a:lnSpc>
                <a:spcPct val="120000"/>
              </a:lnSpc>
            </a:pPr>
            <a:r>
              <a:rPr lang="vi-VN" b="0" i="0" dirty="0">
                <a:effectLst/>
                <a:latin typeface="Open Sans" panose="020B0606030504020204" pitchFamily="34" charset="0"/>
              </a:rPr>
              <a:t>Đầu tiên, cần kiểm tra kỹ hệ thống khí acetilen và khí oxi. Xác định xem các bình khí đã được đúc chân chắc chắn và không có dấu hiệu rò rỉ. Kiểm tra van và ống nối để đảm bảo không có sự cố về khí gas.</a:t>
            </a:r>
          </a:p>
          <a:p>
            <a:pPr algn="l">
              <a:lnSpc>
                <a:spcPct val="120000"/>
              </a:lnSpc>
            </a:pPr>
            <a:r>
              <a:rPr lang="vi-VN" b="0" i="0" dirty="0">
                <a:effectLst/>
                <a:latin typeface="Open Sans" panose="020B0606030504020204" pitchFamily="34" charset="0"/>
              </a:rPr>
              <a:t>Tiếp theo, hãy kiểm tra trạng thái của các thiết bị điều khiển như van điều khiển dòng khí và van ngắt. Đảm bảo các thiết bị này hoạt động chính xác và dễ điều khiển để có thể can thiệp nhanh khi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4793C64-DDB5-5628-84D2-43307651BDA0}"/>
              </a:ext>
            </a:extLst>
          </p:cNvPr>
          <p:cNvPicPr>
            <a:picLocks noChangeAspect="1"/>
          </p:cNvPicPr>
          <p:nvPr/>
        </p:nvPicPr>
        <p:blipFill>
          <a:blip r:embed="rId3"/>
          <a:stretch>
            <a:fillRect/>
          </a:stretch>
        </p:blipFill>
        <p:spPr>
          <a:xfrm>
            <a:off x="-818355" y="3510385"/>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bộ hàn gió đá</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bộ hàn gió đá định kỳ</a:t>
            </a:r>
          </a:p>
          <a:p>
            <a:pPr algn="l">
              <a:lnSpc>
                <a:spcPct val="120000"/>
              </a:lnSpc>
            </a:pPr>
            <a:r>
              <a:rPr lang="vi-VN" b="0" i="0" dirty="0">
                <a:effectLst/>
                <a:latin typeface="Open Sans" panose="020B0606030504020204" pitchFamily="34" charset="0"/>
              </a:rPr>
              <a:t>Để đảm bảo hiệu suất và an toàn khi sử dụng bộ hàn gió đá (gas welding set), việc bảo trì định kỳ là rất quan trọng. Trước tiên, hãy kiểm tra các bình khí acetilen và oxi định kỳ để đảm bảo chúng còn đủ khí và không có rò rỉ. Thay thế bình khí khi cần thiết và đảm bảo lưu trữ chúng theo các quy định an toàn.</a:t>
            </a:r>
          </a:p>
          <a:p>
            <a:pPr algn="l">
              <a:lnSpc>
                <a:spcPct val="120000"/>
              </a:lnSpc>
            </a:pPr>
            <a:r>
              <a:rPr lang="vi-VN" b="0" i="0" dirty="0">
                <a:effectLst/>
                <a:latin typeface="Open Sans" panose="020B0606030504020204" pitchFamily="34" charset="0"/>
              </a:rPr>
              <a:t>Tiếp theo, thường xuyên kiểm tra và bảo dưỡng các van điều khiển dòng khí và van ngắt. Đảm bảo chúng hoạt động chính xác và không bị kẹt hoặc hỏng hóc để tránh các sự cố không mong muốn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5FE492-626D-3034-3B60-DE8EE4A6A3C5}"/>
              </a:ext>
            </a:extLst>
          </p:cNvPr>
          <p:cNvPicPr>
            <a:picLocks noChangeAspect="1"/>
          </p:cNvPicPr>
          <p:nvPr/>
        </p:nvPicPr>
        <p:blipFill>
          <a:blip r:embed="rId3"/>
          <a:stretch>
            <a:fillRect/>
          </a:stretch>
        </p:blipFill>
        <p:spPr>
          <a:xfrm>
            <a:off x="-818355" y="3510385"/>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bộ</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gió</a:t>
            </a:r>
            <a:r>
              <a:rPr lang="en-US" sz="3200" b="1" dirty="0">
                <a:latin typeface="UTM Aptima" panose="02040603050506020204" pitchFamily="18" charset="0"/>
              </a:rPr>
              <a:t> </a:t>
            </a:r>
            <a:r>
              <a:rPr lang="en-US" sz="3200" b="1" dirty="0" err="1">
                <a:latin typeface="UTM Aptima" panose="02040603050506020204" pitchFamily="18" charset="0"/>
              </a:rPr>
              <a:t>đá</a:t>
            </a:r>
            <a:r>
              <a:rPr lang="en-US" sz="3200" b="1" dirty="0">
                <a:latin typeface="UTM Aptima" panose="02040603050506020204" pitchFamily="18" charset="0"/>
              </a:rPr>
              <a:t>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bộ hàn gió đá an toàn</a:t>
            </a:r>
            <a:r>
              <a:rPr lang="en-US" sz="2400" dirty="0"/>
              <a:t>:</a:t>
            </a:r>
          </a:p>
          <a:p>
            <a:pPr algn="l"/>
            <a:r>
              <a:rPr lang="vi-VN" b="0" i="0" dirty="0">
                <a:solidFill>
                  <a:srgbClr val="4C4F5A"/>
                </a:solidFill>
                <a:effectLst/>
                <a:latin typeface="Open Sans" panose="020B0606030504020204" pitchFamily="34" charset="0"/>
              </a:rPr>
              <a:t>Kiểm tra an toàn trước khi sử dụng: Đảm bảo rằng mọi thiết bị và phụ kiện đều hoạt động bình thường và không có dấu hiệu hỏng hóc. Kiểm tra kỹ các bình khí acetilen và oxi để đảm bảo chúng còn đủ khí và không có rò rỉ. Đeo đầy đủ trang bị bảo hộ như kính bảo hộ, găng tay chống nhiệt và áo khoác chống cháy trước khi bắt đầu làm việc.</a:t>
            </a:r>
          </a:p>
          <a:p>
            <a:pPr algn="l"/>
            <a:r>
              <a:rPr lang="vi-VN" b="0" i="0" dirty="0">
                <a:solidFill>
                  <a:srgbClr val="4C4F5A"/>
                </a:solidFill>
                <a:effectLst/>
                <a:latin typeface="Open Sans" panose="020B0606030504020204" pitchFamily="34" charset="0"/>
              </a:rPr>
              <a:t>Làm sạch và chuẩn bị khu vực làm việc: Loại bỏ các vật dụng dễ cháy khỏi khu vực làm việc. Đảm bảo có đủ không gian để di chuyển và làm việc mà không gây cản trở.</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bộ</a:t>
            </a:r>
            <a:r>
              <a:rPr lang="en-US" sz="3200" b="1" dirty="0">
                <a:latin typeface="UTM Aptima" panose="02040603050506020204" pitchFamily="18" charset="0"/>
              </a:rPr>
              <a:t> </a:t>
            </a:r>
            <a:r>
              <a:rPr lang="en-US" sz="3200" b="1" dirty="0" err="1">
                <a:latin typeface="UTM Aptima" panose="02040603050506020204" pitchFamily="18" charset="0"/>
              </a:rPr>
              <a:t>hàn</a:t>
            </a:r>
            <a:r>
              <a:rPr lang="en-US" sz="3200" b="1" dirty="0">
                <a:latin typeface="UTM Aptima" panose="02040603050506020204" pitchFamily="18" charset="0"/>
              </a:rPr>
              <a:t> </a:t>
            </a:r>
            <a:r>
              <a:rPr lang="en-US" sz="3200" b="1" dirty="0" err="1">
                <a:latin typeface="UTM Aptima" panose="02040603050506020204" pitchFamily="18" charset="0"/>
              </a:rPr>
              <a:t>gió</a:t>
            </a:r>
            <a:r>
              <a:rPr lang="en-US" sz="3200" b="1" dirty="0">
                <a:latin typeface="UTM Aptima" panose="02040603050506020204" pitchFamily="18" charset="0"/>
              </a:rPr>
              <a:t> </a:t>
            </a:r>
            <a:r>
              <a:rPr lang="en-US" sz="3200" b="1" dirty="0" err="1">
                <a:latin typeface="UTM Aptima" panose="02040603050506020204" pitchFamily="18" charset="0"/>
              </a:rPr>
              <a:t>đá</a:t>
            </a:r>
            <a:r>
              <a:rPr lang="en-US" sz="3200" b="1" dirty="0">
                <a:latin typeface="UTM Aptima" panose="02040603050506020204" pitchFamily="18" charset="0"/>
              </a:rPr>
              <a:t> </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bộ hàn gió đá</a:t>
            </a:r>
            <a:r>
              <a:rPr lang="en-US" sz="2400" dirty="0"/>
              <a:t>:</a:t>
            </a:r>
          </a:p>
          <a:p>
            <a:pPr algn="l"/>
            <a:r>
              <a:rPr lang="vi-VN" b="0" i="0" dirty="0">
                <a:solidFill>
                  <a:srgbClr val="4C4F5A"/>
                </a:solidFill>
                <a:effectLst/>
                <a:latin typeface="Open Sans" panose="020B0606030504020204" pitchFamily="34" charset="0"/>
              </a:rPr>
              <a:t>Đầu tiên, nếu phát hiện rò rỉ khí acetilen hoặc oxi, ngay lập tức đóng van của bình khí bị rò rỉ và di chuyển ra khỏi khu vực nguy hiểm. Nếu cần, thông báo ngay cho đội cứu hỏa và cứu thương để họ có thể đến xử lý tình huống.</a:t>
            </a:r>
          </a:p>
          <a:p>
            <a:pPr algn="l"/>
            <a:r>
              <a:rPr lang="vi-VN" b="0" i="0" dirty="0">
                <a:solidFill>
                  <a:srgbClr val="4C4F5A"/>
                </a:solidFill>
                <a:effectLst/>
                <a:latin typeface="Open Sans" panose="020B0606030504020204" pitchFamily="34" charset="0"/>
              </a:rPr>
              <a:t>Trong trường hợp ngọn lửa bất ngờ bùng cháy hoặc không kiểm soát được, sử dụng bình chữa cháy hoặc chăn chống cháy để dập tắt ngọn lửa.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bộ</a:t>
            </a:r>
            <a:r>
              <a:rPr lang="en-US" b="1" i="0" dirty="0">
                <a:effectLst/>
                <a:latin typeface="Söhne"/>
              </a:rPr>
              <a:t> </a:t>
            </a:r>
            <a:r>
              <a:rPr lang="en-US" b="1" i="0" dirty="0" err="1">
                <a:effectLst/>
                <a:latin typeface="Söhne"/>
              </a:rPr>
              <a:t>hàn</a:t>
            </a:r>
            <a:r>
              <a:rPr lang="en-US" b="1" i="0" dirty="0">
                <a:effectLst/>
                <a:latin typeface="Söhne"/>
              </a:rPr>
              <a:t> </a:t>
            </a:r>
            <a:r>
              <a:rPr lang="en-US" b="1" i="0" dirty="0" err="1">
                <a:effectLst/>
                <a:latin typeface="Söhne"/>
              </a:rPr>
              <a:t>gió</a:t>
            </a:r>
            <a:r>
              <a:rPr lang="en-US" b="1" i="0" dirty="0">
                <a:effectLst/>
                <a:latin typeface="Söhne"/>
              </a:rPr>
              <a:t> </a:t>
            </a:r>
            <a:r>
              <a:rPr lang="en-US" b="1" i="0" dirty="0" err="1">
                <a:effectLst/>
                <a:latin typeface="Söhne"/>
              </a:rPr>
              <a:t>đá</a:t>
            </a:r>
            <a:r>
              <a:rPr lang="en-US" sz="2000" dirty="0">
                <a:latin typeface="Söhne"/>
              </a:rPr>
              <a:t>:</a:t>
            </a:r>
          </a:p>
          <a:p>
            <a:pPr algn="l"/>
            <a:r>
              <a:rPr lang="vi-VN" b="0" i="0" dirty="0">
                <a:effectLst/>
                <a:latin typeface="Söhne"/>
              </a:rPr>
              <a:t>Trong quá trình vận hành bộ hàn gió đá (gas welding set), có nhiều rủi ro và mối nguy hiểm tiềm ẩn mà người sử dụng cần nhận diện và đề phòng. Một trong những rủi ro chính là nguy cơ cháy nổ do sử dụng khí acetilen và khí oxi trong môi trường không an toàn. Khí acetilen là chất dễ cháy và nổ, trong khi oxi cũng tạo điều kiện dễ cháy cho các vật liệu. </a:t>
            </a:r>
            <a:endParaRPr lang="en-US" b="0" i="0" dirty="0">
              <a:effectLst/>
              <a:latin typeface="Söhne"/>
            </a:endParaRPr>
          </a:p>
          <a:p>
            <a:pPr algn="l"/>
            <a:r>
              <a:rPr lang="vi-VN" b="0" i="0" dirty="0">
                <a:effectLst/>
                <a:latin typeface="Söhne"/>
              </a:rPr>
              <a:t>Việc không đảm bảo an toàn khi sử dụng và lưu trữ khí acetilen và oxi có thể dẫn đến nguy cơ nổ và cháy, đặc biệt là khi có các tia lửa hoặc ngọn lửa gần khu vực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55B62290-C62B-84D8-1D71-5B4186BE6341}"/>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bộ hàn gió đá để việc vận hành an toàn</a:t>
            </a:r>
            <a:endParaRPr lang="en-US" b="0" i="0" dirty="0">
              <a:effectLst/>
              <a:latin typeface="Söhne"/>
            </a:endParaRPr>
          </a:p>
          <a:p>
            <a:pPr lvl="1"/>
            <a:r>
              <a:rPr lang="vi-VN" b="0" i="0" dirty="0">
                <a:effectLst/>
                <a:latin typeface="Söhne"/>
              </a:rPr>
              <a:t>Trước tiên, cần thực hiện kiểm tra bình khí acetilen và oxi định kỳ để đảm bảo chúng không có rò rỉ và còn đủ khí. Nếu phát hiện bất kỳ dấu hiệu nghi ngờ nào, cần thay thế ngay các bình khí để tránh nguy cơ nổ và cháy.</a:t>
            </a:r>
          </a:p>
          <a:p>
            <a:pPr lvl="1"/>
            <a:r>
              <a:rPr lang="vi-VN" b="0" i="0" dirty="0">
                <a:effectLst/>
                <a:latin typeface="Söhne"/>
              </a:rPr>
              <a:t>Tiếp theo, hãy kiểm tra và bảo dưỡng các van điều khiển dòng khí và các linh kiện khác của bộ hàn gió đá. Đảm bảo các van hoạt động chính xác và không bị kẹt hoặc hỏng hóc để tránh sự cố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D94FD6-649F-2AF6-EA5B-081321FAFB7A}"/>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bộ</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gió</a:t>
            </a:r>
            <a:r>
              <a:rPr lang="en-US" b="0" i="0" dirty="0">
                <a:effectLst/>
                <a:latin typeface="Söhne"/>
              </a:rPr>
              <a:t> </a:t>
            </a:r>
            <a:r>
              <a:rPr lang="en-US" b="0" i="0" dirty="0" err="1">
                <a:effectLst/>
                <a:latin typeface="Söhne"/>
              </a:rPr>
              <a:t>đá</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việc vận hành bộ hàn gió đá (gas welding set) an toàn, việc tuân thủ các quy định an toàn lao động là rất quan trọng. Đầu tiên, người sử dụng bộ hàn cần được đào tạo về các quy tắc và quy định an toàn liên quan đến việc sử dụng thiết bị này. </a:t>
            </a:r>
            <a:endParaRPr lang="en-US" b="0" i="0" dirty="0">
              <a:effectLst/>
              <a:latin typeface="Söhne"/>
            </a:endParaRPr>
          </a:p>
          <a:p>
            <a:pPr lvl="1"/>
            <a:r>
              <a:rPr lang="vi-VN" b="0" i="0" dirty="0">
                <a:effectLst/>
                <a:latin typeface="Söhne"/>
              </a:rPr>
              <a:t>Đào tạo này cần bao gồm các biện pháp bảo vệ cá nhân, quy trình ứng phó với sự cố, và cách sử dụng thiết bị một cách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54F9EBF-5896-16DD-A32E-660432076FCD}"/>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bộ</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gió</a:t>
            </a:r>
            <a:r>
              <a:rPr lang="en-US" b="0" i="0" dirty="0">
                <a:effectLst/>
                <a:latin typeface="Söhne"/>
              </a:rPr>
              <a:t> </a:t>
            </a:r>
            <a:r>
              <a:rPr lang="en-US" b="0" i="0" dirty="0" err="1">
                <a:effectLst/>
                <a:latin typeface="Söhne"/>
              </a:rPr>
              <a:t>đá</a:t>
            </a:r>
            <a:endParaRPr lang="en-US" b="0" i="0" dirty="0">
              <a:effectLst/>
              <a:latin typeface="Söhne"/>
            </a:endParaRPr>
          </a:p>
          <a:p>
            <a:pPr lvl="1"/>
            <a:r>
              <a:rPr lang="vi-VN" b="0" i="0" dirty="0">
                <a:effectLst/>
                <a:latin typeface="Söhne"/>
              </a:rPr>
              <a:t>Trước khi vận hành bộ hàn gió đá (gas welding set), việc xác định và đánh dấu vùng an toàn là rất quan trọng để đảm bảo an toàn cho người làm việc và môi trường xung quanh. </a:t>
            </a:r>
            <a:endParaRPr lang="en-US" b="0" i="0" dirty="0">
              <a:effectLst/>
              <a:latin typeface="Söhne"/>
            </a:endParaRPr>
          </a:p>
          <a:p>
            <a:pPr lvl="1"/>
            <a:r>
              <a:rPr lang="vi-VN" b="0" i="0" dirty="0">
                <a:effectLst/>
                <a:latin typeface="Söhne"/>
              </a:rPr>
              <a:t>Đầu tiên, hãy xác định khu vực làm việc an toàn bằng cách đặt biển báo hoặc làm dấu rõ ràng. Khu vực này nên được giới hạn để tránh người không có nhu cầu tiếp cận vào vùng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4AD470-DFAA-3FC0-14D5-9853FF215999}"/>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bộ</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gió</a:t>
            </a:r>
            <a:r>
              <a:rPr lang="en-US" b="0" i="0" dirty="0">
                <a:effectLst/>
                <a:latin typeface="Söhne"/>
              </a:rPr>
              <a:t> </a:t>
            </a:r>
            <a:r>
              <a:rPr lang="en-US" b="0" i="0" dirty="0" err="1">
                <a:effectLst/>
                <a:latin typeface="Söhne"/>
              </a:rPr>
              <a:t>đá</a:t>
            </a:r>
            <a:endParaRPr lang="en-US" b="0" i="0" dirty="0">
              <a:effectLst/>
              <a:latin typeface="Söhne"/>
            </a:endParaRPr>
          </a:p>
          <a:p>
            <a:pPr lvl="1"/>
            <a:r>
              <a:rPr lang="vi-VN" b="0" i="0" dirty="0">
                <a:effectLst/>
                <a:latin typeface="Söhne"/>
              </a:rPr>
              <a:t>Đầu tiên, bạn cần đeo kính bảo hộ để bảo vệ mắt khỏi tia UV và tia lửa trong quá trình hàn. Kính bảo hộ cũng giúp ngăn ngừa các bụi và mảnh vụn lọt vào mắt.</a:t>
            </a:r>
          </a:p>
          <a:p>
            <a:pPr lvl="1"/>
            <a:r>
              <a:rPr lang="vi-VN" b="0" i="0" dirty="0">
                <a:effectLst/>
                <a:latin typeface="Söhne"/>
              </a:rPr>
              <a:t>Tiếp theo, đeo mặt nạ hàn là bước quan trọng để bảo vệ khuôn mặt và cổ khỏi tia lửa và tia UV. Mặt nạ hàn nên được chọn có chất lượng tốt và đáp ứng các tiêu chuẩn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7EEC8C-409E-7E8F-B534-6923D96824BF}"/>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bộ hàn gió đá</a:t>
            </a:r>
            <a:endParaRPr lang="en-US" b="0" i="0" dirty="0">
              <a:effectLst/>
              <a:latin typeface="Söhne"/>
            </a:endParaRPr>
          </a:p>
          <a:p>
            <a:pPr lvl="1"/>
            <a:r>
              <a:rPr lang="vi-VN" b="0" i="0" dirty="0">
                <a:effectLst/>
                <a:latin typeface="Söhne"/>
              </a:rPr>
              <a:t>Trước khi vận hành bộ hàn gió đá (gas welding set), cần nắm rõ quy trình khẩn cấp và các phản ứng cần thiết trong trường hợp xảy ra sự cố để đảm bảo an toàn. </a:t>
            </a:r>
            <a:endParaRPr lang="en-US" b="0" i="0" dirty="0">
              <a:effectLst/>
              <a:latin typeface="Söhne"/>
            </a:endParaRPr>
          </a:p>
          <a:p>
            <a:pPr lvl="1"/>
            <a:r>
              <a:rPr lang="vi-VN" b="0" i="0" dirty="0">
                <a:effectLst/>
                <a:latin typeface="Söhne"/>
              </a:rPr>
              <a:t>Đầu tiên, nếu phát hiện bất kỳ dấu hiệu rò rỉ khí acetilen hoặc oxi, ngay lập tức đóng van của bình khí bị rò rỉ và di chuyển ra khỏi khu vực nguy hiểm. Thông báo cho đội cứu hỏa và cứu thương nếu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5758BA-B266-B578-9DDF-6C800A50ADE3}"/>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bộ</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bộ hàn gió đá</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bộ</a:t>
            </a:r>
            <a:r>
              <a:rPr lang="en-US" b="0" i="0" dirty="0">
                <a:effectLst/>
                <a:latin typeface="Söhne"/>
              </a:rPr>
              <a:t> </a:t>
            </a:r>
            <a:r>
              <a:rPr lang="en-US" b="0" i="0" dirty="0" err="1">
                <a:effectLst/>
                <a:latin typeface="Söhne"/>
              </a:rPr>
              <a:t>hàn</a:t>
            </a:r>
            <a:r>
              <a:rPr lang="en-US" b="0" i="0" dirty="0">
                <a:effectLst/>
                <a:latin typeface="Söhne"/>
              </a:rPr>
              <a:t> </a:t>
            </a:r>
            <a:r>
              <a:rPr lang="en-US" b="0" i="0" dirty="0" err="1">
                <a:effectLst/>
                <a:latin typeface="Söhne"/>
              </a:rPr>
              <a:t>gió</a:t>
            </a:r>
            <a:r>
              <a:rPr lang="en-US" b="0" i="0" dirty="0">
                <a:effectLst/>
                <a:latin typeface="Söhne"/>
              </a:rPr>
              <a:t> </a:t>
            </a:r>
            <a:r>
              <a:rPr lang="en-US" b="0" i="0" dirty="0" err="1">
                <a:effectLst/>
                <a:latin typeface="Söhne"/>
              </a:rPr>
              <a:t>đá</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62325E8-262B-1453-267B-0E1A10110C5C}"/>
              </a:ext>
            </a:extLst>
          </p:cNvPr>
          <p:cNvPicPr>
            <a:picLocks noChangeAspect="1"/>
          </p:cNvPicPr>
          <p:nvPr/>
        </p:nvPicPr>
        <p:blipFill>
          <a:blip r:embed="rId4"/>
          <a:stretch>
            <a:fillRect/>
          </a:stretch>
        </p:blipFill>
        <p:spPr>
          <a:xfrm>
            <a:off x="-890364" y="3645024"/>
            <a:ext cx="4689897" cy="4689897"/>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bộ hàn gió đá</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bộ hàn gió đá</a:t>
            </a:r>
            <a:endParaRPr lang="en-US" sz="2400" b="1" i="0" dirty="0">
              <a:effectLst/>
              <a:latin typeface="Söhne"/>
            </a:endParaRPr>
          </a:p>
          <a:p>
            <a:r>
              <a:rPr lang="vi-VN" b="0" i="0" dirty="0">
                <a:effectLst/>
                <a:latin typeface="Söhne"/>
              </a:rPr>
              <a:t>Điều kiện thời tiết có thể ảnh hưởng đáng kể đến việc vận hành bộ hàn gió đá (gas welding set). Trong môi trường có thời tiết nóng, nhiệt độ cao có thể làm tăng nguy cơ cháy nổ do khí acetilen dễ bắt lửa hơn. Ngoài ra, nhiệt độ cao cũng có thể làm tăng độ nguy hiểm của các vật liệu dễ cháy xung quanh.</a:t>
            </a:r>
          </a:p>
          <a:p>
            <a:r>
              <a:rPr lang="vi-VN" b="0" i="0" dirty="0">
                <a:effectLst/>
                <a:latin typeface="Söhne"/>
              </a:rPr>
              <a:t>Ngược lại, trong môi trường có thời tiết lạnh, khí trong bình acetilen có thể có áp suất thấp hơn, ảnh hưởng đến dòng khí và hiệu suất của bộ hàn. Điều này có thể dẫn đến các vấn đề trong quá trình hàn.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7B921E4-275E-4A5C-CCFC-04A344853A8D}"/>
              </a:ext>
            </a:extLst>
          </p:cNvPr>
          <p:cNvPicPr>
            <a:picLocks noChangeAspect="1"/>
          </p:cNvPicPr>
          <p:nvPr/>
        </p:nvPicPr>
        <p:blipFill>
          <a:blip r:embed="rId3"/>
          <a:stretch>
            <a:fillRect/>
          </a:stretch>
        </p:blipFill>
        <p:spPr>
          <a:xfrm>
            <a:off x="-674339" y="4038602"/>
            <a:ext cx="4070917" cy="4070917"/>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bộ hàn gió đá</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bộ hàn gió đá</a:t>
            </a:r>
            <a:endParaRPr lang="en-US" sz="2400" b="1" i="0" dirty="0">
              <a:effectLst/>
              <a:latin typeface="Söhne"/>
            </a:endParaRPr>
          </a:p>
          <a:p>
            <a:r>
              <a:rPr lang="vi-VN" b="0" i="0" dirty="0">
                <a:effectLst/>
                <a:latin typeface="Söhne"/>
              </a:rPr>
              <a:t>Nhiệt độ: Môi trường làm việc lý tưởng cho bộ hàn gió đá nên có nhiệt độ dao động từ 18°C đến 24°C. Việc sử dụng bộ hàn ở nhiệt độ quá cao hoặc quá thấp có thể dẫn đến nguy cơ cháy nổ, làm hỏng thiết bị hoặc ảnh hưởng đến chất lượng mối hàn.</a:t>
            </a:r>
          </a:p>
          <a:p>
            <a:r>
              <a:rPr lang="vi-VN" b="0" i="0" dirty="0">
                <a:effectLst/>
                <a:latin typeface="Söhne"/>
              </a:rPr>
              <a:t>Độ ẩm: Độ ẩm cao trong môi trường có thể khiến mối hàn bị giòn và dễ nứt vỡ. Do đó, nên sử dụng bộ hàn ở những nơi có độ ẩm thấp, dưới 60%. Nếu bắt buộc phải sử dụng trong môi trường ẩm ướt, cần có biện pháp giảm độ ẩm như sử dụng máy hút ẩm.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0405BE5-6C73-33BA-13D0-AEF8FBC9073E}"/>
              </a:ext>
            </a:extLst>
          </p:cNvPr>
          <p:cNvPicPr>
            <a:picLocks noChangeAspect="1"/>
          </p:cNvPicPr>
          <p:nvPr/>
        </p:nvPicPr>
        <p:blipFill>
          <a:blip r:embed="rId3"/>
          <a:stretch>
            <a:fillRect/>
          </a:stretch>
        </p:blipFill>
        <p:spPr>
          <a:xfrm>
            <a:off x="-674339" y="4038602"/>
            <a:ext cx="4070917" cy="4070917"/>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bộ hàn gió đá</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bộ hàn gió đá ảnh hưởng như thế nào đến việc vận hành bộ hàn gió đá</a:t>
            </a:r>
            <a:endParaRPr lang="en-US" sz="2400" b="1" i="0" dirty="0">
              <a:effectLst/>
              <a:latin typeface="Söhne"/>
            </a:endParaRPr>
          </a:p>
          <a:p>
            <a:r>
              <a:rPr lang="vi-VN" b="0" i="0" dirty="0">
                <a:effectLst/>
                <a:latin typeface="Söhne"/>
              </a:rPr>
              <a:t>Chất lượng mối hàn kém: Mối hàn có thể bị giòn, nứt, rỗ, không ngấu hoặc bị biến dạng do lưu lượng khí oxy hoặc khí nhiên liệu không chính xác, đầu đốt bị mòn hoặc bám dính tạp chất.</a:t>
            </a:r>
          </a:p>
          <a:p>
            <a:r>
              <a:rPr lang="vi-VN" b="0" i="0" dirty="0">
                <a:effectLst/>
                <a:latin typeface="Söhne"/>
              </a:rPr>
              <a:t>Giảm hiệu quả công việc: Thợ hàn phải mất nhiều thời gian và công sức hơn để điều chỉnh bộ hàn, thao tác hàn trở nên khó khăn và tốn nhiều nhiên liệu hơn.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31ED555-F574-3EFC-89C0-87F036F8753D}"/>
              </a:ext>
            </a:extLst>
          </p:cNvPr>
          <p:cNvPicPr>
            <a:picLocks noChangeAspect="1"/>
          </p:cNvPicPr>
          <p:nvPr/>
        </p:nvPicPr>
        <p:blipFill>
          <a:blip r:embed="rId3"/>
          <a:stretch>
            <a:fillRect/>
          </a:stretch>
        </p:blipFill>
        <p:spPr>
          <a:xfrm>
            <a:off x="-674339" y="4038602"/>
            <a:ext cx="4070917" cy="4070917"/>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bộ hàn gió đá</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bộ hàn gió đá</a:t>
            </a:r>
            <a:endParaRPr lang="en-US" sz="2400" b="1" i="0" dirty="0">
              <a:effectLst/>
              <a:latin typeface="Söhne"/>
            </a:endParaRPr>
          </a:p>
          <a:p>
            <a:r>
              <a:rPr lang="vi-VN" b="0" i="0" dirty="0">
                <a:effectLst/>
                <a:latin typeface="Söhne"/>
              </a:rPr>
              <a:t>Tai nạn cháy nổ: Khí oxy và acetylene là những thành phần chính trong bộ hàn gió đá, đều là những chất dễ cháy nổ cao. Nếu không được vận hành đúng cách, rò rỉ khí hoặc thao tác sai kỹ thuật có thể dẫn đến cháy nổ, gây nguy hiểm cho người lao động và những người xung quanh.</a:t>
            </a:r>
          </a:p>
          <a:p>
            <a:r>
              <a:rPr lang="vi-VN" b="0" i="0" dirty="0">
                <a:effectLst/>
                <a:latin typeface="Söhne"/>
              </a:rPr>
              <a:t>Nguy cơ sức khỏe: Quá trình hàn gió đá tạo ra khói bụi, tia UV và các khí độc hại. Nếu không được bảo vệ bằng thiết bị bảo hộ phù hợp, người lao động có thể bị ảnh hưởng đến sức khỏe, bao gồm các bệnh về đường hô hấp, da liễu và mắt.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BB28363-48F1-73F8-1050-9CCD45F9DF4D}"/>
              </a:ext>
            </a:extLst>
          </p:cNvPr>
          <p:cNvPicPr>
            <a:picLocks noChangeAspect="1"/>
          </p:cNvPicPr>
          <p:nvPr/>
        </p:nvPicPr>
        <p:blipFill>
          <a:blip r:embed="rId3"/>
          <a:stretch>
            <a:fillRect/>
          </a:stretch>
        </p:blipFill>
        <p:spPr>
          <a:xfrm>
            <a:off x="-674339" y="4038602"/>
            <a:ext cx="4070917" cy="4070917"/>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bộ hàn gió đá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Đảm bảo an toàn cho bản thân và những người xung quanh: Quá trình hàn gió đá tiềm ẩn nhiều nguy cơ như cháy nổ, bỏng, ngộ độc khí độc hại, v.v. Việc đào tạo an toàn lao động sẽ giúp người vận hành nắm rõ các nguy cơ này và biết cách phòng ngừa, từ đó đảm bảo an toàn cho bản thân và những người xung quanh.</a:t>
            </a:r>
          </a:p>
          <a:p>
            <a:pPr algn="l"/>
            <a:r>
              <a:rPr lang="vi-VN" b="0" i="0" dirty="0">
                <a:effectLst/>
                <a:latin typeface="Open Sans" panose="020B0606030504020204" pitchFamily="34" charset="0"/>
              </a:rPr>
              <a:t>Nâng cao hiệu quả công việc: Khi được trang bị đầy đủ kiến thức và kỹ năng an toàn, người vận hành sẽ tự tin và thao tác máy móc một cách chính xác, hiệu quả hơn.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0749A04-682D-3F8D-D888-B0E96720C21A}"/>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bộ</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gió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gió</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E0B386-141C-9A6B-91CB-51197EFDA965}"/>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bộ</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gió</a:t>
            </a:r>
            <a:r>
              <a:rPr lang="en-US" sz="3200" dirty="0">
                <a:latin typeface="UTM Aptima" panose="02040603050506020204" pitchFamily="18" charset="0"/>
              </a:rPr>
              <a:t> </a:t>
            </a:r>
            <a:r>
              <a:rPr lang="en-US" sz="3200" dirty="0" err="1">
                <a:latin typeface="UTM Aptima" panose="02040603050506020204" pitchFamily="18" charset="0"/>
              </a:rPr>
              <a:t>đá</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bộ hàn gió đá (gas welding set) là vô cùng quan trọng vì nó liên quan đến việc bảo vệ sức khỏe và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làm việc với bộ hàn gió đá, nguy cơ bị cháy nổ là rất cao do sự sử dụng của khí gas và ngọn lửa mở. Để đảm bảo an toàn, người lao động cần được đào tạo về cách sử dụng thiết bị một cách đúng đắn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A5BA5FE-C4F3-847E-800E-7E4443F0CF7E}"/>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bộ</a:t>
            </a:r>
            <a:r>
              <a:rPr lang="en-US" sz="3200" dirty="0">
                <a:latin typeface="UTM Aptima" panose="02040603050506020204" pitchFamily="18" charset="0"/>
              </a:rPr>
              <a:t> </a:t>
            </a:r>
            <a:r>
              <a:rPr lang="en-US" sz="3200" dirty="0" err="1">
                <a:latin typeface="UTM Aptima" panose="02040603050506020204" pitchFamily="18" charset="0"/>
              </a:rPr>
              <a:t>hàn</a:t>
            </a:r>
            <a:r>
              <a:rPr lang="en-US" sz="3200" dirty="0">
                <a:latin typeface="UTM Aptima" panose="02040603050506020204" pitchFamily="18" charset="0"/>
              </a:rPr>
              <a:t> </a:t>
            </a:r>
            <a:r>
              <a:rPr lang="en-US" sz="3200" dirty="0" err="1">
                <a:latin typeface="UTM Aptima" panose="02040603050506020204" pitchFamily="18" charset="0"/>
              </a:rPr>
              <a:t>gió</a:t>
            </a:r>
            <a:r>
              <a:rPr lang="en-US" sz="3200" dirty="0">
                <a:latin typeface="UTM Aptima" panose="02040603050506020204" pitchFamily="18" charset="0"/>
              </a:rPr>
              <a:t> </a:t>
            </a:r>
            <a:r>
              <a:rPr lang="en-US" sz="3200" dirty="0" err="1">
                <a:latin typeface="UTM Aptima" panose="02040603050506020204" pitchFamily="18" charset="0"/>
              </a:rPr>
              <a:t>đá</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bộ hàn gió đá</a:t>
            </a:r>
          </a:p>
          <a:p>
            <a:pPr algn="l">
              <a:lnSpc>
                <a:spcPct val="120000"/>
              </a:lnSpc>
            </a:pPr>
            <a:r>
              <a:rPr lang="vi-VN" b="0" i="0" dirty="0">
                <a:effectLst/>
                <a:latin typeface="Open Sans" panose="020B0606030504020204" pitchFamily="34" charset="0"/>
              </a:rPr>
              <a:t>Đầu tiên, hãy đảm bảo rằng bạn đã được đào tạo về cách sử dụng thiết bị hàn một cách an toàn. Việc này bao gồm hiểu rõ các nguyên tắc cơ bản của an toàn hàn và biện pháp phòng ngừa tai nạn.</a:t>
            </a:r>
          </a:p>
          <a:p>
            <a:pPr algn="l">
              <a:lnSpc>
                <a:spcPct val="120000"/>
              </a:lnSpc>
            </a:pPr>
            <a:r>
              <a:rPr lang="vi-VN" b="0" i="0" dirty="0">
                <a:effectLst/>
                <a:latin typeface="Open Sans" panose="020B0606030504020204" pitchFamily="34" charset="0"/>
              </a:rPr>
              <a:t>Thứ hai, luôn đeo trang bị bảo hộ cá nhân phù hợp. Điều này bao gồm kính bảo hộ, găng tay chống nhiệt và áo choàng chống cháy để bảo vệ da và mắt khỏi ngọn lửa và tia UV.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FB2E40-9630-4E6A-9071-9820ADD7E318}"/>
              </a:ext>
            </a:extLst>
          </p:cNvPr>
          <p:cNvPicPr>
            <a:picLocks noChangeAspect="1"/>
          </p:cNvPicPr>
          <p:nvPr/>
        </p:nvPicPr>
        <p:blipFill>
          <a:blip r:embed="rId3"/>
          <a:stretch>
            <a:fillRect/>
          </a:stretch>
        </p:blipFill>
        <p:spPr>
          <a:xfrm>
            <a:off x="-1034380" y="3717032"/>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3835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BỘ HÀN GIÓ ĐÁ</vt:lpstr>
      <vt:lpstr>Một số vụ tai nạn lao động khi vận hành bộ hàn gió đá</vt:lpstr>
      <vt:lpstr>Tóm tắt bài học</vt:lpstr>
      <vt:lpstr>Giới thiệu</vt:lpstr>
      <vt:lpstr>Giới thiệu</vt:lpstr>
      <vt:lpstr>Thành Phần Và Chức Năng Của bộ hàn gió đá</vt:lpstr>
      <vt:lpstr>Thành Phần Và Chức Năng Của bộ hàn gió đá</vt:lpstr>
      <vt:lpstr>Thành Phần Và Chức Năng Của bộ hàn gió đá</vt:lpstr>
      <vt:lpstr>Thành Phần Và Chức Năng Của bộ hàn gió đá</vt:lpstr>
      <vt:lpstr>Kiểm tra và bảo trì an toàn trước khi vận hành bộ hàn gió đá</vt:lpstr>
      <vt:lpstr>Kiểm tra và bảo trì an toàn trước khi vận hành bộ hàn gió đá</vt:lpstr>
      <vt:lpstr>Quy trình vận hành an toàn bộ hàn gió đá </vt:lpstr>
      <vt:lpstr>Quy trình vận hành an toàn bộ hàn gió đá </vt:lpstr>
      <vt:lpstr>Đánh giá rủi ro và quản lý mối nguy khi vận hành bộ hàn gió đá</vt:lpstr>
      <vt:lpstr>Đánh giá rủi ro và quản lý mối nguy khi vận hành bộ hàn gió đá</vt:lpstr>
      <vt:lpstr>Đánh giá rủi ro và quản lý mối nguy khi vận hành bộ hàn gió đá</vt:lpstr>
      <vt:lpstr>Đánh giá rủi ro và quản lý mối nguy khi vận hành bộ hàn gió đá</vt:lpstr>
      <vt:lpstr>Đánh giá rủi ro và quản lý mối nguy khi vận hành bộ hàn gió đá</vt:lpstr>
      <vt:lpstr>Đánh giá rủi ro và quản lý mối nguy khi vận hành bộ hàn gió đá</vt:lpstr>
      <vt:lpstr>Đánh giá rủi ro và quản lý mối nguy khi vận hành bộ hàn gió đá</vt:lpstr>
      <vt:lpstr>Các yếu tố ảnh hưởng đến an toàn lao động khi vận hành bộ hàn gió đá</vt:lpstr>
      <vt:lpstr>Các yếu tố ảnh hưởng đến an toàn lao động khi vận hành bộ hàn gió đá</vt:lpstr>
      <vt:lpstr>Các yếu tố ảnh hưởng đến an toàn lao động khi vận hành bộ hàn gió đá</vt:lpstr>
      <vt:lpstr>Các yếu tố ảnh hưởng đến an toàn lao động khi vận hành bộ hàn gió đá</vt:lpstr>
      <vt:lpstr>Đào tạo an toàn lao động về kỹ năng vận hành bộ hàn gió đá an toàn</vt:lpstr>
      <vt:lpstr>Đào tạo an toàn lao động về kỹ năng vận hành bộ hàn gió đá an toàn</vt:lpstr>
      <vt:lpstr>Ý nghĩa của an toàn lao động trong việc vận hành bộ hàn gió đá</vt:lpstr>
      <vt:lpstr>Ý nghĩa của an toàn lao động trong việc vận hành bộ hàn gió đá</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27</cp:revision>
  <dcterms:created xsi:type="dcterms:W3CDTF">2024-03-23T04:43:33Z</dcterms:created>
  <dcterms:modified xsi:type="dcterms:W3CDTF">2024-05-06T13:58:18Z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