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1" d="100"/>
          <a:sy n="111" d="100"/>
        </p:scale>
        <p:origin x="900" y="-94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VẬN HÀNH CẦU TRỤC</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3F17E930-BED2-B255-E2A4-909039EB9044}"/>
              </a:ext>
            </a:extLst>
          </p:cNvPr>
          <p:cNvPicPr>
            <a:picLocks noChangeAspect="1"/>
          </p:cNvPicPr>
          <p:nvPr/>
        </p:nvPicPr>
        <p:blipFill>
          <a:blip r:embed="rId4"/>
          <a:stretch>
            <a:fillRect/>
          </a:stretch>
        </p:blipFill>
        <p:spPr>
          <a:xfrm>
            <a:off x="4214812" y="3484173"/>
            <a:ext cx="3757612" cy="375761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cầu</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trục</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Cầu trục, hoặc còn được gọi là cẩu trục, là một công cụ quan trọng trong nhiều ngành công nghiệp, từ xây dựng đến sản xuất và vận chuyển</a:t>
            </a:r>
            <a:r>
              <a:rPr lang="en-US" sz="2000" dirty="0">
                <a:ea typeface="+mn-lt"/>
                <a:cs typeface="+mn-lt"/>
              </a:rPr>
              <a:t>:</a:t>
            </a:r>
            <a:endParaRPr lang="en-US" dirty="0"/>
          </a:p>
          <a:p>
            <a:pPr marL="730885" lvl="1" indent="-304165"/>
            <a:r>
              <a:rPr lang="vi-VN" i="0" dirty="0">
                <a:solidFill>
                  <a:srgbClr val="0D0D0D"/>
                </a:solidFill>
                <a:effectLst/>
                <a:latin typeface="Söhne"/>
              </a:rPr>
              <a:t>Rơi vật nặng từ trên cao</a:t>
            </a:r>
            <a:endParaRPr lang="en-US" i="0" dirty="0">
              <a:solidFill>
                <a:srgbClr val="0D0D0D"/>
              </a:solidFill>
              <a:effectLst/>
              <a:latin typeface="Söhne"/>
            </a:endParaRPr>
          </a:p>
          <a:p>
            <a:pPr marL="730885" lvl="1" indent="-304165"/>
            <a:r>
              <a:rPr lang="it-IT" dirty="0"/>
              <a:t>Va chạm với vật cản</a:t>
            </a:r>
            <a:endParaRPr lang="en-US" dirty="0">
              <a:solidFill>
                <a:srgbClr val="0D0D0D"/>
              </a:solidFill>
              <a:latin typeface="Söhne"/>
            </a:endParaRPr>
          </a:p>
          <a:p>
            <a:pPr marL="730885" lvl="1" indent="-304165"/>
            <a:r>
              <a:rPr lang="vi-VN" dirty="0"/>
              <a:t>Tăng hãm hoặc tuột khỏi đường ray</a:t>
            </a:r>
            <a:endParaRPr lang="en-US" dirty="0">
              <a:solidFill>
                <a:srgbClr val="0D0D0D"/>
              </a:solidFill>
              <a:latin typeface="Söhne"/>
            </a:endParaRPr>
          </a:p>
          <a:p>
            <a:pPr marL="730885" lvl="1" indent="-304165"/>
            <a:r>
              <a:rPr lang="en-US" dirty="0" err="1"/>
              <a:t>Chập</a:t>
            </a:r>
            <a:r>
              <a:rPr lang="en-US" dirty="0"/>
              <a:t> </a:t>
            </a:r>
            <a:r>
              <a:rPr lang="en-US" dirty="0" err="1"/>
              <a:t>điện</a:t>
            </a:r>
            <a:r>
              <a:rPr lang="en-US" dirty="0"/>
              <a:t> </a:t>
            </a:r>
            <a:r>
              <a:rPr lang="en-US" dirty="0" err="1"/>
              <a:t>hoặc</a:t>
            </a:r>
            <a:r>
              <a:rPr lang="en-US" dirty="0"/>
              <a:t> </a:t>
            </a:r>
            <a:r>
              <a:rPr lang="en-US" dirty="0" err="1"/>
              <a:t>cháy</a:t>
            </a:r>
            <a:r>
              <a:rPr lang="en-US" dirty="0"/>
              <a:t> </a:t>
            </a:r>
            <a:r>
              <a:rPr lang="en-US" dirty="0" err="1"/>
              <a:t>nổ</a:t>
            </a:r>
            <a:endParaRPr lang="en-US" dirty="0">
              <a:solidFill>
                <a:srgbClr val="0D0D0D"/>
              </a:solidFill>
              <a:latin typeface="Söhne"/>
            </a:endParaRPr>
          </a:p>
          <a:p>
            <a:pPr marL="730885" lvl="1" indent="-304165"/>
            <a:r>
              <a:rPr lang="vi-VN" dirty="0"/>
              <a:t>Nguy cơ từ việc sử dụng không an toàn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cầu</a:t>
            </a:r>
            <a:r>
              <a:rPr lang="en-US" dirty="0"/>
              <a:t> </a:t>
            </a:r>
            <a:r>
              <a:rPr lang="en-US" dirty="0" err="1"/>
              <a:t>trục</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cầu</a:t>
            </a:r>
            <a:r>
              <a:rPr lang="en-US" dirty="0"/>
              <a:t> </a:t>
            </a:r>
            <a:r>
              <a:rPr lang="en-US" dirty="0" err="1"/>
              <a:t>trục</a:t>
            </a:r>
            <a:endParaRPr lang="vi-VN" dirty="0"/>
          </a:p>
          <a:p>
            <a:pPr marL="304165" indent="-304165">
              <a:buClr>
                <a:schemeClr val="tx1"/>
              </a:buClr>
            </a:pPr>
            <a:r>
              <a:rPr lang="en-US" dirty="0">
                <a:latin typeface="UTM Avo" panose="02040603050506020204" pitchFamily="18" charset="0"/>
              </a:rPr>
              <a:t>4</a:t>
            </a:r>
            <a:r>
              <a:rPr lang="vi-VN" dirty="0"/>
              <a:t>. Quy trình vận hành an toàn cầu trục</a:t>
            </a:r>
          </a:p>
          <a:p>
            <a:pPr marL="304165" indent="-304165">
              <a:buClr>
                <a:schemeClr val="tx1"/>
              </a:buClr>
            </a:pPr>
            <a:r>
              <a:rPr lang="en-US" dirty="0">
                <a:latin typeface="UTM Avo" panose="02040603050506020204" pitchFamily="18" charset="0"/>
              </a:rPr>
              <a:t>5</a:t>
            </a:r>
            <a:r>
              <a:rPr lang="vi-VN" dirty="0"/>
              <a:t>. Đánh giá rủi ro và quản lý mối nguy khi vận hành cầu trục</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cầu trục</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cầu</a:t>
            </a:r>
            <a:r>
              <a:rPr lang="en-US" dirty="0"/>
              <a:t> </a:t>
            </a:r>
            <a:r>
              <a:rPr lang="en-US" dirty="0" err="1"/>
              <a:t>trục</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cầu</a:t>
            </a:r>
            <a:r>
              <a:rPr lang="en-US" dirty="0"/>
              <a:t> </a:t>
            </a:r>
            <a:r>
              <a:rPr lang="en-US" dirty="0" err="1"/>
              <a:t>trục</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cầu</a:t>
            </a:r>
            <a:r>
              <a:rPr lang="en-US" sz="2400" b="1" i="0" dirty="0">
                <a:effectLst/>
                <a:latin typeface="Söhne"/>
              </a:rPr>
              <a:t> </a:t>
            </a:r>
            <a:r>
              <a:rPr lang="en-US" sz="2400" b="1" i="0" dirty="0" err="1">
                <a:effectLst/>
                <a:latin typeface="Söhne"/>
              </a:rPr>
              <a:t>trục</a:t>
            </a:r>
            <a:endParaRPr lang="en-US" sz="2400" b="1" i="0" dirty="0">
              <a:effectLst/>
              <a:latin typeface="Söhne"/>
            </a:endParaRPr>
          </a:p>
          <a:p>
            <a:r>
              <a:rPr lang="vi-VN" b="0" i="0" dirty="0">
                <a:effectLst/>
                <a:latin typeface="Söhne"/>
              </a:rPr>
              <a:t>An toàn lao động khi vận hành cầu trục đóng vai trò quan trọng trong việc bảo vệ sức khỏe và sự an toàn của nhân viên, cũng như đảm bảo hiệu suất làm việc và tiết kiệm chi phí cho doanh nghiệp. </a:t>
            </a:r>
            <a:endParaRPr lang="en-US" b="0" i="0" dirty="0">
              <a:effectLst/>
              <a:latin typeface="Söhne"/>
            </a:endParaRPr>
          </a:p>
          <a:p>
            <a:r>
              <a:rPr lang="vi-VN" b="0" i="0" dirty="0">
                <a:effectLst/>
                <a:latin typeface="Söhne"/>
              </a:rPr>
              <a:t>Việc tuân thủ các quy định và quy trình an toàn không chỉ giúp giảm thiểu nguy cơ tai nạn lao động mà còn tạo điều kiện làm việc tích cực và động viên nhân viên.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C54C929-6980-FA32-6603-FA3055333CAD}"/>
              </a:ext>
            </a:extLst>
          </p:cNvPr>
          <p:cNvPicPr>
            <a:picLocks noChangeAspect="1"/>
          </p:cNvPicPr>
          <p:nvPr/>
        </p:nvPicPr>
        <p:blipFill>
          <a:blip r:embed="rId3"/>
          <a:stretch>
            <a:fillRect/>
          </a:stretch>
        </p:blipFill>
        <p:spPr>
          <a:xfrm>
            <a:off x="-674340" y="4272718"/>
            <a:ext cx="3528392" cy="352839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cầu</a:t>
            </a:r>
            <a:r>
              <a:rPr lang="en-US" sz="2400" b="1" i="0" dirty="0">
                <a:effectLst/>
                <a:latin typeface="Söhne"/>
              </a:rPr>
              <a:t> </a:t>
            </a:r>
            <a:r>
              <a:rPr lang="en-US" sz="2400" b="1" i="0" dirty="0" err="1">
                <a:effectLst/>
                <a:latin typeface="Söhne"/>
              </a:rPr>
              <a:t>trục</a:t>
            </a:r>
            <a:endParaRPr lang="en-US" sz="2400" b="1" i="0" dirty="0">
              <a:effectLst/>
              <a:latin typeface="Söhne"/>
            </a:endParaRPr>
          </a:p>
          <a:p>
            <a:r>
              <a:rPr lang="vi-VN" b="0" i="0" dirty="0">
                <a:effectLst/>
                <a:latin typeface="Söhne"/>
              </a:rPr>
              <a:t>Đào tạo và chứng chỉ: Tất cả nhân viên tham gia vào việc vận hành cầu trục cần phải có đào tạo chuyên sâu và đạt được chứng chỉ liên quan. Đào tạo này bao gồm việc hiểu biết về cách vận hành cầu trục một cách an toàn, nhận biết các nguy cơ tiềm ẩn và biện pháp khắc phục khi cần thiết.</a:t>
            </a:r>
          </a:p>
          <a:p>
            <a:r>
              <a:rPr lang="vi-VN" b="0" i="0" dirty="0">
                <a:effectLst/>
                <a:latin typeface="Söhne"/>
              </a:rPr>
              <a:t>Kiểm tra và bảo trì định kỳ: Cầu trục cần được kiểm tra và bảo trì định kỳ để đảm bảo hoạt động một cách an toàn và hiệu quả. Các hạng mục kiểm tra bao gồm cả cơ cấu, hệ thống điện và hệ thống điều khiển.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A5D57CC-A450-DCB4-F475-7C9A2496C3A3}"/>
              </a:ext>
            </a:extLst>
          </p:cNvPr>
          <p:cNvPicPr>
            <a:picLocks noChangeAspect="1"/>
          </p:cNvPicPr>
          <p:nvPr/>
        </p:nvPicPr>
        <p:blipFill>
          <a:blip r:embed="rId3"/>
          <a:stretch>
            <a:fillRect/>
          </a:stretch>
        </p:blipFill>
        <p:spPr>
          <a:xfrm>
            <a:off x="-674340" y="4272718"/>
            <a:ext cx="3528392" cy="352839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trục</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b="1" i="0" dirty="0">
                <a:effectLst/>
                <a:latin typeface="Open Sans" panose="020B0606030504020204" pitchFamily="34" charset="0"/>
              </a:rPr>
              <a:t> </a:t>
            </a:r>
            <a:r>
              <a:rPr lang="en-US" b="1" i="0" dirty="0" err="1">
                <a:effectLst/>
                <a:latin typeface="Open Sans" panose="020B0606030504020204" pitchFamily="34" charset="0"/>
              </a:rPr>
              <a:t>trục</a:t>
            </a:r>
            <a:r>
              <a:rPr lang="en-US" sz="2000" dirty="0">
                <a:solidFill>
                  <a:schemeClr val="bg1"/>
                </a:solidFill>
              </a:rPr>
              <a:t>:</a:t>
            </a:r>
          </a:p>
          <a:p>
            <a:pPr algn="l"/>
            <a:r>
              <a:rPr lang="vi-VN" b="0" i="0" dirty="0">
                <a:effectLst/>
                <a:latin typeface="Open Sans" panose="020B0606030504020204" pitchFamily="34" charset="0"/>
              </a:rPr>
              <a:t>Cần trục (Bridge girder): Là phần trên cùng của cầu trục, cần trục chịu trách nhiệm chịu tải và di chuyển qua lại trên các bánh xe trục để vận chuyển hàng hoặc vật liệu.</a:t>
            </a:r>
          </a:p>
          <a:p>
            <a:pPr algn="l"/>
            <a:r>
              <a:rPr lang="vi-VN" b="0" i="0" dirty="0">
                <a:effectLst/>
                <a:latin typeface="Open Sans" panose="020B0606030504020204" pitchFamily="34" charset="0"/>
              </a:rPr>
              <a:t>Xe chạy (End trucks): Là các bộ phận có bánh xe được gắn vào cần trục, giúp cầu trục di chuyển dọc theo đường ray hoặc hệ thống treo.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B6D1209-7F8A-E8C7-1357-4D93589BEA44}"/>
              </a:ext>
            </a:extLst>
          </p:cNvPr>
          <p:cNvPicPr>
            <a:picLocks noChangeAspect="1"/>
          </p:cNvPicPr>
          <p:nvPr/>
        </p:nvPicPr>
        <p:blipFill>
          <a:blip r:embed="rId3"/>
          <a:stretch>
            <a:fillRect/>
          </a:stretch>
        </p:blipFill>
        <p:spPr>
          <a:xfrm>
            <a:off x="6094412" y="1265601"/>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trục</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b="1" i="0" dirty="0">
                <a:effectLst/>
                <a:latin typeface="Open Sans" panose="020B0606030504020204" pitchFamily="34" charset="0"/>
              </a:rPr>
              <a:t> </a:t>
            </a:r>
            <a:r>
              <a:rPr lang="en-US" b="1" i="0" dirty="0" err="1">
                <a:effectLst/>
                <a:latin typeface="Open Sans" panose="020B0606030504020204" pitchFamily="34" charset="0"/>
              </a:rPr>
              <a:t>trục</a:t>
            </a:r>
            <a:r>
              <a:rPr lang="en-US" sz="2000" dirty="0">
                <a:solidFill>
                  <a:schemeClr val="bg1"/>
                </a:solidFill>
              </a:rPr>
              <a:t>:</a:t>
            </a:r>
          </a:p>
          <a:p>
            <a:pPr algn="l"/>
            <a:r>
              <a:rPr lang="vi-VN" b="0" i="0" dirty="0">
                <a:effectLst/>
                <a:latin typeface="Open Sans" panose="020B0606030504020204" pitchFamily="34" charset="0"/>
              </a:rPr>
              <a:t>Cầu trục là một loại máy nâng được sử dụng rộng rãi trong nhiều ngành công nghiệp để nâng và di chuyển hàng hoặc vật liệu.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của cầu trục thường bao gồm một cần trục chính nằm trên cao, được kết nối với xe chạy di chuyển dọc theo đường ray hoặc hệ thống treo.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F2703D9-9DC2-7D73-1EDF-DA2A78524934}"/>
              </a:ext>
            </a:extLst>
          </p:cNvPr>
          <p:cNvPicPr>
            <a:picLocks noChangeAspect="1"/>
          </p:cNvPicPr>
          <p:nvPr/>
        </p:nvPicPr>
        <p:blipFill>
          <a:blip r:embed="rId3"/>
          <a:stretch>
            <a:fillRect/>
          </a:stretch>
        </p:blipFill>
        <p:spPr>
          <a:xfrm>
            <a:off x="6094412" y="1265601"/>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trục</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b="1" i="0" dirty="0">
                <a:effectLst/>
                <a:latin typeface="Open Sans" panose="020B0606030504020204" pitchFamily="34" charset="0"/>
              </a:rPr>
              <a:t> </a:t>
            </a:r>
            <a:r>
              <a:rPr lang="en-US" b="1" i="0" dirty="0" err="1">
                <a:effectLst/>
                <a:latin typeface="Open Sans" panose="020B0606030504020204" pitchFamily="34" charset="0"/>
              </a:rPr>
              <a:t>trục</a:t>
            </a:r>
            <a:r>
              <a:rPr lang="en-US" sz="2000" dirty="0">
                <a:solidFill>
                  <a:schemeClr val="bg1"/>
                </a:solidFill>
              </a:rPr>
              <a:t>:</a:t>
            </a:r>
          </a:p>
          <a:p>
            <a:pPr algn="l"/>
            <a:r>
              <a:rPr lang="vi-VN" b="0" i="0" dirty="0">
                <a:effectLst/>
                <a:latin typeface="Open Sans" panose="020B0606030504020204" pitchFamily="34" charset="0"/>
              </a:rPr>
              <a:t>Vận chuyển và lắp ráp: Cầu trục được sử dụng để di chuyển các thành phần sản phẩm từ vị trí này đến vị trí khác trong quá trình lắp ráp. Điều này giúp tăng cường hiệu suất làm việc và giảm thời gian cần thiết cho quy trình sản xuất.</a:t>
            </a:r>
          </a:p>
          <a:p>
            <a:pPr algn="l"/>
            <a:r>
              <a:rPr lang="vi-VN" b="0" i="0" dirty="0">
                <a:effectLst/>
                <a:latin typeface="Open Sans" panose="020B0606030504020204" pitchFamily="34" charset="0"/>
              </a:rPr>
              <a:t>Nâng và xuất hàng: Cầu trục được sử dụng để nâng và di chuyển hàng hoá từ nơi sản xuất đến kho hàng hoặc phương tiện vận chuyển. Điều này giúp tối ưu hóa quy trình xuất hàng và giảm thiểu thời gian chờ đợi.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1BDE0DA-A961-E011-2854-E17DABC2D82D}"/>
              </a:ext>
            </a:extLst>
          </p:cNvPr>
          <p:cNvPicPr>
            <a:picLocks noChangeAspect="1"/>
          </p:cNvPicPr>
          <p:nvPr/>
        </p:nvPicPr>
        <p:blipFill>
          <a:blip r:embed="rId3"/>
          <a:stretch>
            <a:fillRect/>
          </a:stretch>
        </p:blipFill>
        <p:spPr>
          <a:xfrm>
            <a:off x="6094412" y="1265601"/>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trục</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b="1" i="0" dirty="0">
                <a:effectLst/>
                <a:latin typeface="Open Sans" panose="020B0606030504020204" pitchFamily="34" charset="0"/>
              </a:rPr>
              <a:t> </a:t>
            </a:r>
            <a:r>
              <a:rPr lang="en-US" b="1" i="0" dirty="0" err="1">
                <a:effectLst/>
                <a:latin typeface="Open Sans" panose="020B0606030504020204" pitchFamily="34" charset="0"/>
              </a:rPr>
              <a:t>trục</a:t>
            </a:r>
            <a:r>
              <a:rPr lang="en-US" sz="2000" dirty="0">
                <a:solidFill>
                  <a:schemeClr val="bg1"/>
                </a:solidFill>
              </a:rPr>
              <a:t>:</a:t>
            </a:r>
          </a:p>
          <a:p>
            <a:pPr algn="l"/>
            <a:r>
              <a:rPr lang="vi-VN" b="0" i="0" dirty="0">
                <a:effectLst/>
                <a:latin typeface="Open Sans" panose="020B0606030504020204" pitchFamily="34" charset="0"/>
              </a:rPr>
              <a:t>Nguy cơ rơi vật nặng: Một trong những nguy cơ nghiêm trọng nhất khi vận hành cầu trục là nguy cơ rơi vật nặng từ trên cao xuống mặt đất hoặc lên người làm việc dưới đó. Điều này có thể xảy ra do lỗi kỹ thuật, hỏng hóc cơ cấu cầu trục hoặc do sơ suất trong quá trình vận hành.</a:t>
            </a:r>
          </a:p>
          <a:p>
            <a:pPr algn="l"/>
            <a:r>
              <a:rPr lang="vi-VN" b="0" i="0" dirty="0">
                <a:effectLst/>
                <a:latin typeface="Open Sans" panose="020B0606030504020204" pitchFamily="34" charset="0"/>
              </a:rPr>
              <a:t>Va chạm và va đập: Trong quá trình di chuyển, cầu trục có thể va chạm hoặc va đập vào các vật thể khác trong môi trường làm việc, gây hỏng hóc cấu trúc cầu trục hoặc gây thương tích cho nhân viên.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78E0179-22DA-CC1B-4C9C-789328AA8355}"/>
              </a:ext>
            </a:extLst>
          </p:cNvPr>
          <p:cNvPicPr>
            <a:picLocks noChangeAspect="1"/>
          </p:cNvPicPr>
          <p:nvPr/>
        </p:nvPicPr>
        <p:blipFill>
          <a:blip r:embed="rId3"/>
          <a:stretch>
            <a:fillRect/>
          </a:stretch>
        </p:blipFill>
        <p:spPr>
          <a:xfrm>
            <a:off x="6094412" y="1265601"/>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cầu trục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cầu trục</a:t>
            </a:r>
          </a:p>
          <a:p>
            <a:pPr algn="l">
              <a:lnSpc>
                <a:spcPct val="120000"/>
              </a:lnSpc>
            </a:pPr>
            <a:r>
              <a:rPr lang="vi-VN" b="0" i="0" dirty="0">
                <a:effectLst/>
                <a:latin typeface="Open Sans" panose="020B0606030504020204" pitchFamily="34" charset="0"/>
              </a:rPr>
              <a:t>Kiểm tra cấu trúc: Kiểm tra cấu trúc của cầu trục để đảm bảo rằng không có vết nứt, hỏng hóc hoặc dấu hiệu của sự suy giảm chất lượng cấu trúc. Điều này đặc biệt quan trọng đối với các phần chịu tải như cần trục và phần treo.</a:t>
            </a:r>
          </a:p>
          <a:p>
            <a:pPr algn="l">
              <a:lnSpc>
                <a:spcPct val="120000"/>
              </a:lnSpc>
            </a:pPr>
            <a:r>
              <a:rPr lang="vi-VN" b="0" i="0" dirty="0">
                <a:effectLst/>
                <a:latin typeface="Open Sans" panose="020B0606030504020204" pitchFamily="34" charset="0"/>
              </a:rPr>
              <a:t>Kiểm tra hệ thống điện và điều khiển: Kiểm tra hệ thống điện và điều khiển của cầu trục để đảm bảo rằng tất cả các bộ phận hoạt động đúng cách và không gặp sự cố. Đảm bảo rằng tất cả các công tắc, nút nhấn và bảng điều khiển hoạt động một cách chính xác.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2037EB3-FBC6-2F7D-5AE6-98D6E6D1094F}"/>
              </a:ext>
            </a:extLst>
          </p:cNvPr>
          <p:cNvPicPr>
            <a:picLocks noChangeAspect="1"/>
          </p:cNvPicPr>
          <p:nvPr/>
        </p:nvPicPr>
        <p:blipFill>
          <a:blip r:embed="rId3"/>
          <a:stretch>
            <a:fillRect/>
          </a:stretch>
        </p:blipFill>
        <p:spPr>
          <a:xfrm>
            <a:off x="-962371" y="3552884"/>
            <a:ext cx="4608512" cy="460851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cầu trục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cầu trục định kỳ</a:t>
            </a:r>
          </a:p>
          <a:p>
            <a:pPr algn="l">
              <a:lnSpc>
                <a:spcPct val="120000"/>
              </a:lnSpc>
            </a:pPr>
            <a:r>
              <a:rPr lang="vi-VN" b="0" i="0" dirty="0">
                <a:effectLst/>
                <a:latin typeface="Open Sans" panose="020B0606030504020204" pitchFamily="34" charset="0"/>
              </a:rPr>
              <a:t>Kiểm tra cơ cấu cầu trục: Kiểm tra cơ cấu của cầu trục để đảm bảo rằng không có vết nứt, hỏng hóc hoặc dấu hiệu của sự suy giảm chất lượng cơ cấu. Kiểm tra các bộ phận như cần trục, xe chạy, hệ thống treo và các phụ tùng khác để đảm bảo chúng hoạt động một cách mượt mà.</a:t>
            </a:r>
          </a:p>
          <a:p>
            <a:pPr algn="l">
              <a:lnSpc>
                <a:spcPct val="120000"/>
              </a:lnSpc>
            </a:pPr>
            <a:r>
              <a:rPr lang="vi-VN" b="0" i="0" dirty="0">
                <a:effectLst/>
                <a:latin typeface="Open Sans" panose="020B0606030504020204" pitchFamily="34" charset="0"/>
              </a:rPr>
              <a:t>Bảo dưỡng hệ thống điện: Kiểm tra và bảo dưỡng hệ thống điện của cầu trục để đảm bảo rằng tất cả các bộ phận điện hoạt động đúng cách và không gặp sự cố. Đảm bảo rằng dây điện, công tắc, nút nhấn và các linh kiện khác không bị hỏng hoặc có dấu hiệu của sự mòn.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E02BDD3-2D2D-A33E-F44E-DDD0785AF084}"/>
              </a:ext>
            </a:extLst>
          </p:cNvPr>
          <p:cNvPicPr>
            <a:picLocks noChangeAspect="1"/>
          </p:cNvPicPr>
          <p:nvPr/>
        </p:nvPicPr>
        <p:blipFill>
          <a:blip r:embed="rId3"/>
          <a:stretch>
            <a:fillRect/>
          </a:stretch>
        </p:blipFill>
        <p:spPr>
          <a:xfrm>
            <a:off x="-962371" y="3552884"/>
            <a:ext cx="4608512" cy="460851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cầu</a:t>
            </a:r>
            <a:r>
              <a:rPr lang="en-US" sz="3200" b="1" dirty="0">
                <a:latin typeface="UTM Aptima" panose="02040603050506020204" pitchFamily="18" charset="0"/>
              </a:rPr>
              <a:t> </a:t>
            </a:r>
            <a:r>
              <a:rPr lang="en-US" sz="3200" b="1" dirty="0" err="1">
                <a:latin typeface="UTM Aptima" panose="02040603050506020204" pitchFamily="18" charset="0"/>
              </a:rPr>
              <a:t>trục</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cầu trục an toàn</a:t>
            </a:r>
            <a:r>
              <a:rPr lang="en-US" sz="2400" dirty="0"/>
              <a:t>:</a:t>
            </a:r>
          </a:p>
          <a:p>
            <a:pPr algn="l"/>
            <a:r>
              <a:rPr lang="vi-VN" b="0" i="0" dirty="0">
                <a:solidFill>
                  <a:srgbClr val="4C4F5A"/>
                </a:solidFill>
                <a:effectLst/>
                <a:latin typeface="Open Sans" panose="020B0606030504020204" pitchFamily="34" charset="0"/>
              </a:rPr>
              <a:t>Kiểm tra trước khi vận hành: Trước khi khởi động cầu trục, hãy kiểm tra kỹ lưỡng tất cả các thành phần và hệ thống, bao gồm cả cơ cấu, hệ thống điện và điều khiển. Đảm bảo rằng không có hỏng hóc nào ảnh hưởng đến an toàn hoặc hiệu suất hoạt động.</a:t>
            </a:r>
          </a:p>
          <a:p>
            <a:pPr algn="l"/>
            <a:r>
              <a:rPr lang="vi-VN" b="0" i="0" dirty="0">
                <a:solidFill>
                  <a:srgbClr val="4C4F5A"/>
                </a:solidFill>
                <a:effectLst/>
                <a:latin typeface="Open Sans" panose="020B0606030504020204" pitchFamily="34" charset="0"/>
              </a:rPr>
              <a:t>Đào tạo và chứng chỉ: Tất cả nhân viên tham gia vào việc vận hành cầu trục cần được đào tạo đầy đủ về quy trình an toàn và có chứng chỉ liên quan. Đào tạo bao gồm việc hiểu biết về cách vận hành cầu trục một cách an toàn và nhận biết các nguy cơ tiềm ẩn.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cầu</a:t>
            </a:r>
            <a:r>
              <a:rPr lang="en-US" sz="3200" b="1" dirty="0">
                <a:latin typeface="UTM Aptima" panose="02040603050506020204" pitchFamily="18" charset="0"/>
              </a:rPr>
              <a:t> </a:t>
            </a:r>
            <a:r>
              <a:rPr lang="en-US" sz="3200" b="1" dirty="0" err="1">
                <a:latin typeface="UTM Aptima" panose="02040603050506020204" pitchFamily="18" charset="0"/>
              </a:rPr>
              <a:t>trục</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cầu trục</a:t>
            </a:r>
            <a:r>
              <a:rPr lang="en-US" sz="2400" dirty="0"/>
              <a:t>:</a:t>
            </a:r>
          </a:p>
          <a:p>
            <a:pPr algn="l"/>
            <a:r>
              <a:rPr lang="vi-VN" b="0" i="0" dirty="0">
                <a:solidFill>
                  <a:srgbClr val="4C4F5A"/>
                </a:solidFill>
                <a:effectLst/>
                <a:latin typeface="Open Sans" panose="020B0606030504020204" pitchFamily="34" charset="0"/>
              </a:rPr>
              <a:t>Dừng cầu trục ngay lập tức: Trong trường hợp phát hiện nguy cơ hoặc sự cố, nhân viên cần dừng cầu trục ngay lập tức để ngăn chặn tình huống từ trở nên tồi tệ hơn.</a:t>
            </a:r>
          </a:p>
          <a:p>
            <a:pPr algn="l"/>
            <a:r>
              <a:rPr lang="vi-VN" b="0" i="0" dirty="0">
                <a:solidFill>
                  <a:srgbClr val="4C4F5A"/>
                </a:solidFill>
                <a:effectLst/>
                <a:latin typeface="Open Sans" panose="020B0606030504020204" pitchFamily="34" charset="0"/>
              </a:rPr>
              <a:t>Báo cáo sự cố: Ngay khi phát hiện sự cố, nhân viên cần thông báo về tình huống đó cho người quản lý hoặc bộ phận an toàn để nhận được hỗ trợ và hướng dẫn xử lý tiếp theo.</a:t>
            </a:r>
          </a:p>
          <a:p>
            <a:pPr algn="l"/>
            <a:r>
              <a:rPr lang="vi-VN" b="0" i="0" dirty="0">
                <a:solidFill>
                  <a:srgbClr val="4C4F5A"/>
                </a:solidFill>
                <a:effectLst/>
                <a:latin typeface="Open Sans" panose="020B0606030504020204" pitchFamily="34" charset="0"/>
              </a:rPr>
              <a:t>Evacuate khu vực nguy hiểm: Trong trường hợp cần thiết, cần phải sớm di dời nhân viên và bất kỳ ai ở gần khu vực nguy hiểm để đảm bảo an toàn cho tất cả mọi người.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trục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cầu</a:t>
            </a:r>
            <a:r>
              <a:rPr lang="en-US" b="1" i="0" dirty="0">
                <a:effectLst/>
                <a:latin typeface="Söhne"/>
              </a:rPr>
              <a:t> </a:t>
            </a:r>
            <a:r>
              <a:rPr lang="en-US" b="1" i="0" dirty="0" err="1">
                <a:effectLst/>
                <a:latin typeface="Söhne"/>
              </a:rPr>
              <a:t>trục</a:t>
            </a:r>
            <a:r>
              <a:rPr lang="en-US" sz="2000" dirty="0">
                <a:latin typeface="Söhne"/>
              </a:rPr>
              <a:t>:</a:t>
            </a:r>
          </a:p>
          <a:p>
            <a:pPr algn="l"/>
            <a:r>
              <a:rPr lang="vi-VN" b="0" i="0" dirty="0">
                <a:effectLst/>
                <a:latin typeface="Söhne"/>
              </a:rPr>
              <a:t>Nguy cơ rơi vật nặng: Trong quá trình nâng và di chuyển hàng hoá, có nguy cơ vật nặng rơi từ trên cao xuống, gây thương tích hoặc tổn thất về tài sản.</a:t>
            </a:r>
          </a:p>
          <a:p>
            <a:pPr algn="l"/>
            <a:r>
              <a:rPr lang="vi-VN" b="0" i="0" dirty="0">
                <a:effectLst/>
                <a:latin typeface="Söhne"/>
              </a:rPr>
              <a:t>Va chạm và va đập: Cầu trục di chuyển trong không gian hẹp, do đó có nguy cơ va chạm hoặc va đập vào các vật thể khác, gây hỏng hóc cả cầu trục và các vật phẩm xung quanh.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2853F74A-9F35-2283-4757-92B56B4C6450}"/>
              </a:ext>
            </a:extLst>
          </p:cNvPr>
          <p:cNvPicPr>
            <a:picLocks noChangeAspect="1"/>
          </p:cNvPicPr>
          <p:nvPr/>
        </p:nvPicPr>
        <p:blipFill>
          <a:blip r:embed="rId4"/>
          <a:stretch>
            <a:fillRect/>
          </a:stretch>
        </p:blipFill>
        <p:spPr>
          <a:xfrm>
            <a:off x="-1106387" y="3870425"/>
            <a:ext cx="4608512" cy="4608512"/>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trục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cầu trục</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cầu trục để việc vận hành an toàn</a:t>
            </a:r>
            <a:endParaRPr lang="en-US" b="0" i="0" dirty="0">
              <a:effectLst/>
              <a:latin typeface="Söhne"/>
            </a:endParaRPr>
          </a:p>
          <a:p>
            <a:pPr lvl="1"/>
            <a:r>
              <a:rPr lang="vi-VN" b="0" i="0" dirty="0">
                <a:effectLst/>
                <a:latin typeface="Söhne"/>
              </a:rPr>
              <a:t>Kiểm tra cơ cấu cầu trục: Đảm bảo rằng cấu trúc của cầu trục không bị ảnh hưởng bởi ăn mòn, nứt hoặc hỏng hóc. Kiểm tra các bộ phận chịu tải như cần trục và phần treo để đảm bảo chúng đang hoạt động một cách bình thường.</a:t>
            </a:r>
          </a:p>
          <a:p>
            <a:pPr lvl="1"/>
            <a:r>
              <a:rPr lang="vi-VN" b="0" i="0" dirty="0">
                <a:effectLst/>
                <a:latin typeface="Söhne"/>
              </a:rPr>
              <a:t>Kiểm tra hệ thống điện và điều khiển: Kiểm tra tất cả các bộ phận điện và điều khiển của cầu trục để đảm bảo rằng chúng hoạt động đúng cách và không có dấu hiệu của sự cố.</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5BD3622-00F4-0F6A-6567-C4ED70215874}"/>
              </a:ext>
            </a:extLst>
          </p:cNvPr>
          <p:cNvPicPr>
            <a:picLocks noChangeAspect="1"/>
          </p:cNvPicPr>
          <p:nvPr/>
        </p:nvPicPr>
        <p:blipFill>
          <a:blip r:embed="rId4"/>
          <a:stretch>
            <a:fillRect/>
          </a:stretch>
        </p:blipFill>
        <p:spPr>
          <a:xfrm>
            <a:off x="-1106387" y="3870425"/>
            <a:ext cx="4608512" cy="4608512"/>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trục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cầu trục</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cầu</a:t>
            </a:r>
            <a:r>
              <a:rPr lang="en-US" b="0" i="0" dirty="0">
                <a:effectLst/>
                <a:latin typeface="Söhne"/>
              </a:rPr>
              <a:t> </a:t>
            </a:r>
            <a:r>
              <a:rPr lang="en-US" b="0" i="0" dirty="0" err="1">
                <a:effectLst/>
                <a:latin typeface="Söhne"/>
              </a:rPr>
              <a:t>trục</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Tất cả nhân viên tham gia vào việc vận hành cầu trục cần được đào tạo đầy đủ về các biện pháp an toàn và kỹ thuật vận hành. Huấn luyện định kỳ cũng cần được thực hiện để cập nhật kiến thức và kỹ năng.</a:t>
            </a:r>
          </a:p>
          <a:p>
            <a:pPr lvl="1"/>
            <a:r>
              <a:rPr lang="vi-VN" b="0" i="0" dirty="0">
                <a:effectLst/>
                <a:latin typeface="Söhne"/>
              </a:rPr>
              <a:t>Sử dụng thiết bị bảo hộ cá nhân (PPE): Mọi người tham gia vận hành cầu trục cần được trang bị và sử dụng đúng cách các thiết bị bảo hộ cá nhân như mũ bảo hiểm, kính bảo hộ, găng tay và giày chống trơn trượt.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2B78331-E27A-50A3-646E-8BB6A260A8ED}"/>
              </a:ext>
            </a:extLst>
          </p:cNvPr>
          <p:cNvPicPr>
            <a:picLocks noChangeAspect="1"/>
          </p:cNvPicPr>
          <p:nvPr/>
        </p:nvPicPr>
        <p:blipFill>
          <a:blip r:embed="rId4"/>
          <a:stretch>
            <a:fillRect/>
          </a:stretch>
        </p:blipFill>
        <p:spPr>
          <a:xfrm>
            <a:off x="-1106387" y="3870425"/>
            <a:ext cx="4608512" cy="4608512"/>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trục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cầu trục</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cầu</a:t>
            </a:r>
            <a:r>
              <a:rPr lang="en-US" b="0" i="0" dirty="0">
                <a:effectLst/>
                <a:latin typeface="Söhne"/>
              </a:rPr>
              <a:t> </a:t>
            </a:r>
            <a:r>
              <a:rPr lang="en-US" b="0" i="0" dirty="0" err="1">
                <a:effectLst/>
                <a:latin typeface="Söhne"/>
              </a:rPr>
              <a:t>trục</a:t>
            </a:r>
            <a:endParaRPr lang="en-US" b="0" i="0" dirty="0">
              <a:effectLst/>
              <a:latin typeface="Söhne"/>
            </a:endParaRPr>
          </a:p>
          <a:p>
            <a:pPr lvl="1"/>
            <a:r>
              <a:rPr lang="vi-VN" b="0" i="0" dirty="0">
                <a:effectLst/>
                <a:latin typeface="Söhne"/>
              </a:rPr>
              <a:t>Xác định vùng nguy hiểm: Đầu tiên, cần xác định và đánh dấu rõ ràng các vùng nguy hiểm xung quanh cầu trục, bao gồm vùng di chuyển của cần trục và vùng làm việc của cầu trục.</a:t>
            </a:r>
          </a:p>
          <a:p>
            <a:pPr lvl="1"/>
            <a:r>
              <a:rPr lang="vi-VN" b="0" i="0" dirty="0">
                <a:effectLst/>
                <a:latin typeface="Söhne"/>
              </a:rPr>
              <a:t>Xác định vùng an toàn: Dựa trên phạm vi di chuyển của cầu trục và các yếu tố an toàn khác, xác định vùng an toàn xung quanh cầu trục. Đảm bảo rằng không ai được phép ở trong vùng này trong khi cầu trục đang hoạt động.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78E4B60-F48C-74E6-85AE-8CEE482C2494}"/>
              </a:ext>
            </a:extLst>
          </p:cNvPr>
          <p:cNvPicPr>
            <a:picLocks noChangeAspect="1"/>
          </p:cNvPicPr>
          <p:nvPr/>
        </p:nvPicPr>
        <p:blipFill>
          <a:blip r:embed="rId4"/>
          <a:stretch>
            <a:fillRect/>
          </a:stretch>
        </p:blipFill>
        <p:spPr>
          <a:xfrm>
            <a:off x="-1106387" y="3870425"/>
            <a:ext cx="4608512" cy="4608512"/>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trục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cầu trục</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cầu</a:t>
            </a:r>
            <a:r>
              <a:rPr lang="en-US" b="0" i="0" dirty="0">
                <a:effectLst/>
                <a:latin typeface="Söhne"/>
              </a:rPr>
              <a:t> </a:t>
            </a:r>
            <a:r>
              <a:rPr lang="en-US" b="0" i="0" dirty="0" err="1">
                <a:effectLst/>
                <a:latin typeface="Söhne"/>
              </a:rPr>
              <a:t>trục</a:t>
            </a:r>
            <a:endParaRPr lang="en-US" b="0" i="0" dirty="0">
              <a:effectLst/>
              <a:latin typeface="Söhne"/>
            </a:endParaRPr>
          </a:p>
          <a:p>
            <a:pPr lvl="1"/>
            <a:r>
              <a:rPr lang="vi-VN" b="0" i="0" dirty="0">
                <a:effectLst/>
                <a:latin typeface="Söhne"/>
              </a:rPr>
              <a:t>Mũ bảo hiểm: Mũ bảo hiểm là bắt buộc khi làm việc trong khu vực mà có nguy cơ bị vật rơi từ trên cao hoặc va chạm.</a:t>
            </a:r>
          </a:p>
          <a:p>
            <a:pPr lvl="1"/>
            <a:r>
              <a:rPr lang="vi-VN" b="0" i="0" dirty="0">
                <a:effectLst/>
                <a:latin typeface="Söhne"/>
              </a:rPr>
              <a:t>Kính bảo hộ: Kính bảo hộ giúp bảo vệ mắt khỏi các vật thể rơi hoặc bắn ra từ quá trình làm việc, đặc biệt là trong điều kiện làm việc bụi bặm hoặc có nguy cơ va chạm.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79B1B48-2BAA-29F5-53D7-044CDC87D7AD}"/>
              </a:ext>
            </a:extLst>
          </p:cNvPr>
          <p:cNvPicPr>
            <a:picLocks noChangeAspect="1"/>
          </p:cNvPicPr>
          <p:nvPr/>
        </p:nvPicPr>
        <p:blipFill>
          <a:blip r:embed="rId4"/>
          <a:stretch>
            <a:fillRect/>
          </a:stretch>
        </p:blipFill>
        <p:spPr>
          <a:xfrm>
            <a:off x="-1106387" y="3870425"/>
            <a:ext cx="4608512" cy="4608512"/>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trục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cầu trục</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cầu trục</a:t>
            </a:r>
            <a:endParaRPr lang="en-US" b="0" i="0" dirty="0">
              <a:effectLst/>
              <a:latin typeface="Söhne"/>
            </a:endParaRPr>
          </a:p>
          <a:p>
            <a:pPr lvl="1"/>
            <a:r>
              <a:rPr lang="vi-VN" b="0" i="0" dirty="0">
                <a:effectLst/>
                <a:latin typeface="Söhne"/>
              </a:rPr>
              <a:t>Dừng cầu trục ngay lập tức: Trong trường hợp phát hiện sự cố, nhân viên phải ngừng hoạt động của cầu trục ngay lập tức để ngăn chặn tình huống từ trở nên tồi tệ hơn.</a:t>
            </a:r>
          </a:p>
          <a:p>
            <a:pPr lvl="1"/>
            <a:r>
              <a:rPr lang="vi-VN" b="0" i="0" dirty="0">
                <a:effectLst/>
                <a:latin typeface="Söhne"/>
              </a:rPr>
              <a:t>Báo cáo sự cố: Thông báo về tình huống đó cho người quản lý hoặc bộ phận an toàn để nhận được hỗ trợ và hướng dẫn xử lý tiếp theo.</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35ED97D-1BBE-3472-8CED-EC1A661A6825}"/>
              </a:ext>
            </a:extLst>
          </p:cNvPr>
          <p:cNvPicPr>
            <a:picLocks noChangeAspect="1"/>
          </p:cNvPicPr>
          <p:nvPr/>
        </p:nvPicPr>
        <p:blipFill>
          <a:blip r:embed="rId4"/>
          <a:stretch>
            <a:fillRect/>
          </a:stretch>
        </p:blipFill>
        <p:spPr>
          <a:xfrm>
            <a:off x="-1106387" y="3870425"/>
            <a:ext cx="4608512" cy="4608512"/>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trục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cầu trục</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cầu</a:t>
            </a:r>
            <a:r>
              <a:rPr lang="en-US" b="0" i="0" dirty="0">
                <a:effectLst/>
                <a:latin typeface="Söhne"/>
              </a:rPr>
              <a:t> </a:t>
            </a:r>
            <a:r>
              <a:rPr lang="en-US" b="0" i="0" dirty="0" err="1">
                <a:effectLst/>
                <a:latin typeface="Söhne"/>
              </a:rPr>
              <a:t>trục</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45C1923-7EC3-7240-7F00-02202F67FA2B}"/>
              </a:ext>
            </a:extLst>
          </p:cNvPr>
          <p:cNvPicPr>
            <a:picLocks noChangeAspect="1"/>
          </p:cNvPicPr>
          <p:nvPr/>
        </p:nvPicPr>
        <p:blipFill>
          <a:blip r:embed="rId4"/>
          <a:stretch>
            <a:fillRect/>
          </a:stretch>
        </p:blipFill>
        <p:spPr>
          <a:xfrm>
            <a:off x="-1106387" y="3870425"/>
            <a:ext cx="4608512" cy="4608512"/>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cầu trục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cầu trục</a:t>
            </a:r>
            <a:endParaRPr lang="en-US" sz="2400" b="1" i="0" dirty="0">
              <a:effectLst/>
              <a:latin typeface="Söhne"/>
            </a:endParaRPr>
          </a:p>
          <a:p>
            <a:r>
              <a:rPr lang="vi-VN" b="0" i="0" dirty="0">
                <a:effectLst/>
                <a:latin typeface="Söhne"/>
              </a:rPr>
              <a:t>Mưa và tuyết: Mưa và tuyết có thể làm tăng nguy cơ trượt và làm trơn trên bề mặt làm việc của cầu trục, gây ra nguy hiểm cho nhân viên và tài sản. Ngoài ra, tuyết tích tụ trên cần trục và phần cơ cấu của cầu trục có thể gây ra tăng trọng lượng và làm giảm khả năng di chuyển của cầu trục.</a:t>
            </a:r>
          </a:p>
          <a:p>
            <a:r>
              <a:rPr lang="vi-VN" b="0" i="0" dirty="0">
                <a:effectLst/>
                <a:latin typeface="Söhne"/>
              </a:rPr>
              <a:t>Gió mạnh: Gió mạnh có thể làm cho cầu trục mất cân bằng hoặc làm cho các vật liệu nâng lên bị mất kiểm soát. Điều này có thể dẫn đến tai nạn nghiêm trọng hoặc tổn thất về tài sản.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6B25C9D-2BAC-22AA-C72D-BE5478112DDE}"/>
              </a:ext>
            </a:extLst>
          </p:cNvPr>
          <p:cNvPicPr>
            <a:picLocks noChangeAspect="1"/>
          </p:cNvPicPr>
          <p:nvPr/>
        </p:nvPicPr>
        <p:blipFill>
          <a:blip r:embed="rId3"/>
          <a:stretch>
            <a:fillRect/>
          </a:stretch>
        </p:blipFill>
        <p:spPr>
          <a:xfrm>
            <a:off x="-1178396" y="3429000"/>
            <a:ext cx="4896544" cy="4896544"/>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cầu trục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cầu trục </a:t>
            </a:r>
            <a:endParaRPr lang="en-US" sz="2400" b="1" i="0" dirty="0">
              <a:effectLst/>
              <a:latin typeface="Söhne"/>
            </a:endParaRPr>
          </a:p>
          <a:p>
            <a:r>
              <a:rPr lang="vi-VN" b="0" i="0" dirty="0">
                <a:effectLst/>
                <a:latin typeface="Söhne"/>
              </a:rPr>
              <a:t>Độ ẩm và ô nhiễm: Môi trường làm việc có độ ẩm cao hoặc chứa các hạt bụi và hóa chất có thể làm giảm hiệu suất của cầu trục và gây hại cho các bộ phận cơ cấu và điện của nó.</a:t>
            </a:r>
          </a:p>
          <a:p>
            <a:r>
              <a:rPr lang="vi-VN" b="0" i="0" dirty="0">
                <a:effectLst/>
                <a:latin typeface="Söhne"/>
              </a:rPr>
              <a:t>Nhiệt độ và điều kiện nhiệt đới: Nhiệt độ môi trường làm việc cũng có thể ảnh hưởng đến hoạt động của cầu trục. Trong môi trường nhiệt đới hoặc lạnh, các bộ phận của cầu trục có thể mở rộng hoặc co lại, ảnh hưởng đến khả năng di chuyển và hiệu suất tổng thể.</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A146662-9D3C-2577-923F-140221B6786E}"/>
              </a:ext>
            </a:extLst>
          </p:cNvPr>
          <p:cNvPicPr>
            <a:picLocks noChangeAspect="1"/>
          </p:cNvPicPr>
          <p:nvPr/>
        </p:nvPicPr>
        <p:blipFill>
          <a:blip r:embed="rId3"/>
          <a:stretch>
            <a:fillRect/>
          </a:stretch>
        </p:blipFill>
        <p:spPr>
          <a:xfrm>
            <a:off x="-1178396" y="3429000"/>
            <a:ext cx="4896544" cy="4896544"/>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cầu trục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C. </a:t>
            </a:r>
            <a:r>
              <a:rPr lang="vi-VN" sz="2400" b="1" i="0" dirty="0">
                <a:effectLst/>
                <a:latin typeface="Söhne"/>
              </a:rPr>
              <a:t>Tình trạng kỹ thuật của cầu trục ảnh hưởng như thế nào đến việc vận hành cầu trục</a:t>
            </a:r>
            <a:endParaRPr lang="en-US" sz="2400" b="1" i="0" dirty="0">
              <a:effectLst/>
              <a:latin typeface="Söhne"/>
            </a:endParaRPr>
          </a:p>
          <a:p>
            <a:r>
              <a:rPr lang="vi-VN" b="0" i="0" dirty="0">
                <a:effectLst/>
                <a:latin typeface="Söhne"/>
              </a:rPr>
              <a:t>Hiệu suất hoạt động: Cầu trục cần phải được bảo trì và kiểm tra định kỳ để đảm bảo hoạt động một cách mượt mà và hiệu quả. Nếu có bất kỳ sự cố hoặc hỏng hóc nào xảy ra, có thể ảnh hưởng đến khả năng vận hành và an toàn của cầu trục.</a:t>
            </a:r>
          </a:p>
          <a:p>
            <a:r>
              <a:rPr lang="vi-VN" b="0" i="0" dirty="0">
                <a:effectLst/>
                <a:latin typeface="Söhne"/>
              </a:rPr>
              <a:t>An toàn: Tình trạng kỹ thuật của cầu trục trực tiếp liên quan đến an toàn của quy trình vận hành. Nếu có bất kỳ vấn đề nào liên quan đến cơ cấu hoặc hệ thống điều khiển, có thể tạo ra nguy cơ tai nạn và tổn thất về tài sản.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746EA37-8A0E-FCA6-7F19-8410E9821A7B}"/>
              </a:ext>
            </a:extLst>
          </p:cNvPr>
          <p:cNvPicPr>
            <a:picLocks noChangeAspect="1"/>
          </p:cNvPicPr>
          <p:nvPr/>
        </p:nvPicPr>
        <p:blipFill>
          <a:blip r:embed="rId3"/>
          <a:stretch>
            <a:fillRect/>
          </a:stretch>
        </p:blipFill>
        <p:spPr>
          <a:xfrm>
            <a:off x="-1178396" y="3429000"/>
            <a:ext cx="4896544" cy="4896544"/>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cầu trục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cầu trục</a:t>
            </a:r>
            <a:endParaRPr lang="en-US" sz="2400" b="1" i="0" dirty="0">
              <a:effectLst/>
              <a:latin typeface="Söhne"/>
            </a:endParaRPr>
          </a:p>
          <a:p>
            <a:r>
              <a:rPr lang="vi-VN" b="0" i="0" dirty="0">
                <a:effectLst/>
                <a:latin typeface="Söhne"/>
              </a:rPr>
              <a:t>Hiểu biết về cầu trục: Nhân viên cần phải hiểu biết về cấu trúc và nguyên lý hoạt động của cầu trục, bao gồm các phần cơ cấu và hệ thống điều khiển. Điều này giúp họ hiểu rõ về cách vận hành và bảo trì cầu trục một cách an toàn và hiệu quả.</a:t>
            </a:r>
          </a:p>
          <a:p>
            <a:r>
              <a:rPr lang="vi-VN" b="0" i="0" dirty="0">
                <a:effectLst/>
                <a:latin typeface="Söhne"/>
              </a:rPr>
              <a:t>Kiến thức về an toàn lao động: Nhân viên cần phải được đào tạo về các quy tắc an toàn lao động và các biện pháp phòng ngừa tai nạn khi vận hành cầu trục. Điều này bao gồm việc nhận biết và đánh giá các rủi ro tiềm ẩn và biện pháp ứng phó khi xảy ra sự cố.</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C08CF22-AB8A-9452-05BB-FDFB20C4B20F}"/>
              </a:ext>
            </a:extLst>
          </p:cNvPr>
          <p:cNvPicPr>
            <a:picLocks noChangeAspect="1"/>
          </p:cNvPicPr>
          <p:nvPr/>
        </p:nvPicPr>
        <p:blipFill>
          <a:blip r:embed="rId3"/>
          <a:stretch>
            <a:fillRect/>
          </a:stretch>
        </p:blipFill>
        <p:spPr>
          <a:xfrm>
            <a:off x="-1178396" y="3429000"/>
            <a:ext cx="4896544" cy="4896544"/>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594975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trục</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cầu trục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Giảm nguy cơ tai nạn: Đào tạo an toàn lao động giúp người vận hành cầu trục nhận biết và đánh giá nguy cơ tiềm ẩn trong quá trình vận hành.</a:t>
            </a:r>
          </a:p>
          <a:p>
            <a:pPr algn="l"/>
            <a:r>
              <a:rPr lang="vi-VN" b="0" i="0" dirty="0">
                <a:effectLst/>
                <a:latin typeface="Open Sans" panose="020B0606030504020204" pitchFamily="34" charset="0"/>
              </a:rPr>
              <a:t>Nâng cao hiệu suất làm việc: Nhân viên được đào tạo an toàn lao động thường có hiểu biết sâu sắc về các quy tắc và quy trình an toàn. Điều này không chỉ tạo ra một môi trường làm việc an toàn hơn mà còn giúp tăng cường hiệu suất làm việc và giảm thiểu thời gian dừng máy do tai nạn hoặc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2E877D5-E08D-F939-8827-F540459089FB}"/>
              </a:ext>
            </a:extLst>
          </p:cNvPr>
          <p:cNvPicPr>
            <a:picLocks noChangeAspect="1"/>
          </p:cNvPicPr>
          <p:nvPr/>
        </p:nvPicPr>
        <p:blipFill>
          <a:blip r:embed="rId3"/>
          <a:stretch>
            <a:fillRect/>
          </a:stretch>
        </p:blipFill>
        <p:spPr>
          <a:xfrm>
            <a:off x="6742484" y="1916832"/>
            <a:ext cx="3814341" cy="3814341"/>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38179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trục</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b="1" i="0" dirty="0">
                <a:effectLst/>
                <a:latin typeface="Open Sans" panose="020B0606030504020204" pitchFamily="34" charset="0"/>
              </a:rPr>
              <a:t> </a:t>
            </a:r>
            <a:r>
              <a:rPr lang="en-US" b="1" i="0" dirty="0" err="1">
                <a:effectLst/>
                <a:latin typeface="Open Sans" panose="020B0606030504020204" pitchFamily="34" charset="0"/>
              </a:rPr>
              <a:t>trục</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 </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FF8ECA8-81D7-EDCD-96CA-579A20C6BE1D}"/>
              </a:ext>
            </a:extLst>
          </p:cNvPr>
          <p:cNvPicPr>
            <a:picLocks noChangeAspect="1"/>
          </p:cNvPicPr>
          <p:nvPr/>
        </p:nvPicPr>
        <p:blipFill>
          <a:blip r:embed="rId3"/>
          <a:stretch>
            <a:fillRect/>
          </a:stretch>
        </p:blipFill>
        <p:spPr>
          <a:xfrm>
            <a:off x="6742484" y="1916832"/>
            <a:ext cx="3814341" cy="3814341"/>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cầu</a:t>
            </a:r>
            <a:r>
              <a:rPr lang="en-US" sz="3200" dirty="0">
                <a:latin typeface="UTM Aptima" panose="02040603050506020204" pitchFamily="18" charset="0"/>
              </a:rPr>
              <a:t> </a:t>
            </a:r>
            <a:r>
              <a:rPr lang="en-US" sz="3200" dirty="0" err="1">
                <a:latin typeface="UTM Aptima" panose="02040603050506020204" pitchFamily="18" charset="0"/>
              </a:rPr>
              <a:t>trục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trục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nhân viên: An toàn lao động là ưu tiên hàng đầu để bảo vệ nhân viên khỏi nguy cơ tai nạn và chấn thương trong quá trình làm việc. Việc duy trì an toàn lao động trong vận hành cầu trục giúp giảm thiểu nguy cơ tai nạn và đảm bảo sức khỏe và sự an toàn của nhân viên.</a:t>
            </a:r>
          </a:p>
          <a:p>
            <a:pPr algn="l">
              <a:lnSpc>
                <a:spcPct val="120000"/>
              </a:lnSpc>
            </a:pPr>
            <a:r>
              <a:rPr lang="vi-VN" b="0" i="0" dirty="0">
                <a:effectLst/>
                <a:latin typeface="Open Sans" panose="020B0606030504020204" pitchFamily="34" charset="0"/>
              </a:rPr>
              <a:t>Giảm thiểu tổn thất về tài sản: Tai nạn trong quá trình vận hành cầu trục không chỉ gây ra tổn thất về sức khỏe mà còn có thể gây ra tổn thất về tài sản đáng kể. Duy trì an toàn lao động giúp giảm thiểu nguy cơ xảy ra các sự cố không mong muốn và giữ cho các thiết bị và hàng hóa được bảo vệ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1D4172A-A87A-B1CF-02D5-2EC81BE5248E}"/>
              </a:ext>
            </a:extLst>
          </p:cNvPr>
          <p:cNvPicPr>
            <a:picLocks noChangeAspect="1"/>
          </p:cNvPicPr>
          <p:nvPr/>
        </p:nvPicPr>
        <p:blipFill>
          <a:blip r:embed="rId3"/>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cầu</a:t>
            </a:r>
            <a:r>
              <a:rPr lang="en-US" sz="3200" dirty="0">
                <a:latin typeface="UTM Aptima" panose="02040603050506020204" pitchFamily="18" charset="0"/>
              </a:rPr>
              <a:t> </a:t>
            </a:r>
            <a:r>
              <a:rPr lang="en-US" sz="3200" dirty="0" err="1">
                <a:latin typeface="UTM Aptima" panose="02040603050506020204" pitchFamily="18" charset="0"/>
              </a:rPr>
              <a:t>trục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cầu trục</a:t>
            </a:r>
          </a:p>
          <a:p>
            <a:pPr algn="l">
              <a:lnSpc>
                <a:spcPct val="120000"/>
              </a:lnSpc>
            </a:pPr>
            <a:r>
              <a:rPr lang="vi-VN" b="0" i="0" dirty="0">
                <a:effectLst/>
                <a:latin typeface="Open Sans" panose="020B0606030504020204" pitchFamily="34" charset="0"/>
              </a:rPr>
              <a:t>Kiểm tra thiết bị: Trước khi sử dụng, cần kiểm tra cầu trục để đảm bảo rằng tất cả các bộ phận hoạt động đúng cách và không có dấu hiệu hỏng hóc.</a:t>
            </a:r>
          </a:p>
          <a:p>
            <a:pPr algn="l">
              <a:lnSpc>
                <a:spcPct val="120000"/>
              </a:lnSpc>
            </a:pPr>
            <a:r>
              <a:rPr lang="vi-VN" b="0" i="0" dirty="0">
                <a:effectLst/>
                <a:latin typeface="Open Sans" panose="020B0606030504020204" pitchFamily="34" charset="0"/>
              </a:rPr>
              <a:t>Kiểm tra môi trường làm việc: Xác định và loại bỏ bất kỳ nguy cơ nào trong môi trường làm việc, bao gồm cả vùng làm việc hẹp, vật liệu lạc hậu và điều kiện thời tiết xấu.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BD86B3B-C072-465A-E904-60217E1004E6}"/>
              </a:ext>
            </a:extLst>
          </p:cNvPr>
          <p:cNvPicPr>
            <a:picLocks noChangeAspect="1"/>
          </p:cNvPicPr>
          <p:nvPr/>
        </p:nvPicPr>
        <p:blipFill>
          <a:blip r:embed="rId3"/>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179</TotalTime>
  <Words>3638</Words>
  <Application>Microsoft Office PowerPoint</Application>
  <PresentationFormat>Custom</PresentationFormat>
  <Paragraphs>145</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VẬN HÀNH CẦU TRỤC</vt:lpstr>
      <vt:lpstr>Một số vụ tai nạn lao động khi vận hành cầu trục</vt:lpstr>
      <vt:lpstr>Tóm tắt bài học</vt:lpstr>
      <vt:lpstr>Giới thiệu</vt:lpstr>
      <vt:lpstr>Giới thiệu</vt:lpstr>
      <vt:lpstr>Thành Phần Và Chức Năng Của cầu trục</vt:lpstr>
      <vt:lpstr>Thành Phần Và Chức Năng Của cầu trục</vt:lpstr>
      <vt:lpstr>Thành Phần Và Chức Năng Của cầu trục</vt:lpstr>
      <vt:lpstr>Thành Phần Và Chức Năng Của cầu trục</vt:lpstr>
      <vt:lpstr>Kiểm tra và bảo trì an toàn trước khi vận hành cầu trục</vt:lpstr>
      <vt:lpstr>Kiểm tra và bảo trì an toàn trước khi vận hành cầu trục</vt:lpstr>
      <vt:lpstr>Quy trình vận hành an toàn cầu trục</vt:lpstr>
      <vt:lpstr>Quy trình vận hành an toàn cầu trục</vt:lpstr>
      <vt:lpstr>Đánh giá rủi ro và quản lý mối nguy khi vận hành cầu trục</vt:lpstr>
      <vt:lpstr>Đánh giá rủi ro và quản lý mối nguy khi vận hành cầu trục</vt:lpstr>
      <vt:lpstr>Đánh giá rủi ro và quản lý mối nguy khi vận hành cầu trục</vt:lpstr>
      <vt:lpstr>Đánh giá rủi ro và quản lý mối nguy khi vận hành cầu trục</vt:lpstr>
      <vt:lpstr>Đánh giá rủi ro và quản lý mối nguy khi vận hành cầu trục</vt:lpstr>
      <vt:lpstr>Đánh giá rủi ro và quản lý mối nguy khi vận hành cầu trục</vt:lpstr>
      <vt:lpstr>Đánh giá rủi ro và quản lý mối nguy khi vận hành cầu trục</vt:lpstr>
      <vt:lpstr>Các yếu tố ảnh hưởng đến an toàn lao động khi vận hành cầu trục</vt:lpstr>
      <vt:lpstr>Các yếu tố ảnh hưởng đến an toàn lao động khi vận hành cầu trục</vt:lpstr>
      <vt:lpstr>Các yếu tố ảnh hưởng đến an toàn lao động khi vận hành cầu trục</vt:lpstr>
      <vt:lpstr>Các yếu tố ảnh hưởng đến an toàn lao động khi vận hành cầu trục</vt:lpstr>
      <vt:lpstr>Đào tạo an toàn lao động về kỹ năng vận hành cầu trục an toàn</vt:lpstr>
      <vt:lpstr>Đào tạo an toàn lao động về kỹ năng vận hành cầu trục an toàn</vt:lpstr>
      <vt:lpstr>Ý nghĩa của an toàn lao động trong việc vận hành cầu trục</vt:lpstr>
      <vt:lpstr>Ý nghĩa của an toàn lao động trong việc vận hành cầu trục</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2024-04-15T01:30:58Z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