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660" y="-8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965685" y="2188029"/>
            <a:ext cx="4255865"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CẨU THÙNG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A4E4FEF-C1E0-0010-D20B-09EE9FFD7706}"/>
              </a:ext>
            </a:extLst>
          </p:cNvPr>
          <p:cNvPicPr>
            <a:picLocks noChangeAspect="1"/>
          </p:cNvPicPr>
          <p:nvPr/>
        </p:nvPicPr>
        <p:blipFill>
          <a:blip r:embed="rId4"/>
          <a:stretch>
            <a:fillRect/>
          </a:stretch>
        </p:blipFill>
        <p:spPr>
          <a:xfrm>
            <a:off x="4504752" y="3861048"/>
            <a:ext cx="3177729" cy="317772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cẩu</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thùng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cẩu thùng (bucket truck lift crane) là một phần quan trọng trong các công việc liên quan đến xây dựng, bảo trì cơ sở hạ tầng và các hoạt động khác đòi hỏi sự tiếp cận ở độ cao</a:t>
            </a:r>
            <a:r>
              <a:rPr lang="en-US" sz="2000" dirty="0">
                <a:ea typeface="+mn-lt"/>
                <a:cs typeface="+mn-lt"/>
              </a:rPr>
              <a:t>:</a:t>
            </a:r>
            <a:endParaRPr lang="en-US" dirty="0"/>
          </a:p>
          <a:p>
            <a:pPr marL="730885" lvl="1" indent="-304165"/>
            <a:r>
              <a:rPr lang="vi-VN" i="0" dirty="0">
                <a:solidFill>
                  <a:srgbClr val="0D0D0D"/>
                </a:solidFill>
                <a:effectLst/>
                <a:latin typeface="Söhne"/>
              </a:rPr>
              <a:t>Rơi từ độ cao</a:t>
            </a:r>
            <a:endParaRPr lang="en-US" i="0" dirty="0">
              <a:solidFill>
                <a:srgbClr val="0D0D0D"/>
              </a:solidFill>
              <a:effectLst/>
              <a:latin typeface="Söhne"/>
            </a:endParaRPr>
          </a:p>
          <a:p>
            <a:pPr marL="730885" lvl="1" indent="-304165"/>
            <a:r>
              <a:rPr lang="it-IT" dirty="0"/>
              <a:t>Va chạm và va đập</a:t>
            </a:r>
            <a:endParaRPr lang="en-US" dirty="0">
              <a:solidFill>
                <a:srgbClr val="0D0D0D"/>
              </a:solidFill>
              <a:latin typeface="Söhne"/>
            </a:endParaRPr>
          </a:p>
          <a:p>
            <a:pPr marL="730885" lvl="1" indent="-304165"/>
            <a:r>
              <a:rPr lang="en-US" dirty="0" err="1"/>
              <a:t>Kẹt</a:t>
            </a:r>
            <a:r>
              <a:rPr lang="en-US" dirty="0"/>
              <a:t> </a:t>
            </a:r>
            <a:r>
              <a:rPr lang="en-US" dirty="0" err="1"/>
              <a:t>cứng</a:t>
            </a:r>
            <a:r>
              <a:rPr lang="en-US" dirty="0"/>
              <a:t> </a:t>
            </a:r>
            <a:r>
              <a:rPr lang="en-US" dirty="0" err="1"/>
              <a:t>trong</a:t>
            </a:r>
            <a:r>
              <a:rPr lang="en-US" dirty="0"/>
              <a:t> </a:t>
            </a:r>
            <a:r>
              <a:rPr lang="en-US" dirty="0" err="1"/>
              <a:t>thùng</a:t>
            </a:r>
            <a:r>
              <a:rPr lang="en-US" dirty="0"/>
              <a:t> </a:t>
            </a:r>
            <a:r>
              <a:rPr lang="en-US" dirty="0" err="1"/>
              <a:t>cẩu</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điện</a:t>
            </a:r>
            <a:endParaRPr lang="en-US" dirty="0">
              <a:solidFill>
                <a:srgbClr val="0D0D0D"/>
              </a:solidFill>
              <a:latin typeface="Söhne"/>
            </a:endParaRPr>
          </a:p>
          <a:p>
            <a:pPr marL="730885" lvl="1" indent="-304165"/>
            <a:r>
              <a:rPr lang="vi-VN" dirty="0"/>
              <a:t>Hỏng hóc cơ chế nâng hạ</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cẩu</a:t>
            </a:r>
            <a:r>
              <a:rPr lang="en-US" dirty="0"/>
              <a:t> </a:t>
            </a:r>
            <a:r>
              <a:rPr lang="en-US" dirty="0" err="1"/>
              <a:t>thùng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cẩu</a:t>
            </a:r>
            <a:r>
              <a:rPr lang="en-US" dirty="0"/>
              <a:t> </a:t>
            </a:r>
            <a:r>
              <a:rPr lang="en-US" dirty="0" err="1"/>
              <a:t>thùng</a:t>
            </a:r>
            <a:endParaRPr lang="vi-VN" dirty="0"/>
          </a:p>
          <a:p>
            <a:pPr marL="304165" indent="-304165">
              <a:buClr>
                <a:schemeClr val="tx1"/>
              </a:buClr>
            </a:pPr>
            <a:r>
              <a:rPr lang="en-US" dirty="0">
                <a:latin typeface="UTM Avo" panose="02040603050506020204" pitchFamily="18" charset="0"/>
              </a:rPr>
              <a:t>4</a:t>
            </a:r>
            <a:r>
              <a:rPr lang="vi-VN" dirty="0"/>
              <a:t>. Quy trình vận hành an toàn cẩu thùng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cẩu thùng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cẩu thùng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cẩu</a:t>
            </a:r>
            <a:r>
              <a:rPr lang="en-US" dirty="0"/>
              <a:t> </a:t>
            </a:r>
            <a:r>
              <a:rPr lang="en-US" dirty="0" err="1"/>
              <a:t>thùng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cẩu</a:t>
            </a:r>
            <a:r>
              <a:rPr lang="en-US" dirty="0"/>
              <a:t> </a:t>
            </a:r>
            <a:r>
              <a:rPr lang="en-US" dirty="0" err="1"/>
              <a:t>thùng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cẩu</a:t>
            </a:r>
            <a:r>
              <a:rPr lang="en-US" sz="2400" b="1" i="0" dirty="0">
                <a:effectLst/>
                <a:latin typeface="Söhne"/>
              </a:rPr>
              <a:t> </a:t>
            </a:r>
            <a:r>
              <a:rPr lang="en-US" sz="2400" b="1" i="0" dirty="0" err="1">
                <a:effectLst/>
                <a:latin typeface="Söhne"/>
              </a:rPr>
              <a:t>thùng</a:t>
            </a:r>
            <a:endParaRPr lang="en-US" sz="2400" b="1" i="0" dirty="0">
              <a:effectLst/>
              <a:latin typeface="Söhne"/>
            </a:endParaRPr>
          </a:p>
          <a:p>
            <a:r>
              <a:rPr lang="vi-VN" b="0" i="0" dirty="0">
                <a:effectLst/>
                <a:latin typeface="Söhne"/>
              </a:rPr>
              <a:t>An toàn lao động khi vận hành cẩu thùng là một yếu tố vô cùng quan trọng trong môi trường làm việc xây dựng và bảo trì cơ sở hạ tầng. </a:t>
            </a:r>
            <a:endParaRPr lang="en-US" b="0" i="0" dirty="0">
              <a:effectLst/>
              <a:latin typeface="Söhne"/>
            </a:endParaRPr>
          </a:p>
          <a:p>
            <a:r>
              <a:rPr lang="vi-VN" b="0" i="0" dirty="0">
                <a:effectLst/>
                <a:latin typeface="Söhne"/>
              </a:rPr>
              <a:t>Việc tuân thủ các quy tắc và biện pháp an toàn không chỉ bảo vệ sức khỏe và tính mạng của nhân viên mà còn giảm thiểu nguy cơ tai nạn và hỏng hóc thiết bị, từ đó tăng hiệu suất làm việc và giảm thiểu chi phí liên quan đến sửa chữa và bồi thường.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8CB9CC1-2E6B-F906-1933-75AC7D00CB69}"/>
              </a:ext>
            </a:extLst>
          </p:cNvPr>
          <p:cNvPicPr>
            <a:picLocks noChangeAspect="1"/>
          </p:cNvPicPr>
          <p:nvPr/>
        </p:nvPicPr>
        <p:blipFill>
          <a:blip r:embed="rId3"/>
          <a:stretch>
            <a:fillRect/>
          </a:stretch>
        </p:blipFill>
        <p:spPr>
          <a:xfrm>
            <a:off x="-1394420"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cẩu</a:t>
            </a:r>
            <a:r>
              <a:rPr lang="en-US" sz="2400" b="1" i="0" dirty="0">
                <a:effectLst/>
                <a:latin typeface="Söhne"/>
              </a:rPr>
              <a:t> </a:t>
            </a:r>
            <a:r>
              <a:rPr lang="en-US" sz="2400" b="1" i="0" dirty="0" err="1">
                <a:effectLst/>
                <a:latin typeface="Söhne"/>
              </a:rPr>
              <a:t>thùng</a:t>
            </a:r>
            <a:endParaRPr lang="en-US" sz="2400" b="1" i="0" dirty="0">
              <a:effectLst/>
              <a:latin typeface="Söhne"/>
            </a:endParaRPr>
          </a:p>
          <a:p>
            <a:r>
              <a:rPr lang="vi-VN" b="0" i="0" dirty="0">
                <a:effectLst/>
                <a:latin typeface="Söhne"/>
              </a:rPr>
              <a:t>Kiểm tra định kỳ: Trước mỗi lần sử dụng, cẩu thùng cần được kiểm tra định kỳ để đảm bảo các thành phần cơ học và điện tử hoạt động đúng cách. Điều này bao gồm kiểm tra cơ chế nâng hạ, hệ thống điện, và các thiết bị bảo vệ an toàn khác.</a:t>
            </a:r>
          </a:p>
          <a:p>
            <a:r>
              <a:rPr lang="vi-VN" b="0" i="0" dirty="0">
                <a:effectLst/>
                <a:latin typeface="Söhne"/>
              </a:rPr>
              <a:t>Đào tạo và chứng chỉ: Tất cả nhân viên tham gia vận hành cẩu thùng cần được đào tạo đầy đủ về cách sử dụng thiết bị, nguy cơ và biện pháp an toàn. Họ cũng cần có chứng chỉ phù hợp để chứng minh khả năng và kiến thức của mình.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C2B0453-6D97-27FC-0DBD-2A50567CF667}"/>
              </a:ext>
            </a:extLst>
          </p:cNvPr>
          <p:cNvPicPr>
            <a:picLocks noChangeAspect="1"/>
          </p:cNvPicPr>
          <p:nvPr/>
        </p:nvPicPr>
        <p:blipFill>
          <a:blip r:embed="rId3"/>
          <a:stretch>
            <a:fillRect/>
          </a:stretch>
        </p:blipFill>
        <p:spPr>
          <a:xfrm>
            <a:off x="-1394420"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thùng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a:t>
            </a:r>
            <a:r>
              <a:rPr lang="en-US" b="1" i="0" dirty="0" err="1">
                <a:effectLst/>
                <a:latin typeface="Open Sans" panose="020B0606030504020204" pitchFamily="34" charset="0"/>
              </a:rPr>
              <a:t>thùng</a:t>
            </a:r>
            <a:r>
              <a:rPr lang="en-US" sz="2000" dirty="0">
                <a:solidFill>
                  <a:schemeClr val="bg1"/>
                </a:solidFill>
              </a:rPr>
              <a:t>:</a:t>
            </a:r>
          </a:p>
          <a:p>
            <a:pPr algn="l"/>
            <a:r>
              <a:rPr lang="vi-VN" b="0" i="0" dirty="0">
                <a:effectLst/>
                <a:latin typeface="Open Sans" panose="020B0606030504020204" pitchFamily="34" charset="0"/>
              </a:rPr>
              <a:t>Thùng cẩu (Bucket): Là phần chứa nhân viên hoặc vật liệu được nâng lên cao bằng cơ chế nâng hạ. Thùng cẩu thường có kích thước và trọng lượng khác nhau tùy thuộc vào mục đích sử dụng cụ thể.</a:t>
            </a:r>
          </a:p>
          <a:p>
            <a:pPr algn="l"/>
            <a:r>
              <a:rPr lang="vi-VN" b="0" i="0" dirty="0">
                <a:effectLst/>
                <a:latin typeface="Open Sans" panose="020B0606030504020204" pitchFamily="34" charset="0"/>
              </a:rPr>
              <a:t>Cơ chế nâng hạ (Lift mechanism): Là hệ thống cơ học hoặc điện tử được sử dụng để nâng hạ thùng cẩu lên và xuống. Cơ chế này thường bao gồm các động cơ, bơm thủy lực, và các bộ phận cơ khí khác để tạo ra lực nâng và điều khiển chuyển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008CEB0-CD74-3AAF-2FF1-5B5C170A9965}"/>
              </a:ext>
            </a:extLst>
          </p:cNvPr>
          <p:cNvPicPr>
            <a:picLocks noChangeAspect="1"/>
          </p:cNvPicPr>
          <p:nvPr/>
        </p:nvPicPr>
        <p:blipFill>
          <a:blip r:embed="rId3"/>
          <a:stretch>
            <a:fillRect/>
          </a:stretch>
        </p:blipFill>
        <p:spPr>
          <a:xfrm>
            <a:off x="5806380" y="558800"/>
            <a:ext cx="6094413" cy="609441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thùng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a:t>
            </a:r>
            <a:r>
              <a:rPr lang="en-US" b="1" i="0" dirty="0" err="1">
                <a:effectLst/>
                <a:latin typeface="Open Sans" panose="020B0606030504020204" pitchFamily="34" charset="0"/>
              </a:rPr>
              <a:t>thùng</a:t>
            </a:r>
            <a:r>
              <a:rPr lang="en-US" sz="2000" dirty="0">
                <a:solidFill>
                  <a:schemeClr val="bg1"/>
                </a:solidFill>
              </a:rPr>
              <a:t>:</a:t>
            </a:r>
          </a:p>
          <a:p>
            <a:pPr algn="l"/>
            <a:r>
              <a:rPr lang="vi-VN" b="0" i="0" dirty="0">
                <a:effectLst/>
                <a:latin typeface="Open Sans" panose="020B0606030504020204" pitchFamily="34" charset="0"/>
              </a:rPr>
              <a:t>Cẩu thùng, hay còn được gọi là tháp cẩu, là một thiết bị được sử dụng để nâng hạ và vận chuyển nhân viên và vật liệu ở độ cao. Cấu trúc của cẩu thùng bao gồm một thùng cẩu (bucket), một cần trục (boom) và một hệ thống cơ chế nâng hạ.</a:t>
            </a:r>
          </a:p>
          <a:p>
            <a:pPr algn="l"/>
            <a:r>
              <a:rPr lang="vi-VN" b="0" i="0" dirty="0">
                <a:effectLst/>
                <a:latin typeface="Open Sans" panose="020B0606030504020204" pitchFamily="34" charset="0"/>
              </a:rPr>
              <a:t>Thùng cẩu là phần chứa nhân viên hoặc vật liệu được nâng lên cao. Thường có kích thước và trọng lượng khác nhau tùy thuộc vào mục đích sử dụng cụ thể.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5F451CB-C006-C0FD-9689-12A84A63D97F}"/>
              </a:ext>
            </a:extLst>
          </p:cNvPr>
          <p:cNvPicPr>
            <a:picLocks noChangeAspect="1"/>
          </p:cNvPicPr>
          <p:nvPr/>
        </p:nvPicPr>
        <p:blipFill>
          <a:blip r:embed="rId3"/>
          <a:stretch>
            <a:fillRect/>
          </a:stretch>
        </p:blipFill>
        <p:spPr>
          <a:xfrm>
            <a:off x="5806380" y="558800"/>
            <a:ext cx="6094413" cy="609441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thùng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b="1" i="0" dirty="0">
                <a:effectLst/>
                <a:latin typeface="Open Sans" panose="020B0606030504020204" pitchFamily="34" charset="0"/>
              </a:rPr>
              <a:t> </a:t>
            </a:r>
            <a:r>
              <a:rPr lang="en-US" b="1" i="0" dirty="0" err="1">
                <a:effectLst/>
                <a:latin typeface="Open Sans" panose="020B0606030504020204" pitchFamily="34" charset="0"/>
              </a:rPr>
              <a:t>sửa</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a:t>
            </a:r>
            <a:r>
              <a:rPr lang="en-US" b="1" i="0" dirty="0" err="1">
                <a:effectLst/>
                <a:latin typeface="Open Sans" panose="020B0606030504020204" pitchFamily="34" charset="0"/>
              </a:rPr>
              <a:t>thùng</a:t>
            </a:r>
            <a:r>
              <a:rPr lang="en-US" sz="2000" dirty="0">
                <a:solidFill>
                  <a:schemeClr val="bg1"/>
                </a:solidFill>
              </a:rPr>
              <a:t>:</a:t>
            </a:r>
          </a:p>
          <a:p>
            <a:pPr algn="l"/>
            <a:r>
              <a:rPr lang="vi-VN" b="0" i="0" dirty="0">
                <a:effectLst/>
                <a:latin typeface="Open Sans" panose="020B0606030504020204" pitchFamily="34" charset="0"/>
              </a:rPr>
              <a:t>Cẩu thùng là một công cụ quan trọng trong ngành bảo trì sửa chữa, đặc biệt là khi làm việc ở độ cao và khó tiếp cận. Cẩu thùng cung cấp một nền tảng di động và an toàn để nhân viên tiếp cận các vị trí khó khăn và thực hiện các công việc bảo trì, sửa chữa một cách dễ dàng và hiệu quả.</a:t>
            </a:r>
          </a:p>
          <a:p>
            <a:pPr algn="l"/>
            <a:r>
              <a:rPr lang="vi-VN" b="0" i="0" dirty="0">
                <a:effectLst/>
                <a:latin typeface="Open Sans" panose="020B0606030504020204" pitchFamily="34" charset="0"/>
              </a:rPr>
              <a:t>Một trong những ứng dụng phổ biến của cẩu thùng trong ngành bảo trì sửa chữa là kiểm tra và bảo dưỡng hệ thống điện, hệ thống chiếu sáng và các cấu trúc cao tầng.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740C9C2-0A2D-844B-B3BB-D5235502B635}"/>
              </a:ext>
            </a:extLst>
          </p:cNvPr>
          <p:cNvPicPr>
            <a:picLocks noChangeAspect="1"/>
          </p:cNvPicPr>
          <p:nvPr/>
        </p:nvPicPr>
        <p:blipFill>
          <a:blip r:embed="rId3"/>
          <a:stretch>
            <a:fillRect/>
          </a:stretch>
        </p:blipFill>
        <p:spPr>
          <a:xfrm>
            <a:off x="5806380" y="558800"/>
            <a:ext cx="6094413" cy="609441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thùng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a:t>
            </a:r>
            <a:r>
              <a:rPr lang="en-US" b="1" i="0" dirty="0" err="1">
                <a:effectLst/>
                <a:latin typeface="Open Sans" panose="020B0606030504020204" pitchFamily="34" charset="0"/>
              </a:rPr>
              <a:t>thùng</a:t>
            </a:r>
            <a:r>
              <a:rPr lang="en-US" sz="2000" dirty="0">
                <a:solidFill>
                  <a:schemeClr val="bg1"/>
                </a:solidFill>
              </a:rPr>
              <a:t>:</a:t>
            </a:r>
          </a:p>
          <a:p>
            <a:pPr algn="l"/>
            <a:r>
              <a:rPr lang="vi-VN" b="0" i="0" dirty="0">
                <a:effectLst/>
                <a:latin typeface="Open Sans" panose="020B0606030504020204" pitchFamily="34" charset="0"/>
              </a:rPr>
              <a:t>Việc vận hành cẩu thùng đem lại nhiều rủi ro tiềm ẩn cho nhân viên và môi trường làm việc. Một trong những rủi ro lớn nhất là nguy cơ tai nạn do rơi từ độ cao.</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có thể bị rơi khỏi thùng cẩu nếu không đeo dây an toàn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B94D1D2-9992-0A17-EE32-DE0DFC565F69}"/>
              </a:ext>
            </a:extLst>
          </p:cNvPr>
          <p:cNvPicPr>
            <a:picLocks noChangeAspect="1"/>
          </p:cNvPicPr>
          <p:nvPr/>
        </p:nvPicPr>
        <p:blipFill>
          <a:blip r:embed="rId3"/>
          <a:stretch>
            <a:fillRect/>
          </a:stretch>
        </p:blipFill>
        <p:spPr>
          <a:xfrm>
            <a:off x="5806380" y="558800"/>
            <a:ext cx="6094413" cy="609441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cẩu thùng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cẩu thùng</a:t>
            </a:r>
          </a:p>
          <a:p>
            <a:pPr algn="l">
              <a:lnSpc>
                <a:spcPct val="120000"/>
              </a:lnSpc>
            </a:pPr>
            <a:r>
              <a:rPr lang="vi-VN" b="0" i="0" dirty="0">
                <a:effectLst/>
                <a:latin typeface="Open Sans" panose="020B0606030504020204" pitchFamily="34" charset="0"/>
              </a:rPr>
              <a:t>Kiểm tra cơ chế nâng hạ: Kiểm tra cơ chế nâng hạ của cẩu thùng để đảm bảo rằng nó hoạt động một cách mượt mà và không có dấu hiệu của hỏng hóc hoặc lỗi kỹ thuật. Đảm bảo rằng không có rò rỉ dầu hoặc khí thải độc hại từ hệ thống thủy lực.</a:t>
            </a:r>
          </a:p>
          <a:p>
            <a:pPr algn="l">
              <a:lnSpc>
                <a:spcPct val="120000"/>
              </a:lnSpc>
            </a:pPr>
            <a:r>
              <a:rPr lang="vi-VN" b="0" i="0" dirty="0">
                <a:effectLst/>
                <a:latin typeface="Open Sans" panose="020B0606030504020204" pitchFamily="34" charset="0"/>
              </a:rPr>
              <a:t>Kiểm tra hệ thống điện: Kiểm tra hệ thống điện của cẩu thùng để đảm bảo rằng tất cả các đèn chiếu sáng, đèn báo, còi báo động và bộ điều khiển hoạt động đúng cách. Đảm bảo rằng không có dây điện bị hỏng hoặc bị cắt đứt.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3ED4A72-DBE0-A762-41D6-FAE397642569}"/>
              </a:ext>
            </a:extLst>
          </p:cNvPr>
          <p:cNvPicPr>
            <a:picLocks noChangeAspect="1"/>
          </p:cNvPicPr>
          <p:nvPr/>
        </p:nvPicPr>
        <p:blipFill>
          <a:blip r:embed="rId3"/>
          <a:stretch>
            <a:fillRect/>
          </a:stretch>
        </p:blipFill>
        <p:spPr>
          <a:xfrm>
            <a:off x="-1917660" y="321297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cẩu thùng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cẩu thùng định kỳ</a:t>
            </a:r>
          </a:p>
          <a:p>
            <a:pPr algn="l">
              <a:lnSpc>
                <a:spcPct val="120000"/>
              </a:lnSpc>
            </a:pPr>
            <a:r>
              <a:rPr lang="vi-VN" b="0" i="0" dirty="0">
                <a:effectLst/>
                <a:latin typeface="Open Sans" panose="020B0606030504020204" pitchFamily="34" charset="0"/>
              </a:rPr>
              <a:t>Kiểm tra cơ chế nâng hạ: Kiểm tra các bộ phận của cơ chế nâng hạ như bơm thủy lực, piston và van để đảm bảo rằng chúng hoạt động một cách mượt mà và không có dấu hiệu của rò rỉ dầu hoặc mòn.</a:t>
            </a:r>
          </a:p>
          <a:p>
            <a:pPr algn="l">
              <a:lnSpc>
                <a:spcPct val="120000"/>
              </a:lnSpc>
            </a:pPr>
            <a:r>
              <a:rPr lang="vi-VN" b="0" i="0" dirty="0">
                <a:effectLst/>
                <a:latin typeface="Open Sans" panose="020B0606030504020204" pitchFamily="34" charset="0"/>
              </a:rPr>
              <a:t>Kiểm tra hệ thống điện: Kiểm tra tất cả các thiết bị điện như đèn chiếu sáng, đèn báo, còi báo động và bộ điều khiển để đảm bảo rằng chúng hoạt động đúng cách và không có dấu hiệu của hỏng hóc hoặc đứt đoạn.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589AC7B-C938-E247-AA1E-0C24C8A1ABB2}"/>
              </a:ext>
            </a:extLst>
          </p:cNvPr>
          <p:cNvPicPr>
            <a:picLocks noChangeAspect="1"/>
          </p:cNvPicPr>
          <p:nvPr/>
        </p:nvPicPr>
        <p:blipFill>
          <a:blip r:embed="rId3"/>
          <a:stretch>
            <a:fillRect/>
          </a:stretch>
        </p:blipFill>
        <p:spPr>
          <a:xfrm>
            <a:off x="-1917660" y="321297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cẩu</a:t>
            </a:r>
            <a:r>
              <a:rPr lang="en-US" sz="3200" b="1" dirty="0">
                <a:latin typeface="UTM Aptima" panose="02040603050506020204" pitchFamily="18" charset="0"/>
              </a:rPr>
              <a:t> </a:t>
            </a:r>
            <a:r>
              <a:rPr lang="en-US" sz="3200" b="1" dirty="0" err="1">
                <a:latin typeface="UTM Aptima" panose="02040603050506020204" pitchFamily="18" charset="0"/>
              </a:rPr>
              <a:t>thùng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cẩu thùng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an toàn trước khi sử dụng</a:t>
            </a:r>
            <a:r>
              <a:rPr lang="vi-VN" b="0" i="0" dirty="0">
                <a:solidFill>
                  <a:srgbClr val="4C4F5A"/>
                </a:solidFill>
                <a:effectLst/>
                <a:highlight>
                  <a:srgbClr val="FFFFFF"/>
                </a:highlight>
                <a:latin typeface="Open Sans" panose="020B0606030504020204" pitchFamily="34" charset="0"/>
              </a:rPr>
              <a:t>: Trước khi bắt đầu vận hành, hãy kiểm tra cẩu thùng để đảm bảo rằng tất cả các hệ thống và bộ phận hoạt động đúng cách và không có dấu hiệu của hỏng hóc hoặc lỗi kỹ thuật.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Đeo trang bị bảo hộ cá nhân</a:t>
            </a:r>
            <a:r>
              <a:rPr lang="vi-VN" b="0" i="0" dirty="0">
                <a:solidFill>
                  <a:srgbClr val="4C4F5A"/>
                </a:solidFill>
                <a:effectLst/>
                <a:highlight>
                  <a:srgbClr val="FFFFFF"/>
                </a:highlight>
                <a:latin typeface="Open Sans" panose="020B0606030504020204" pitchFamily="34" charset="0"/>
              </a:rPr>
              <a:t>: Trước khi lên thùng cẩu, nhân viên cần đảm bảo rằng họ đã đeo đầy đủ trang bị bảo hộ cá nhân như mũ bảo hiểm, kính bảo hộ, găng tay và dây an toàn.</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Xác định vị trí và điều khiển an toàn</a:t>
            </a:r>
            <a:r>
              <a:rPr lang="vi-VN" b="0" i="0" dirty="0">
                <a:solidFill>
                  <a:srgbClr val="4C4F5A"/>
                </a:solidFill>
                <a:effectLst/>
                <a:highlight>
                  <a:srgbClr val="FFFFFF"/>
                </a:highlight>
                <a:latin typeface="Open Sans" panose="020B0606030504020204" pitchFamily="34" charset="0"/>
              </a:rPr>
              <a:t>: Trước khi di chuyển cẩu thùng, hãy đảm bảo rằng vị trí làm việc là an toàn và phù hợp. Sử dụng các điều khiển để di chuyển thùng cẩu một cách chậm và kiểm soát.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cẩu</a:t>
            </a:r>
            <a:r>
              <a:rPr lang="en-US" sz="3200" b="1" dirty="0">
                <a:latin typeface="UTM Aptima" panose="02040603050506020204" pitchFamily="18" charset="0"/>
              </a:rPr>
              <a:t> </a:t>
            </a:r>
            <a:r>
              <a:rPr lang="en-US" sz="3200" b="1" dirty="0" err="1">
                <a:latin typeface="UTM Aptima" panose="02040603050506020204" pitchFamily="18" charset="0"/>
              </a:rPr>
              <a:t>thùng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b="1" i="0" dirty="0">
                <a:solidFill>
                  <a:srgbClr val="090E1D"/>
                </a:solidFill>
                <a:effectLst/>
                <a:highlight>
                  <a:srgbClr val="FFFFFF"/>
                </a:highlight>
                <a:latin typeface="Open Sans" panose="020B0606030504020204" pitchFamily="34" charset="0"/>
              </a:rPr>
              <a:t>Các biện pháp xử lý khẩn cấp và cơ chế ứng phó sự cố khi vận hành cẩu thùng</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Dừng lại và đánh giá tình hình</a:t>
            </a:r>
            <a:r>
              <a:rPr lang="vi-VN" b="0" i="0" dirty="0">
                <a:solidFill>
                  <a:srgbClr val="4C4F5A"/>
                </a:solidFill>
                <a:effectLst/>
                <a:highlight>
                  <a:srgbClr val="FFFFFF"/>
                </a:highlight>
                <a:latin typeface="Open Sans" panose="020B0606030504020204" pitchFamily="34" charset="0"/>
              </a:rPr>
              <a:t>: Ngay khi phát hiện sự cố, người vận hành cẩu thùng cần dừng lại ngay lập tức và đánh giá tình hình để xác định nguyên nhân và mức độ nguy hiểm của sự cố.</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Liên lạc và thông báo</a:t>
            </a:r>
            <a:r>
              <a:rPr lang="vi-VN" b="0" i="0" dirty="0">
                <a:solidFill>
                  <a:srgbClr val="4C4F5A"/>
                </a:solidFill>
                <a:effectLst/>
                <a:highlight>
                  <a:srgbClr val="FFFFFF"/>
                </a:highlight>
                <a:latin typeface="Open Sans" panose="020B0606030504020204" pitchFamily="34" charset="0"/>
              </a:rPr>
              <a:t>: Liên lạc với các đồng nghiệp khác và báo cáo sự cố cho người quản lý hoặc người có thẩm quyền để nhận được sự hỗ trợ và chỉ đạo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thùng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cẩu</a:t>
            </a:r>
            <a:r>
              <a:rPr lang="en-US" b="1" i="0" dirty="0">
                <a:effectLst/>
                <a:latin typeface="Söhne"/>
              </a:rPr>
              <a:t> </a:t>
            </a:r>
            <a:r>
              <a:rPr lang="en-US" b="1" i="0" dirty="0" err="1">
                <a:effectLst/>
                <a:latin typeface="Söhne"/>
              </a:rPr>
              <a:t>thùng</a:t>
            </a:r>
            <a:r>
              <a:rPr lang="en-US" sz="2000" dirty="0">
                <a:latin typeface="Söhne"/>
              </a:rPr>
              <a:t>:</a:t>
            </a:r>
          </a:p>
          <a:p>
            <a:pPr algn="l"/>
            <a:r>
              <a:rPr lang="vi-VN" b="0" i="0" dirty="0">
                <a:effectLst/>
                <a:latin typeface="Söhne"/>
              </a:rPr>
              <a:t>Nguy cơ tai nạn từ rơi từ độ cao: Nhân viên có nguy cơ bị rơi từ thùng cẩu khi không sử dụng đúng trang bị an toàn hoặc không tuân thủ các quy tắc an toàn khi làm việc ở độ cao.</a:t>
            </a:r>
          </a:p>
          <a:p>
            <a:pPr algn="l"/>
            <a:r>
              <a:rPr lang="vi-VN" b="0" i="0" dirty="0">
                <a:effectLst/>
                <a:latin typeface="Söhne"/>
              </a:rPr>
              <a:t>Va chạm và va đập: Cẩu thùng có thể va chạm hoặc va đập vào các cấu trúc khác hoặc vào vật liệu xây dựng trong quá trình di chuyển, gây hư hại cho thiết bị hoặc gây thương tích cho nhân viên và người xung quanh.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F29C6852-CD93-725E-FEFD-33A5E76C1BA6}"/>
              </a:ext>
            </a:extLst>
          </p:cNvPr>
          <p:cNvPicPr>
            <a:picLocks noChangeAspect="1"/>
          </p:cNvPicPr>
          <p:nvPr/>
        </p:nvPicPr>
        <p:blipFill>
          <a:blip r:embed="rId4"/>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thùng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cẩu thùng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cẩu thùng để việc vận hành an toàn</a:t>
            </a:r>
            <a:endParaRPr lang="en-US" b="0" i="0" dirty="0">
              <a:effectLst/>
              <a:latin typeface="Söhne"/>
            </a:endParaRPr>
          </a:p>
          <a:p>
            <a:pPr lvl="1"/>
            <a:r>
              <a:rPr lang="vi-VN" b="0" i="0" dirty="0">
                <a:effectLst/>
                <a:latin typeface="Söhne"/>
              </a:rPr>
              <a:t>Kiểm tra cơ chế nâng hạ: Đảm bảo rằng cơ chế nâng hạ của cẩu thùng hoạt động một cách mượt mà và không có dấu hiệu của rò rỉ dầu hoặc mòn. Bảo dưỡng và thay thế các bộ phận hỏng hóc theo lịch trình bảo dưỡng.</a:t>
            </a:r>
          </a:p>
          <a:p>
            <a:pPr lvl="1"/>
            <a:r>
              <a:rPr lang="vi-VN" b="0" i="0" dirty="0">
                <a:effectLst/>
                <a:latin typeface="Söhne"/>
              </a:rPr>
              <a:t>Kiểm tra hệ thống điện: Kiểm tra tất cả các thiết bị điện như đèn chiếu sáng, đèn báo, còi báo động và bộ điều khiển để đảm bảo rằng chúng hoạt động đúng cách và không có dấu hiệu của hỏng hóc.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E722CA6-463D-D6B4-A55F-BD4549584AD3}"/>
              </a:ext>
            </a:extLst>
          </p:cNvPr>
          <p:cNvPicPr>
            <a:picLocks noChangeAspect="1"/>
          </p:cNvPicPr>
          <p:nvPr/>
        </p:nvPicPr>
        <p:blipFill>
          <a:blip r:embed="rId4"/>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thùng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cẩu thùng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cẩu</a:t>
            </a:r>
            <a:r>
              <a:rPr lang="en-US" b="0" i="0" dirty="0">
                <a:effectLst/>
                <a:latin typeface="Söhne"/>
              </a:rPr>
              <a:t> </a:t>
            </a:r>
            <a:r>
              <a:rPr lang="en-US" b="0" i="0" dirty="0" err="1">
                <a:effectLst/>
                <a:latin typeface="Söhne"/>
              </a:rPr>
              <a:t>thùng</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Đảm bảo rằng tất cả nhân viên liên quan đến vận hành cẩu thùng đều được đào tạo và huấn luyện đầy đủ về quy trình an toàn, sử dụng thiết bị và biện pháp phòng ngừa tai nạn.</a:t>
            </a:r>
          </a:p>
          <a:p>
            <a:pPr lvl="1"/>
            <a:r>
              <a:rPr lang="vi-VN" b="0" i="0" dirty="0">
                <a:effectLst/>
                <a:latin typeface="Söhne"/>
              </a:rPr>
              <a:t>Sử dụng trang thiết bị bảo hộ cá nhân (PPE): Yêu cầu tất cả nhân viên đeo trang thiết bị bảo hộ cá nhân như mũ bảo hiểm, kính bảo hộ, găng tay và dây an toàn khi làm việc ở độ cao hoặc gần thiết bị di chuyển.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FE56C12-555D-4483-89D7-74D1CC959454}"/>
              </a:ext>
            </a:extLst>
          </p:cNvPr>
          <p:cNvPicPr>
            <a:picLocks noChangeAspect="1"/>
          </p:cNvPicPr>
          <p:nvPr/>
        </p:nvPicPr>
        <p:blipFill>
          <a:blip r:embed="rId4"/>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thùng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cẩu thùng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cẩu</a:t>
            </a:r>
            <a:r>
              <a:rPr lang="en-US" b="0" i="0" dirty="0">
                <a:effectLst/>
                <a:latin typeface="Söhne"/>
              </a:rPr>
              <a:t> </a:t>
            </a:r>
            <a:r>
              <a:rPr lang="en-US" b="0" i="0" dirty="0" err="1">
                <a:effectLst/>
                <a:latin typeface="Söhne"/>
              </a:rPr>
              <a:t>thùng</a:t>
            </a:r>
            <a:endParaRPr lang="en-US" b="0" i="0" dirty="0">
              <a:effectLst/>
              <a:latin typeface="Söhne"/>
            </a:endParaRPr>
          </a:p>
          <a:p>
            <a:pPr lvl="1"/>
            <a:r>
              <a:rPr lang="vi-VN" b="0" i="0" dirty="0">
                <a:effectLst/>
                <a:latin typeface="Söhne"/>
              </a:rPr>
              <a:t>Xác định vùng an toàn: Đầu tiên, xác định vùng an toàn xung quanh cẩu thùng dựa trên kích thước và quy mô của thiết bị, cũng như vị trí làm việc và nguy cơ tiềm ẩn.</a:t>
            </a:r>
          </a:p>
          <a:p>
            <a:pPr lvl="1"/>
            <a:r>
              <a:rPr lang="vi-VN" b="0" i="0" dirty="0">
                <a:effectLst/>
                <a:latin typeface="Söhne"/>
              </a:rPr>
              <a:t>Sử dụng biển báo và dấu hiệu an toàn: Sử dụng biển báo và dấu hiệu an toàn như biển cảnh báo, dấu vết đất và dấu hiệu cảnh báo để đánh dấu vùng an toàn và hướng dẫn nhân viên và người xung quanh biết vị trí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08AA356-C92A-204E-ECC4-FE5B87E0CE94}"/>
              </a:ext>
            </a:extLst>
          </p:cNvPr>
          <p:cNvPicPr>
            <a:picLocks noChangeAspect="1"/>
          </p:cNvPicPr>
          <p:nvPr/>
        </p:nvPicPr>
        <p:blipFill>
          <a:blip r:embed="rId4"/>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thùng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cẩu thùng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cẩu</a:t>
            </a:r>
            <a:r>
              <a:rPr lang="en-US" b="0" i="0" dirty="0">
                <a:effectLst/>
                <a:latin typeface="Söhne"/>
              </a:rPr>
              <a:t> </a:t>
            </a:r>
            <a:r>
              <a:rPr lang="en-US" b="0" i="0" dirty="0" err="1">
                <a:effectLst/>
                <a:latin typeface="Söhne"/>
              </a:rPr>
              <a:t>thùng</a:t>
            </a:r>
            <a:endParaRPr lang="en-US" b="0" i="0" dirty="0">
              <a:effectLst/>
              <a:latin typeface="Söhne"/>
            </a:endParaRPr>
          </a:p>
          <a:p>
            <a:pPr lvl="1"/>
            <a:r>
              <a:rPr lang="vi-VN" b="0" i="0" dirty="0">
                <a:effectLst/>
                <a:latin typeface="Söhne"/>
              </a:rPr>
              <a:t>Mũ bảo hiểm: Mũ bảo hiểm là một trong những thiết bị bảo hộ cá nhân quan trọng nhất để bảo vệ đầu khỏi các vật thể rơi từ trên cao hoặc va đập.</a:t>
            </a:r>
          </a:p>
          <a:p>
            <a:pPr lvl="1"/>
            <a:r>
              <a:rPr lang="vi-VN" b="0" i="0" dirty="0">
                <a:effectLst/>
                <a:latin typeface="Söhne"/>
              </a:rPr>
              <a:t>Kính bảo hộ: Kính bảo hộ giúp bảo vệ mắt khỏi các hạt bụi, cặn và các vật liệu rơi từ trên cao khi vận hành cẩu thùng.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D341596-C110-B7D8-E558-A08040125DC9}"/>
              </a:ext>
            </a:extLst>
          </p:cNvPr>
          <p:cNvPicPr>
            <a:picLocks noChangeAspect="1"/>
          </p:cNvPicPr>
          <p:nvPr/>
        </p:nvPicPr>
        <p:blipFill>
          <a:blip r:embed="rId4"/>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thùng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cẩu thùng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cẩu thùng</a:t>
            </a:r>
            <a:endParaRPr lang="en-US" b="0" i="0" dirty="0">
              <a:effectLst/>
              <a:latin typeface="Söhne"/>
            </a:endParaRPr>
          </a:p>
          <a:p>
            <a:pPr lvl="1"/>
            <a:r>
              <a:rPr lang="vi-VN" b="0" i="0" dirty="0">
                <a:effectLst/>
                <a:latin typeface="Söhne"/>
              </a:rPr>
              <a:t>Dừng lại và đánh giá tình hình: Ngay khi phát hiện sự cố, người vận hành cẩu thùng cần dừng lại ngay lập tức và đánh giá tình hình để xác định nguyên nhân và mức độ nguy hiểm của sự cố.</a:t>
            </a:r>
          </a:p>
          <a:p>
            <a:pPr lvl="1"/>
            <a:r>
              <a:rPr lang="vi-VN" b="0" i="0" dirty="0">
                <a:effectLst/>
                <a:latin typeface="Söhne"/>
              </a:rPr>
              <a:t>Liên lạc và thông báo: Liên lạc với các đồng nghiệp khác và báo cáo sự cố cho người quản lý hoặc người có thẩm quyền để nhận được sự hỗ trợ và chỉ đạo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ACD6F77-D808-336C-CC70-7B5F045E1663}"/>
              </a:ext>
            </a:extLst>
          </p:cNvPr>
          <p:cNvPicPr>
            <a:picLocks noChangeAspect="1"/>
          </p:cNvPicPr>
          <p:nvPr/>
        </p:nvPicPr>
        <p:blipFill>
          <a:blip r:embed="rId4"/>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thùng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cẩu thùng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cẩu</a:t>
            </a:r>
            <a:r>
              <a:rPr lang="en-US" b="0" i="0" dirty="0">
                <a:effectLst/>
                <a:latin typeface="Söhne"/>
              </a:rPr>
              <a:t> </a:t>
            </a:r>
            <a:r>
              <a:rPr lang="en-US" b="0" i="0" dirty="0" err="1">
                <a:effectLst/>
                <a:latin typeface="Söhne"/>
              </a:rPr>
              <a:t>thùng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D9B8927-9EAF-1439-E949-C5CEAB392146}"/>
              </a:ext>
            </a:extLst>
          </p:cNvPr>
          <p:cNvPicPr>
            <a:picLocks noChangeAspect="1"/>
          </p:cNvPicPr>
          <p:nvPr/>
        </p:nvPicPr>
        <p:blipFill>
          <a:blip r:embed="rId4"/>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cẩu thùng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cẩu thùng</a:t>
            </a:r>
            <a:endParaRPr lang="en-US" sz="2400" b="1" i="0" dirty="0">
              <a:effectLst/>
              <a:latin typeface="Söhne"/>
            </a:endParaRPr>
          </a:p>
          <a:p>
            <a:r>
              <a:rPr lang="vi-VN" b="0" i="0" dirty="0">
                <a:effectLst/>
                <a:latin typeface="Söhne"/>
              </a:rPr>
              <a:t>Gió mạnh: Gió mạnh có thể làm biến đổi hướng và tốc độ của cẩu thùng, gây khó khăn trong việc điều khiển và giảm khả năng vận hành an toàn.</a:t>
            </a:r>
          </a:p>
          <a:p>
            <a:r>
              <a:rPr lang="vi-VN" b="0" i="0" dirty="0">
                <a:effectLst/>
                <a:latin typeface="Söhne"/>
              </a:rPr>
              <a:t>Mưa hoặc tuyết: Mưa hoặc tuyết có thể làm tăng độ trơn trượt của bề mặt làm việc, gây ra nguy cơ trượt và mất cân bằng cho cẩu thùng.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BFD4B60-62A6-9FDB-8C53-197F29A57665}"/>
              </a:ext>
            </a:extLst>
          </p:cNvPr>
          <p:cNvPicPr>
            <a:picLocks noChangeAspect="1"/>
          </p:cNvPicPr>
          <p:nvPr/>
        </p:nvPicPr>
        <p:blipFill>
          <a:blip r:embed="rId3"/>
          <a:stretch>
            <a:fillRect/>
          </a:stretch>
        </p:blipFill>
        <p:spPr>
          <a:xfrm>
            <a:off x="-1260004" y="3356992"/>
            <a:ext cx="5328592" cy="5328592"/>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cẩu thùng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cẩu thùng</a:t>
            </a:r>
            <a:endParaRPr lang="en-US" sz="2400" b="1" i="0" dirty="0">
              <a:effectLst/>
              <a:latin typeface="Söhne"/>
            </a:endParaRPr>
          </a:p>
          <a:p>
            <a:r>
              <a:rPr lang="vi-VN" b="0" i="0" dirty="0">
                <a:effectLst/>
                <a:latin typeface="Söhne"/>
              </a:rPr>
              <a:t>Không gian hẹp: Trong những môi trường làm việc có không gian hẹp, như trong các khu vực đô thị, việc di chuyển và vận hành cẩu thùng có thể trở nên khó khăn và yêu cầu kỹ năng điều khiển chính xác để tránh va chạm và sự cố.</a:t>
            </a:r>
          </a:p>
          <a:p>
            <a:r>
              <a:rPr lang="vi-VN" b="0" i="0" dirty="0">
                <a:effectLst/>
                <a:latin typeface="Söhne"/>
              </a:rPr>
              <a:t>Địa hình đồi núi hoặc không đồng đều: Địa hình đồi núi hoặc không đồng đều 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CAF73D6-1845-2B41-BF61-2DEBAE701F95}"/>
              </a:ext>
            </a:extLst>
          </p:cNvPr>
          <p:cNvPicPr>
            <a:picLocks noChangeAspect="1"/>
          </p:cNvPicPr>
          <p:nvPr/>
        </p:nvPicPr>
        <p:blipFill>
          <a:blip r:embed="rId3"/>
          <a:stretch>
            <a:fillRect/>
          </a:stretch>
        </p:blipFill>
        <p:spPr>
          <a:xfrm>
            <a:off x="-1260004" y="3356992"/>
            <a:ext cx="5328592" cy="5328592"/>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cẩu thùng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cẩu thùng ảnh hưởng như thế nào đến việc vận hành cẩu thùng</a:t>
            </a:r>
            <a:endParaRPr lang="en-US" sz="2400" b="1" i="0" dirty="0">
              <a:effectLst/>
              <a:latin typeface="Söhne"/>
            </a:endParaRPr>
          </a:p>
          <a:p>
            <a:r>
              <a:rPr lang="vi-VN" b="0" i="0" dirty="0">
                <a:effectLst/>
                <a:latin typeface="Söhne"/>
              </a:rPr>
              <a:t>Tình trạng cơ học của cẩu thùng: Sự cơ động và khả năng hoạt động của cẩu thùng phụ thuộc vào tình trạng của các bộ phận cơ học như cần trục, bơm thủy lực, và cơ cấu di chuyển.</a:t>
            </a:r>
          </a:p>
          <a:p>
            <a:r>
              <a:rPr lang="vi-VN" b="0" i="0" dirty="0">
                <a:effectLst/>
                <a:latin typeface="Söhne"/>
              </a:rPr>
              <a:t>Hệ thống điều khiển: Hệ thống điều khiển của cẩu thùng cần hoạt động một cách chính xác để đảm bảo sự điều khiển an toàn và chính xác từ xa hoặc từ bên trong cabin của cẩu.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8F55766-EB7B-56D9-CCB8-6842CE7883E2}"/>
              </a:ext>
            </a:extLst>
          </p:cNvPr>
          <p:cNvPicPr>
            <a:picLocks noChangeAspect="1"/>
          </p:cNvPicPr>
          <p:nvPr/>
        </p:nvPicPr>
        <p:blipFill>
          <a:blip r:embed="rId3"/>
          <a:stretch>
            <a:fillRect/>
          </a:stretch>
        </p:blipFill>
        <p:spPr>
          <a:xfrm>
            <a:off x="-1260004" y="3356992"/>
            <a:ext cx="5328592" cy="5328592"/>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cẩu thùng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cẩu thùng</a:t>
            </a:r>
            <a:endParaRPr lang="en-US" sz="2400" b="1" i="0" dirty="0">
              <a:effectLst/>
              <a:latin typeface="Söhne"/>
            </a:endParaRPr>
          </a:p>
          <a:p>
            <a:r>
              <a:rPr lang="vi-VN" b="0" i="0" dirty="0">
                <a:effectLst/>
                <a:latin typeface="Söhne"/>
              </a:rPr>
              <a:t>Hiểu biết về thiết bị: Kiến thức về cấu trúc, nguyên lý hoạt động và các tính năng an toàn của cẩu thùng là cần thiết để người lao động có thể sử dụng và vận hành nó một cách an toàn và hiệu quả.</a:t>
            </a:r>
          </a:p>
          <a:p>
            <a:r>
              <a:rPr lang="vi-VN" b="0" i="0" dirty="0">
                <a:effectLst/>
                <a:latin typeface="Söhne"/>
              </a:rPr>
              <a:t>Kỹ năng điều khiển: Kỹ năng điều khiển cẩu thùng một cách chính xác và tỉ mỉ là quan trọng để tránh va chạm, rơi vật và các sự cố khác trong quá trình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EC51153-0F28-6EE7-F8B9-CEF363E773DD}"/>
              </a:ext>
            </a:extLst>
          </p:cNvPr>
          <p:cNvPicPr>
            <a:picLocks noChangeAspect="1"/>
          </p:cNvPicPr>
          <p:nvPr/>
        </p:nvPicPr>
        <p:blipFill>
          <a:blip r:embed="rId3"/>
          <a:stretch>
            <a:fillRect/>
          </a:stretch>
        </p:blipFill>
        <p:spPr>
          <a:xfrm>
            <a:off x="-1260004" y="3356992"/>
            <a:ext cx="5328592" cy="5328592"/>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thùng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cẩu thùng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Giảm nguy cơ tai nạn: Đào tạo an toàn lao động giúp người vận hành cẩu thùng nhận biết và hiểu biết về các nguy cơ và rủi ro tiềm ẩn khi làm việc, từ đó có thể áp dụng các biện pháp phòng ngừa và bảo vệ bản thân một cách hiệu quả để giảm thiểu nguy cơ tai nạn.</a:t>
            </a:r>
          </a:p>
          <a:p>
            <a:pPr algn="l"/>
            <a:r>
              <a:rPr lang="vi-VN" b="0" i="0" dirty="0">
                <a:effectLst/>
                <a:latin typeface="Open Sans" panose="020B0606030504020204" pitchFamily="34" charset="0"/>
              </a:rPr>
              <a:t>Tăng cường nhận thức về an toàn: Đào tạo giúp nâng cao nhận thức của nhân viên về tầm quan trọng của việc tuân thủ các quy định an toàn và thực hiện các biện pháp bảo vệ cá nhân, từ đó giúp tạo ra một môi trường làm việc an toàn hơn.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9" name="Picture 8">
            <a:extLst>
              <a:ext uri="{FF2B5EF4-FFF2-40B4-BE49-F238E27FC236}">
                <a16:creationId xmlns:a16="http://schemas.microsoft.com/office/drawing/2014/main" id="{DFB16847-D915-A671-064A-2B1865F7D831}"/>
              </a:ext>
            </a:extLst>
          </p:cNvPr>
          <p:cNvPicPr>
            <a:picLocks noChangeAspect="1"/>
          </p:cNvPicPr>
          <p:nvPr/>
        </p:nvPicPr>
        <p:blipFill>
          <a:blip r:embed="rId3"/>
          <a:stretch>
            <a:fillRect/>
          </a:stretch>
        </p:blipFill>
        <p:spPr>
          <a:xfrm>
            <a:off x="6454452" y="1312458"/>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74183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thùng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a:t>
            </a:r>
            <a:r>
              <a:rPr lang="en-US" b="1" i="0" dirty="0" err="1">
                <a:effectLst/>
                <a:latin typeface="Open Sans" panose="020B0606030504020204" pitchFamily="34" charset="0"/>
              </a:rPr>
              <a:t>thùng</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78C6027-B4D2-9AF6-C6DF-A4FE4E44B453}"/>
              </a:ext>
            </a:extLst>
          </p:cNvPr>
          <p:cNvPicPr>
            <a:picLocks noChangeAspect="1"/>
          </p:cNvPicPr>
          <p:nvPr/>
        </p:nvPicPr>
        <p:blipFill>
          <a:blip r:embed="rId3"/>
          <a:stretch>
            <a:fillRect/>
          </a:stretch>
        </p:blipFill>
        <p:spPr>
          <a:xfrm>
            <a:off x="6454452" y="1312458"/>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cẩu</a:t>
            </a:r>
            <a:r>
              <a:rPr lang="en-US" sz="3200" dirty="0">
                <a:latin typeface="UTM Aptima" panose="02040603050506020204" pitchFamily="18" charset="0"/>
              </a:rPr>
              <a:t> </a:t>
            </a:r>
            <a:r>
              <a:rPr lang="en-US" sz="3200" dirty="0" err="1">
                <a:latin typeface="UTM Aptima" panose="02040603050506020204" pitchFamily="18" charset="0"/>
              </a:rPr>
              <a:t>thùng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cẩu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thùng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an toàn của nhân viên: Quá trình vận hành cẩu thùng có thể mang lại nhiều nguy cơ và rủi ro cho nhân viên, từ tai nạn lao động đến các vấn đề sức khỏe do môi trường làm việc. </a:t>
            </a:r>
          </a:p>
          <a:p>
            <a:pPr algn="l">
              <a:lnSpc>
                <a:spcPct val="120000"/>
              </a:lnSpc>
            </a:pPr>
            <a:r>
              <a:rPr lang="vi-VN" b="0" i="0" dirty="0">
                <a:effectLst/>
                <a:latin typeface="Open Sans" panose="020B0606030504020204" pitchFamily="34" charset="0"/>
              </a:rPr>
              <a:t>Giảm thiểu nguy cơ tai nạn và hỏng hóc thiết bị: Việc tuân thủ các quy định và biện pháp an toàn không chỉ giúp ngăn chặn các tai nạn lao động mà còn giảm thiểu nguy cơ hỏng hóc hoặc phá hủy thiết bị, từ đó tiết kiệm chi phí bảo dưỡng và sửa chữa.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40D1049-BDD6-5CD7-6314-1D9C56B54B81}"/>
              </a:ext>
            </a:extLst>
          </p:cNvPr>
          <p:cNvPicPr>
            <a:picLocks noChangeAspect="1"/>
          </p:cNvPicPr>
          <p:nvPr/>
        </p:nvPicPr>
        <p:blipFill>
          <a:blip r:embed="rId3"/>
          <a:stretch>
            <a:fillRect/>
          </a:stretch>
        </p:blipFill>
        <p:spPr>
          <a:xfrm>
            <a:off x="-818356" y="3429000"/>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cẩu</a:t>
            </a:r>
            <a:r>
              <a:rPr lang="en-US" sz="3200" dirty="0">
                <a:latin typeface="UTM Aptima" panose="02040603050506020204" pitchFamily="18" charset="0"/>
              </a:rPr>
              <a:t> </a:t>
            </a:r>
            <a:r>
              <a:rPr lang="en-US" sz="3200" dirty="0" err="1">
                <a:latin typeface="UTM Aptima" panose="02040603050506020204" pitchFamily="18" charset="0"/>
              </a:rPr>
              <a:t>thùng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cẩu thùng</a:t>
            </a:r>
          </a:p>
          <a:p>
            <a:pPr algn="l">
              <a:lnSpc>
                <a:spcPct val="120000"/>
              </a:lnSpc>
            </a:pPr>
            <a:r>
              <a:rPr lang="vi-VN" b="0" i="0" dirty="0">
                <a:effectLst/>
                <a:latin typeface="Open Sans" panose="020B0606030504020204" pitchFamily="34" charset="0"/>
              </a:rPr>
              <a:t>Kiểm tra kỹ thuật định kỳ: Trước khi sử dụng, cẩu thùng cần được kiểm tra kỹ lưỡng để đảm bảo tất cả các bộ phận hoạt động một cách chính xác và an toàn.</a:t>
            </a:r>
          </a:p>
          <a:p>
            <a:pPr algn="l">
              <a:lnSpc>
                <a:spcPct val="120000"/>
              </a:lnSpc>
            </a:pPr>
            <a:r>
              <a:rPr lang="vi-VN" b="0" i="0" dirty="0">
                <a:effectLst/>
                <a:latin typeface="Open Sans" panose="020B0606030504020204" pitchFamily="34" charset="0"/>
              </a:rPr>
              <a:t>Sử dụng thiết bị bảo hộ cá nhân (PPE): Đảm bảo đội ngũ vận hành được trang bị đầy đủ PPE như mũ bảo hiểm, kính bảo hộ, găng tay, và giày bảo hộ để bảo vệ khỏi các nguy cơ và thương tích.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00C6F4E-C458-0704-0327-085034070085}"/>
              </a:ext>
            </a:extLst>
          </p:cNvPr>
          <p:cNvPicPr>
            <a:picLocks noChangeAspect="1"/>
          </p:cNvPicPr>
          <p:nvPr/>
        </p:nvPicPr>
        <p:blipFill>
          <a:blip r:embed="rId3"/>
          <a:stretch>
            <a:fillRect/>
          </a:stretch>
        </p:blipFill>
        <p:spPr>
          <a:xfrm>
            <a:off x="-818356" y="3429000"/>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180</TotalTime>
  <Words>3479</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CẨU THÙNG</vt:lpstr>
      <vt:lpstr>Một số vụ tai nạn lao động khi vận hành cẩu thùng</vt:lpstr>
      <vt:lpstr>Tóm tắt bài học</vt:lpstr>
      <vt:lpstr>Giới thiệu</vt:lpstr>
      <vt:lpstr>Giới thiệu</vt:lpstr>
      <vt:lpstr>Thành Phần Và Chức Năng Của cẩu thùng</vt:lpstr>
      <vt:lpstr>Thành Phần Và Chức Năng Của cẩu thùng</vt:lpstr>
      <vt:lpstr>Thành Phần Và Chức Năng Của cẩu thùng</vt:lpstr>
      <vt:lpstr>Thành Phần Và Chức Năng Của cẩu thùng</vt:lpstr>
      <vt:lpstr>Kiểm tra và bảo trì an toàn trước khi vận hành cẩu thùng</vt:lpstr>
      <vt:lpstr>Kiểm tra và bảo trì an toàn trước khi vận hành cẩu thùng</vt:lpstr>
      <vt:lpstr>Quy trình vận hành an toàn cẩu thùng</vt:lpstr>
      <vt:lpstr>Quy trình vận hành an toàn cẩu thùng</vt:lpstr>
      <vt:lpstr>Đánh giá rủi ro và quản lý mối nguy khi vận hành cẩu thùng</vt:lpstr>
      <vt:lpstr>Đánh giá rủi ro và quản lý mối nguy khi vận hành cẩu thùng</vt:lpstr>
      <vt:lpstr>Đánh giá rủi ro và quản lý mối nguy khi vận hành cẩu thùng</vt:lpstr>
      <vt:lpstr>Đánh giá rủi ro và quản lý mối nguy khi vận hành cẩu thùng</vt:lpstr>
      <vt:lpstr>Đánh giá rủi ro và quản lý mối nguy khi vận hành cẩu thùng</vt:lpstr>
      <vt:lpstr>Đánh giá rủi ro và quản lý mối nguy khi vận hành cẩu thùng</vt:lpstr>
      <vt:lpstr>Đánh giá rủi ro và quản lý mối nguy khi vận hành cẩu thùng</vt:lpstr>
      <vt:lpstr>Các yếu tố ảnh hưởng đến an toàn lao động khi vận hành cẩu thùng</vt:lpstr>
      <vt:lpstr>Các yếu tố ảnh hưởng đến an toàn lao động khi vận hành cẩu thùng</vt:lpstr>
      <vt:lpstr>Các yếu tố ảnh hưởng đến an toàn lao động khi vận hành cẩu thùng</vt:lpstr>
      <vt:lpstr>Các yếu tố ảnh hưởng đến an toàn lao động khi vận hành cẩu thùng</vt:lpstr>
      <vt:lpstr>Đào tạo an toàn lao động về kỹ năng vận hành cẩu thùng an toàn</vt:lpstr>
      <vt:lpstr>Đào tạo an toàn lao động về kỹ năng vận hành cẩu thùng an toàn</vt:lpstr>
      <vt:lpstr>Ý nghĩa của an toàn lao động trong việc vận hành cẩu thùng</vt:lpstr>
      <vt:lpstr>Ý nghĩa của an toàn lao động trong việc vận hành cẩu thùng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2024-04-22T04:20:45Z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