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VẬN HÀNH LÒ HƠI</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00DCD6C-A8D3-89F6-5DA9-F9FDC7AD1334}"/>
              </a:ext>
            </a:extLst>
          </p:cNvPr>
          <p:cNvPicPr>
            <a:picLocks noChangeAspect="1"/>
          </p:cNvPicPr>
          <p:nvPr/>
        </p:nvPicPr>
        <p:blipFill>
          <a:blip r:embed="rId4"/>
          <a:stretch>
            <a:fillRect/>
          </a:stretch>
        </p:blipFill>
        <p:spPr>
          <a:xfrm>
            <a:off x="4939145" y="4221088"/>
            <a:ext cx="2308944" cy="230894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lò hơi</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vi-VN" b="0" i="0" dirty="0">
                <a:solidFill>
                  <a:srgbClr val="0D0D0D"/>
                </a:solidFill>
                <a:effectLst/>
                <a:latin typeface="Söhne"/>
              </a:rPr>
              <a:t>Trong ngành công nghiệp, việc vận hành và bảo dưỡng lò hơi là một phần quan trọng nhằm đảm bảo an toàn cho nhân viên và cũng là yếu tố quyết định đến hiệu suất sản xuất</a:t>
            </a:r>
            <a:r>
              <a:rPr lang="en-US" sz="2000" dirty="0">
                <a:ea typeface="+mn-lt"/>
                <a:cs typeface="+mn-lt"/>
              </a:rPr>
              <a:t>:</a:t>
            </a:r>
            <a:endParaRPr lang="en-US" dirty="0"/>
          </a:p>
          <a:p>
            <a:pPr marL="730885" lvl="1" indent="-304165"/>
            <a:r>
              <a:rPr lang="vi-VN" i="0" dirty="0">
                <a:solidFill>
                  <a:srgbClr val="0D0D0D"/>
                </a:solidFill>
                <a:effectLst/>
                <a:latin typeface="Söhne"/>
              </a:rPr>
              <a:t>Vụ nổ lò hơi</a:t>
            </a:r>
            <a:endParaRPr lang="en-US" i="0" dirty="0">
              <a:solidFill>
                <a:srgbClr val="0D0D0D"/>
              </a:solidFill>
              <a:effectLst/>
              <a:latin typeface="Söhne"/>
            </a:endParaRPr>
          </a:p>
          <a:p>
            <a:pPr marL="730885" lvl="1" indent="-304165"/>
            <a:r>
              <a:rPr lang="vi-VN" dirty="0"/>
              <a:t>Nguy cơ nhiễm độc</a:t>
            </a:r>
            <a:endParaRPr lang="en-US" dirty="0">
              <a:solidFill>
                <a:srgbClr val="0D0D0D"/>
              </a:solidFill>
              <a:latin typeface="Söhne"/>
            </a:endParaRPr>
          </a:p>
          <a:p>
            <a:pPr marL="730885" lvl="1" indent="-304165"/>
            <a:r>
              <a:rPr lang="en-US" dirty="0"/>
              <a:t>Tai </a:t>
            </a:r>
            <a:r>
              <a:rPr lang="en-US" dirty="0" err="1"/>
              <a:t>nạn</a:t>
            </a:r>
            <a:r>
              <a:rPr lang="en-US" dirty="0"/>
              <a:t> do </a:t>
            </a:r>
            <a:r>
              <a:rPr lang="en-US" dirty="0" err="1"/>
              <a:t>thiếu</a:t>
            </a:r>
            <a:r>
              <a:rPr lang="en-US" dirty="0"/>
              <a:t> </a:t>
            </a:r>
            <a:r>
              <a:rPr lang="en-US" dirty="0" err="1"/>
              <a:t>kiến</a:t>
            </a:r>
            <a:r>
              <a:rPr lang="en-US" dirty="0"/>
              <a:t> </a:t>
            </a:r>
            <a:r>
              <a:rPr lang="en-US" dirty="0" err="1"/>
              <a:t>thức</a:t>
            </a:r>
            <a:r>
              <a:rPr lang="en-US" dirty="0"/>
              <a:t> </a:t>
            </a:r>
            <a:r>
              <a:rPr lang="en-US" dirty="0" err="1"/>
              <a:t>và</a:t>
            </a:r>
            <a:r>
              <a:rPr lang="en-US" dirty="0"/>
              <a:t> </a:t>
            </a:r>
            <a:r>
              <a:rPr lang="en-US" dirty="0" err="1"/>
              <a:t>kỹ</a:t>
            </a:r>
            <a:r>
              <a:rPr lang="en-US" dirty="0"/>
              <a:t> </a:t>
            </a:r>
            <a:r>
              <a:rPr lang="en-US" dirty="0" err="1"/>
              <a:t>năng</a:t>
            </a:r>
            <a:endParaRPr lang="en-US" dirty="0">
              <a:solidFill>
                <a:srgbClr val="0D0D0D"/>
              </a:solidFill>
              <a:latin typeface="Söhne"/>
            </a:endParaRPr>
          </a:p>
          <a:p>
            <a:pPr marL="730885" lvl="1" indent="-304165"/>
            <a:r>
              <a:rPr lang="vi-VN" dirty="0"/>
              <a:t>Rò rỉ hơi nước nóng</a:t>
            </a:r>
            <a:endParaRPr lang="en-US" dirty="0">
              <a:solidFill>
                <a:srgbClr val="0D0D0D"/>
              </a:solidFill>
              <a:latin typeface="Söhne"/>
            </a:endParaRPr>
          </a:p>
          <a:p>
            <a:pPr marL="730885" lvl="1" indent="-304165"/>
            <a:r>
              <a:rPr lang="vi-VN" dirty="0"/>
              <a:t>Động cơ và máy móc không an toàn</a:t>
            </a:r>
            <a:endParaRPr lang="en-US" dirty="0">
              <a:solidFill>
                <a:srgbClr val="0D0D0D"/>
              </a:solidFill>
              <a:latin typeface="Söhne"/>
            </a:endParaRPr>
          </a:p>
          <a:p>
            <a:pPr marL="730885" lvl="1" indent="-304165"/>
            <a:r>
              <a:rPr lang="en-US" dirty="0" err="1"/>
              <a:t>Thiếu</a:t>
            </a:r>
            <a:r>
              <a:rPr lang="en-US" dirty="0"/>
              <a:t> </a:t>
            </a:r>
            <a:r>
              <a:rPr lang="en-US" dirty="0" err="1"/>
              <a:t>hệ</a:t>
            </a:r>
            <a:r>
              <a:rPr lang="en-US" dirty="0"/>
              <a:t> </a:t>
            </a:r>
            <a:r>
              <a:rPr lang="en-US" dirty="0" err="1"/>
              <a:t>thống</a:t>
            </a:r>
            <a:r>
              <a:rPr lang="en-US" dirty="0"/>
              <a:t> </a:t>
            </a:r>
            <a:r>
              <a:rPr lang="en-US" dirty="0" err="1"/>
              <a:t>bảo</a:t>
            </a:r>
            <a:r>
              <a:rPr lang="en-US" dirty="0"/>
              <a:t> </a:t>
            </a:r>
            <a:r>
              <a:rPr lang="en-US" dirty="0" err="1"/>
              <a:t>vệ</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1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lò hơi</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lò hơi</a:t>
            </a:r>
          </a:p>
          <a:p>
            <a:pPr marL="304165" indent="-304165">
              <a:buClr>
                <a:schemeClr val="tx1"/>
              </a:buClr>
            </a:pPr>
            <a:r>
              <a:rPr lang="en-US" dirty="0">
                <a:latin typeface="UTM Avo" panose="02040603050506020204" pitchFamily="18" charset="0"/>
              </a:rPr>
              <a:t>4</a:t>
            </a:r>
            <a:r>
              <a:rPr lang="vi-VN" dirty="0"/>
              <a:t>. Quy trình vận hành an toàn lò hơi</a:t>
            </a:r>
          </a:p>
          <a:p>
            <a:pPr marL="304165" indent="-304165">
              <a:buClr>
                <a:schemeClr val="tx1"/>
              </a:buClr>
            </a:pPr>
            <a:r>
              <a:rPr lang="en-US" dirty="0">
                <a:latin typeface="UTM Avo" panose="02040603050506020204" pitchFamily="18" charset="0"/>
              </a:rPr>
              <a:t>5</a:t>
            </a:r>
            <a:r>
              <a:rPr lang="vi-VN" dirty="0"/>
              <a:t>. Đánh giá rủi ro và quản lý mối nguy khi vận hành lò hơi</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lò hơi</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lò hơi</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lò hơi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lò hơi</a:t>
            </a:r>
            <a:endParaRPr lang="en-US" sz="2400" b="1" i="0" dirty="0">
              <a:effectLst/>
              <a:latin typeface="Söhne"/>
            </a:endParaRPr>
          </a:p>
          <a:p>
            <a:r>
              <a:rPr lang="vi-VN" b="0" i="0" dirty="0">
                <a:effectLst/>
                <a:latin typeface="Söhne"/>
              </a:rPr>
              <a:t>An toàn lao động khi vận hành lò hơi (Boiler) là một yếu tố quan trọng không chỉ đảm bảo sự bảo vệ cho nhân viên mà còn ảnh hưởng trực tiếp đến hiệu suất hoạt động của cả hệ thống sản xuất. </a:t>
            </a:r>
            <a:endParaRPr lang="en-US" b="0" i="0" dirty="0">
              <a:effectLst/>
              <a:latin typeface="Söhne"/>
            </a:endParaRPr>
          </a:p>
          <a:p>
            <a:r>
              <a:rPr lang="vi-VN" b="0" i="0" dirty="0">
                <a:effectLst/>
                <a:latin typeface="Söhne"/>
              </a:rPr>
              <a:t>Trong môi trường công nghiệp, lò hơi thường là một phần không thể thiếu, nhưng nếu không được vận hành và bảo dưỡng đúng cách, chúng có thể trở thành nguy cơ đáng kể đối với sức khỏe và an toàn của nhân viên cũng như tài sản của doanh nghiệp.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C14733E-1D2A-2645-D913-2E0C4E2EBB15}"/>
              </a:ext>
            </a:extLst>
          </p:cNvPr>
          <p:cNvPicPr>
            <a:picLocks noChangeAspect="1"/>
          </p:cNvPicPr>
          <p:nvPr/>
        </p:nvPicPr>
        <p:blipFill>
          <a:blip r:embed="rId3"/>
          <a:stretch>
            <a:fillRect/>
          </a:stretch>
        </p:blipFill>
        <p:spPr>
          <a:xfrm>
            <a:off x="-818356" y="3717032"/>
            <a:ext cx="4545881" cy="4545881"/>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lò hơi</a:t>
            </a:r>
            <a:endParaRPr lang="en-US" sz="2400" b="1" i="0" dirty="0">
              <a:effectLst/>
              <a:latin typeface="Söhne"/>
            </a:endParaRPr>
          </a:p>
          <a:p>
            <a:r>
              <a:rPr lang="vi-VN" b="0" i="0" dirty="0">
                <a:effectLst/>
                <a:latin typeface="Söhne"/>
              </a:rPr>
              <a:t>Để đảm bảo an toàn cho nhân viên và hệ thống, việc tuân thủ các giao thức và quy định an toàn khi vận hành lò hơi là vô cùng quan trọng. </a:t>
            </a:r>
            <a:endParaRPr lang="en-US" b="0" i="0" dirty="0">
              <a:effectLst/>
              <a:latin typeface="Söhne"/>
            </a:endParaRPr>
          </a:p>
          <a:p>
            <a:r>
              <a:rPr lang="vi-VN" b="0" i="0" dirty="0">
                <a:effectLst/>
                <a:latin typeface="Söhne"/>
              </a:rPr>
              <a:t>Trong ngành công nghiệp, có nhiều tiêu chuẩn và hướng dẫn được thiết lập để hướng dẫn các doanh nghiệp thực hiện các biện pháp an toàn khi làm việc với lò hơi.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907E24D-3B42-571A-A044-9217AFE104C3}"/>
              </a:ext>
            </a:extLst>
          </p:cNvPr>
          <p:cNvPicPr>
            <a:picLocks noChangeAspect="1"/>
          </p:cNvPicPr>
          <p:nvPr/>
        </p:nvPicPr>
        <p:blipFill>
          <a:blip r:embed="rId3"/>
          <a:stretch>
            <a:fillRect/>
          </a:stretch>
        </p:blipFill>
        <p:spPr>
          <a:xfrm>
            <a:off x="-818356" y="3717032"/>
            <a:ext cx="4545881" cy="4545881"/>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lò hơi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lò hơi </a:t>
            </a:r>
            <a:r>
              <a:rPr lang="en-US" sz="2000" dirty="0">
                <a:solidFill>
                  <a:schemeClr val="bg1"/>
                </a:solidFill>
              </a:rPr>
              <a:t>:</a:t>
            </a:r>
          </a:p>
          <a:p>
            <a:pPr algn="l"/>
            <a:r>
              <a:rPr lang="vi-VN" b="0" i="0" dirty="0">
                <a:effectLst/>
                <a:latin typeface="Open Sans" panose="020B0606030504020204" pitchFamily="34" charset="0"/>
              </a:rPr>
              <a:t>Lò đốt (Furnace): Lò đốt là phần của lò hơi nơi nhiên liệu được đốt cháy để tạo ra nhiệt độ cao. Loại nhiên liệu sử dụng có thể là dầu, khí đốt, than hoặc các nhiên liệu sinh khối.</a:t>
            </a:r>
          </a:p>
          <a:p>
            <a:pPr algn="l"/>
            <a:r>
              <a:rPr lang="vi-VN" b="0" i="0" dirty="0">
                <a:effectLst/>
                <a:latin typeface="Open Sans" panose="020B0606030504020204" pitchFamily="34" charset="0"/>
              </a:rPr>
              <a:t>Bồn chứa (Steam Drum): Bồn chứa là nơi hơi nước được tạo ra và lưu trữ trước khi được điều khiển và phân phối đến các quy trình sử dụng khác nhau. Nó cũng có thể được sử dụng để tách hơi nước và hơi khí.</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B265BA0-324E-51F6-C573-355F94489AA2}"/>
              </a:ext>
            </a:extLst>
          </p:cNvPr>
          <p:cNvPicPr>
            <a:picLocks noChangeAspect="1"/>
          </p:cNvPicPr>
          <p:nvPr/>
        </p:nvPicPr>
        <p:blipFill>
          <a:blip r:embed="rId3"/>
          <a:stretch>
            <a:fillRect/>
          </a:stretch>
        </p:blipFill>
        <p:spPr>
          <a:xfrm>
            <a:off x="4791974" y="95780"/>
            <a:ext cx="6166421" cy="616642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lò hơi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lò hơi</a:t>
            </a:r>
            <a:r>
              <a:rPr lang="en-US" sz="2000" dirty="0">
                <a:solidFill>
                  <a:schemeClr val="bg1"/>
                </a:solidFill>
              </a:rPr>
              <a:t>:</a:t>
            </a:r>
          </a:p>
          <a:p>
            <a:pPr algn="l"/>
            <a:r>
              <a:rPr lang="vi-VN" b="0" i="0" dirty="0">
                <a:effectLst/>
                <a:latin typeface="Open Sans" panose="020B0606030504020204" pitchFamily="34" charset="0"/>
              </a:rPr>
              <a:t>Lò hơi (Boiler) là một thiết bị quan trọng trong ngành công nghiệp và tiện ích, chịu trách nhiệm tạo ra hơi nước hoặc hơi khí có thể sử dụng cho nhiều mục đích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lò hơi thường bao gồm một lò đốt, một bồn chứa, hệ thống đường ống và các thiết bị điều khiển.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17E1296-ED8E-5E93-2FC0-14E7C16F9F07}"/>
              </a:ext>
            </a:extLst>
          </p:cNvPr>
          <p:cNvPicPr>
            <a:picLocks noChangeAspect="1"/>
          </p:cNvPicPr>
          <p:nvPr/>
        </p:nvPicPr>
        <p:blipFill>
          <a:blip r:embed="rId3"/>
          <a:stretch>
            <a:fillRect/>
          </a:stretch>
        </p:blipFill>
        <p:spPr>
          <a:xfrm>
            <a:off x="4791974" y="95780"/>
            <a:ext cx="6166421" cy="616642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lò hơi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sản xuất của lò hơi</a:t>
            </a:r>
            <a:r>
              <a:rPr lang="en-US" sz="2000" dirty="0">
                <a:solidFill>
                  <a:schemeClr val="bg1"/>
                </a:solidFill>
              </a:rPr>
              <a:t>:</a:t>
            </a:r>
          </a:p>
          <a:p>
            <a:pPr algn="l"/>
            <a:r>
              <a:rPr lang="vi-VN" b="0" i="0" dirty="0">
                <a:effectLst/>
                <a:latin typeface="Open Sans" panose="020B0606030504020204" pitchFamily="34" charset="0"/>
              </a:rPr>
              <a:t>Sản xuất điện: Trong ngành sản xuất điện, lò hơi được sử dụng để tạo ra hơi nước hoặc hơi khí để vận hành các turbine điện sinh ra điện năng.</a:t>
            </a:r>
          </a:p>
          <a:p>
            <a:pPr algn="l"/>
            <a:r>
              <a:rPr lang="vi-VN" b="0" i="0" dirty="0">
                <a:effectLst/>
                <a:latin typeface="Open Sans" panose="020B0606030504020204" pitchFamily="34" charset="0"/>
              </a:rPr>
              <a:t>Sản xuất hóa chất: Trong quá trình sản xuất hóa chất, lò hơi thường được sử dụng để cung cấp hơi nước hoặc hơi khí để tạo ra các sản phẩm hóa học.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D4C8C9A-1A96-C851-5649-09DA996B8212}"/>
              </a:ext>
            </a:extLst>
          </p:cNvPr>
          <p:cNvPicPr>
            <a:picLocks noChangeAspect="1"/>
          </p:cNvPicPr>
          <p:nvPr/>
        </p:nvPicPr>
        <p:blipFill>
          <a:blip r:embed="rId3"/>
          <a:stretch>
            <a:fillRect/>
          </a:stretch>
        </p:blipFill>
        <p:spPr>
          <a:xfrm>
            <a:off x="4791974" y="95780"/>
            <a:ext cx="6166421" cy="616642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lò hơi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lò hơi</a:t>
            </a:r>
            <a:r>
              <a:rPr lang="en-US" sz="2000" dirty="0">
                <a:solidFill>
                  <a:schemeClr val="bg1"/>
                </a:solidFill>
              </a:rPr>
              <a:t>:</a:t>
            </a:r>
          </a:p>
          <a:p>
            <a:pPr algn="l"/>
            <a:r>
              <a:rPr lang="vi-VN" b="0" i="0" dirty="0">
                <a:effectLst/>
                <a:latin typeface="Open Sans" panose="020B0606030504020204" pitchFamily="34" charset="0"/>
              </a:rPr>
              <a:t>Nguy cơ nổ lò hơi: Nếu áp suất hoặc nhiệt độ trong lò hơi không được kiểm soát hoặc giám sát một cách chặt chẽ, có thể xảy ra nguy cơ nổ lò hơi, gây ra thiệt hại nặng nề cho cả nhân viên và tài sản.</a:t>
            </a:r>
          </a:p>
          <a:p>
            <a:pPr algn="l"/>
            <a:r>
              <a:rPr lang="vi-VN" b="0" i="0" dirty="0">
                <a:effectLst/>
                <a:latin typeface="Open Sans" panose="020B0606030504020204" pitchFamily="34" charset="0"/>
              </a:rPr>
              <a:t>Rò rỉ hơi nước nóng: Rò rỉ hơi nước nóng từ lò hơi có thể gây ra bỏng cho nhân viên và gây ra hỏa hoạn hoặc thiệt hại đến cơ sở vật chất.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A2B6FF1-32AE-C07B-8743-850AEBFB55F5}"/>
              </a:ext>
            </a:extLst>
          </p:cNvPr>
          <p:cNvPicPr>
            <a:picLocks noChangeAspect="1"/>
          </p:cNvPicPr>
          <p:nvPr/>
        </p:nvPicPr>
        <p:blipFill>
          <a:blip r:embed="rId3"/>
          <a:stretch>
            <a:fillRect/>
          </a:stretch>
        </p:blipFill>
        <p:spPr>
          <a:xfrm>
            <a:off x="4791974" y="95780"/>
            <a:ext cx="6166421" cy="616642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lò hơi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lò hơi</a:t>
            </a:r>
          </a:p>
          <a:p>
            <a:pPr algn="l">
              <a:lnSpc>
                <a:spcPct val="120000"/>
              </a:lnSpc>
            </a:pPr>
            <a:r>
              <a:rPr lang="vi-VN" b="0" i="0" dirty="0">
                <a:effectLst/>
                <a:latin typeface="Open Sans" panose="020B0606030504020204" pitchFamily="34" charset="0"/>
              </a:rPr>
              <a:t>Kiểm tra áp suất và nhiệt độ: Đảm bảo rằng áp suất và nhiệt độ trong lò hơi đều ở mức an toàn trước khi khởi động hoặc đưa vào hoạt động. Kiểm tra các thiết bị giám sát áp suất và nhiệt độ để đảm bảo chúng hoạt động đúng cách.</a:t>
            </a:r>
          </a:p>
          <a:p>
            <a:pPr algn="l">
              <a:lnSpc>
                <a:spcPct val="120000"/>
              </a:lnSpc>
            </a:pPr>
            <a:r>
              <a:rPr lang="vi-VN" b="0" i="0" dirty="0">
                <a:effectLst/>
                <a:latin typeface="Open Sans" panose="020B0606030504020204" pitchFamily="34" charset="0"/>
              </a:rPr>
              <a:t>Kiểm tra hệ thống van an toàn: Xác định và kiểm tra hệ thống van an toàn để đảm bảo chúng hoạt động chính xác và có thể giải phóng áp suất nếu cần thiết để ngăn chặn nguy cơ nổ lò hơi.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1E06BCA-9879-B827-661B-4FEED7DE404D}"/>
              </a:ext>
            </a:extLst>
          </p:cNvPr>
          <p:cNvPicPr>
            <a:picLocks noChangeAspect="1"/>
          </p:cNvPicPr>
          <p:nvPr/>
        </p:nvPicPr>
        <p:blipFill>
          <a:blip r:embed="rId3"/>
          <a:stretch>
            <a:fillRect/>
          </a:stretch>
        </p:blipFill>
        <p:spPr>
          <a:xfrm>
            <a:off x="-1898476" y="3501008"/>
            <a:ext cx="5112568" cy="511256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lò hơi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lò hơi định kỳ</a:t>
            </a:r>
          </a:p>
          <a:p>
            <a:pPr algn="l">
              <a:lnSpc>
                <a:spcPct val="120000"/>
              </a:lnSpc>
            </a:pPr>
            <a:r>
              <a:rPr lang="vi-VN" b="0" i="0" dirty="0">
                <a:effectLst/>
                <a:latin typeface="Open Sans" panose="020B0606030504020204" pitchFamily="34" charset="0"/>
              </a:rPr>
              <a:t>Kiểm tra và làm sạch định kỳ: Thực hiện kiểm tra và làm sạch các bộ phận của lò hơi định kỳ, bao gồm lò đốt, bồn chứa, và hệ thống đường ống. Loại bỏ cặn bã và các tác nhân ô nhiễm có thể giúp tăng cường hiệu suất hoạt động và kéo dài tuổi thọ của lò hơi.</a:t>
            </a:r>
          </a:p>
          <a:p>
            <a:pPr algn="l">
              <a:lnSpc>
                <a:spcPct val="120000"/>
              </a:lnSpc>
            </a:pPr>
            <a:r>
              <a:rPr lang="vi-VN" b="0" i="0" dirty="0">
                <a:effectLst/>
                <a:latin typeface="Open Sans" panose="020B0606030504020204" pitchFamily="34" charset="0"/>
              </a:rPr>
              <a:t>Kiểm tra van và thiết bị an toàn: Đảm bảo rằng các van an toàn và thiết bị an toàn khác như van điều khiển và cảm biến áp suất hoạt động đúng cách và được hiệu chỉnh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3469DF4-5012-0D21-08F9-3B06AAC3635C}"/>
              </a:ext>
            </a:extLst>
          </p:cNvPr>
          <p:cNvPicPr>
            <a:picLocks noChangeAspect="1"/>
          </p:cNvPicPr>
          <p:nvPr/>
        </p:nvPicPr>
        <p:blipFill>
          <a:blip r:embed="rId3"/>
          <a:stretch>
            <a:fillRect/>
          </a:stretch>
        </p:blipFill>
        <p:spPr>
          <a:xfrm>
            <a:off x="-1898476" y="3501008"/>
            <a:ext cx="5112568" cy="511256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lò hơi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lò hơi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vận hành:</a:t>
            </a:r>
            <a:r>
              <a:rPr lang="vi-VN" b="0" i="0" dirty="0">
                <a:solidFill>
                  <a:srgbClr val="4C4F5A"/>
                </a:solidFill>
                <a:effectLst/>
                <a:highlight>
                  <a:srgbClr val="FFFFFF"/>
                </a:highlight>
                <a:latin typeface="Open Sans" panose="020B0606030504020204" pitchFamily="34" charset="0"/>
              </a:rPr>
              <a:t> Trước khi khởi động lò hơi, hãy kiểm tra toàn bộ hệ thống từ bên ngoài, bao gồm kiểm tra áp suất, nhiệt độ, và các van an toàn. Đảm bảo rằng không có dấu hiệu của rò rỉ hoặc hỏng hóc nào trên hệ thống.</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Khởi động lò hơi:</a:t>
            </a:r>
            <a:r>
              <a:rPr lang="vi-VN" b="0" i="0" dirty="0">
                <a:solidFill>
                  <a:srgbClr val="4C4F5A"/>
                </a:solidFill>
                <a:effectLst/>
                <a:highlight>
                  <a:srgbClr val="FFFFFF"/>
                </a:highlight>
                <a:latin typeface="Open Sans" panose="020B0606030504020204" pitchFamily="34" charset="0"/>
              </a:rPr>
              <a:t> Khởi động lò hơi theo quy trình hướng dẫn của nhà sản xuất hoặc hướng dẫn của doanh nghiệp. Đảm bảo rằng quy trình khởi động được thực hiện một cách chính xác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lò hơi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lò hơi</a:t>
            </a:r>
            <a:r>
              <a:rPr lang="en-US" sz="2400" dirty="0"/>
              <a:t>:</a:t>
            </a:r>
          </a:p>
          <a:p>
            <a:pPr algn="l"/>
            <a:r>
              <a:rPr lang="vi-VN" b="0" i="0" dirty="0">
                <a:solidFill>
                  <a:srgbClr val="4C4F5A"/>
                </a:solidFill>
                <a:effectLst/>
                <a:latin typeface="Open Sans" panose="020B0606030504020204" pitchFamily="34" charset="0"/>
              </a:rPr>
              <a:t>Ngừng vận hành lò hơi: Ngay lập tức ngừng vận hành lò hơi khi phát hiện bất kỳ sự cố nào, như tăng áp suất đột ngột, rò rỉ nước, hoặc mùi gas. Đây là biện pháp đầu tiên và quan trọng nhất để ngăn chặn các hậu quả nghiêm trọng.</a:t>
            </a:r>
          </a:p>
          <a:p>
            <a:pPr algn="l"/>
            <a:r>
              <a:rPr lang="vi-VN" b="0" i="0" dirty="0">
                <a:solidFill>
                  <a:srgbClr val="4C4F5A"/>
                </a:solidFill>
                <a:effectLst/>
                <a:latin typeface="Open Sans" panose="020B0606030504020204" pitchFamily="34" charset="0"/>
              </a:rPr>
              <a:t>Kích hoạt hệ thống an toàn: Kích hoạt các thiết bị an toàn như van an toàn để giảm áp suất hoặc cảm biến áp suất để giảm thiểu nguy cơ nổ lò hơi hoặc sự cố liên quan đến áp suất.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lò hơi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vi-VN" b="1" i="0" dirty="0">
                <a:effectLst/>
                <a:latin typeface="Söhne"/>
              </a:rPr>
              <a:t>Nhận diện các rủi ro, mối nguy hiểm tiềm ẩn trong vận hành lò hơi</a:t>
            </a:r>
            <a:r>
              <a:rPr lang="en-US" sz="2000" dirty="0">
                <a:latin typeface="Söhne"/>
              </a:rPr>
              <a:t>:</a:t>
            </a:r>
          </a:p>
          <a:p>
            <a:pPr algn="l"/>
            <a:r>
              <a:rPr lang="vi-VN" b="0" i="0" dirty="0">
                <a:effectLst/>
                <a:latin typeface="Söhne"/>
              </a:rPr>
              <a:t>Nguy cơ nổ lò hơi: Áp suất quá cao trong lò hơi có thể dẫn đến nguy cơ nổ lò hơi, gây ra thiệt hại nặng nề cho nhân viên và tài sản xung quanh.</a:t>
            </a:r>
          </a:p>
          <a:p>
            <a:pPr algn="l"/>
            <a:r>
              <a:rPr lang="vi-VN" b="0" i="0" dirty="0">
                <a:effectLst/>
                <a:latin typeface="Söhne"/>
              </a:rPr>
              <a:t>Rò rỉ hơi nước nóng: Rò rỉ hơi nước nóng từ lò hơi có thể gây bỏng cho nhân viên và gây ra hỏa hoạn hoặc thiệt hại đối với cơ sở vật chất.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066B9F36-1950-7782-45D6-DDAF0F9D5302}"/>
              </a:ext>
            </a:extLst>
          </p:cNvPr>
          <p:cNvPicPr>
            <a:picLocks noChangeAspect="1"/>
          </p:cNvPicPr>
          <p:nvPr/>
        </p:nvPicPr>
        <p:blipFill>
          <a:blip r:embed="rId4"/>
          <a:stretch>
            <a:fillRect/>
          </a:stretch>
        </p:blipFill>
        <p:spPr>
          <a:xfrm>
            <a:off x="-1361452" y="3648884"/>
            <a:ext cx="5151608" cy="5151608"/>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lò hơi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lò hơi</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lò hơi để việc vận hành an toàn</a:t>
            </a:r>
            <a:endParaRPr lang="en-US" b="0" i="0" dirty="0">
              <a:effectLst/>
              <a:latin typeface="Söhne"/>
            </a:endParaRPr>
          </a:p>
          <a:p>
            <a:pPr lvl="1"/>
            <a:r>
              <a:rPr lang="vi-VN" b="0" i="0" dirty="0">
                <a:effectLst/>
                <a:latin typeface="Söhne"/>
              </a:rPr>
              <a:t>Kiểm tra áp suất và nhiệt độ: Kiểm tra và đánh giá áp suất và nhiệt độ hoạt động của lò hơi để đảm bảo rằng chúng nằm trong phạm vi an toàn. Điều này thường bao gồm sử dụng các thiết bị đo áp suất và nhiệt độ chính xác.</a:t>
            </a:r>
          </a:p>
          <a:p>
            <a:pPr lvl="1"/>
            <a:r>
              <a:rPr lang="vi-VN" b="0" i="0" dirty="0">
                <a:effectLst/>
                <a:latin typeface="Söhne"/>
              </a:rPr>
              <a:t>Kiểm tra hệ thống đường ống và van: Kiểm tra và kiểm soát các đường ống và van của hệ thống để phát hiện bất kỳ dấu hiệu nào của rò rỉ hoặc hỏng hóc. Đảm bảo rằng tất cả các van hoạt động chính xác và không bị kẹt cứng.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B8F78D-A736-52CF-59AC-4EB4F539031C}"/>
              </a:ext>
            </a:extLst>
          </p:cNvPr>
          <p:cNvPicPr>
            <a:picLocks noChangeAspect="1"/>
          </p:cNvPicPr>
          <p:nvPr/>
        </p:nvPicPr>
        <p:blipFill>
          <a:blip r:embed="rId4"/>
          <a:stretch>
            <a:fillRect/>
          </a:stretch>
        </p:blipFill>
        <p:spPr>
          <a:xfrm>
            <a:off x="-1361452" y="3648884"/>
            <a:ext cx="5151608" cy="5151608"/>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lò hơi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lò hơi</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lò hơi an toàn</a:t>
            </a:r>
            <a:endParaRPr lang="en-US" b="0" i="0" dirty="0">
              <a:effectLst/>
              <a:latin typeface="Söhne"/>
            </a:endParaRPr>
          </a:p>
          <a:p>
            <a:pPr lvl="1"/>
            <a:r>
              <a:rPr lang="vi-VN" b="0" i="0" dirty="0">
                <a:effectLst/>
                <a:latin typeface="Söhne"/>
              </a:rPr>
              <a:t>Đào tạo và huấn luyện: Đảm bảo rằng tất cả nhân viên tham gia vận hành lò hơi được đào tạo đầy đủ về các quy trình an toàn, biện pháp phòng ngừa tai nạn, và cách ứng phó trong trường hợp khẩn cấp.</a:t>
            </a:r>
          </a:p>
          <a:p>
            <a:pPr lvl="1"/>
            <a:r>
              <a:rPr lang="vi-VN" b="0" i="0" dirty="0">
                <a:effectLst/>
                <a:latin typeface="Söhne"/>
              </a:rPr>
              <a:t>Sử dụng trang thiết bị bảo hộ: Yêu cầu tất cả nhân viên sử dụng đầy đủ trang thiết bị bảo hộ như mũ bảo hiểm, kính bảo hộ, và áo phản quang khi làm việc gần lò hơi để bảo vệ khỏi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D4446A9-25E1-6F9D-AC9A-A1487FBFF24B}"/>
              </a:ext>
            </a:extLst>
          </p:cNvPr>
          <p:cNvPicPr>
            <a:picLocks noChangeAspect="1"/>
          </p:cNvPicPr>
          <p:nvPr/>
        </p:nvPicPr>
        <p:blipFill>
          <a:blip r:embed="rId4"/>
          <a:stretch>
            <a:fillRect/>
          </a:stretch>
        </p:blipFill>
        <p:spPr>
          <a:xfrm>
            <a:off x="-1361452" y="3648884"/>
            <a:ext cx="5151608" cy="5151608"/>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lò hơi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lò hơi</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lò hơi</a:t>
            </a:r>
            <a:endParaRPr lang="en-US" b="0" i="0" dirty="0">
              <a:effectLst/>
              <a:latin typeface="Söhne"/>
            </a:endParaRPr>
          </a:p>
          <a:p>
            <a:pPr lvl="1"/>
            <a:r>
              <a:rPr lang="vi-VN" b="0" i="0" dirty="0">
                <a:effectLst/>
                <a:latin typeface="Söhne"/>
              </a:rPr>
              <a:t>Xác định vùng nguy hiểm: Đầu tiên, xác định các vùng trong khu vực vận hành lò hơi mà có nguy cơ cao về nhiệt độ cao, áp suất cao, hoặc tác động hóa học. </a:t>
            </a:r>
            <a:endParaRPr lang="en-US" b="0" i="0" dirty="0">
              <a:effectLst/>
              <a:latin typeface="Söhne"/>
            </a:endParaRPr>
          </a:p>
          <a:p>
            <a:pPr lvl="1"/>
            <a:r>
              <a:rPr lang="vi-VN" b="0" i="0" dirty="0">
                <a:effectLst/>
                <a:latin typeface="Söhne"/>
              </a:rPr>
              <a:t>Thiết lập vùng an toàn: Dựa trên các vùng nguy hiểm đã xác định, thiết lập các vùng an toàn xung quanh. Đảm bảo rằng những vùng an toàn này đủ rộng để tránh xa nguy cơ từ nhiệt độ, áp suất, và các tác động khác có thể xảy ra từ lò hơi.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BEB3F48-A923-3116-C1B0-9B7AA52E3653}"/>
              </a:ext>
            </a:extLst>
          </p:cNvPr>
          <p:cNvPicPr>
            <a:picLocks noChangeAspect="1"/>
          </p:cNvPicPr>
          <p:nvPr/>
        </p:nvPicPr>
        <p:blipFill>
          <a:blip r:embed="rId4"/>
          <a:stretch>
            <a:fillRect/>
          </a:stretch>
        </p:blipFill>
        <p:spPr>
          <a:xfrm>
            <a:off x="-1361452" y="3648884"/>
            <a:ext cx="5151608" cy="5151608"/>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lò hơi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lò hơi</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lò hơi</a:t>
            </a:r>
            <a:endParaRPr lang="en-US" b="0" i="0" dirty="0">
              <a:effectLst/>
              <a:latin typeface="Söhne"/>
            </a:endParaRPr>
          </a:p>
          <a:p>
            <a:pPr lvl="1"/>
            <a:r>
              <a:rPr lang="vi-VN" b="0" i="0" dirty="0">
                <a:effectLst/>
                <a:latin typeface="Söhne"/>
              </a:rPr>
              <a:t>Mũ bảo hiểm: Mũ bảo hiểm cung cấp bảo vệ cho đầu và não của nhân viên khỏi nguy cơ va đập và rơi vật nặng từ trên cao.</a:t>
            </a:r>
          </a:p>
          <a:p>
            <a:pPr lvl="1"/>
            <a:r>
              <a:rPr lang="vi-VN" b="0" i="0" dirty="0">
                <a:effectLst/>
                <a:latin typeface="Söhne"/>
              </a:rPr>
              <a:t>Kính bảo hộ: Kính bảo hộ giúp bảo vệ mắt khỏi các hạt bụi, mảnh vụn và các chất hóa học gây hại có thể tồn tại trong quá trình vận hành lò hơi.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4A09395-6BF9-496B-6D11-786B08CFB737}"/>
              </a:ext>
            </a:extLst>
          </p:cNvPr>
          <p:cNvPicPr>
            <a:picLocks noChangeAspect="1"/>
          </p:cNvPicPr>
          <p:nvPr/>
        </p:nvPicPr>
        <p:blipFill>
          <a:blip r:embed="rId4"/>
          <a:stretch>
            <a:fillRect/>
          </a:stretch>
        </p:blipFill>
        <p:spPr>
          <a:xfrm>
            <a:off x="-1361452" y="3648884"/>
            <a:ext cx="5151608" cy="5151608"/>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lò hơi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lò hơi</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lò hơi</a:t>
            </a:r>
            <a:endParaRPr lang="en-US" b="0" i="0" dirty="0">
              <a:effectLst/>
              <a:latin typeface="Söhne"/>
            </a:endParaRPr>
          </a:p>
          <a:p>
            <a:pPr lvl="1"/>
            <a:r>
              <a:rPr lang="vi-VN" b="0" i="0" dirty="0">
                <a:effectLst/>
                <a:latin typeface="Söhne"/>
              </a:rPr>
              <a:t>Ngừng vận hành lò hơi: Ngay lập tức ngừng vận hành lò hơi khi phát hiện bất kỳ dấu hiệu nào của sự cố, như tăng áp suất đột ngột, rò rỉ, hoặc mùi gas.</a:t>
            </a:r>
          </a:p>
          <a:p>
            <a:pPr lvl="1"/>
            <a:r>
              <a:rPr lang="vi-VN" b="0" i="0" dirty="0">
                <a:effectLst/>
                <a:latin typeface="Söhne"/>
              </a:rPr>
              <a:t>Bảo vệ nhân viên: Hướng dẫn nhân viên rời khỏi khu vực nguy hiểm một cách an toàn và nhanh chóng. Đảm bảo rằng họ tuân thủ các biện pháp an toàn và không tiếp xúc trực tiếp với nguy cơ.</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B75FCF0-59E7-1993-F416-72C94D01FC26}"/>
              </a:ext>
            </a:extLst>
          </p:cNvPr>
          <p:cNvPicPr>
            <a:picLocks noChangeAspect="1"/>
          </p:cNvPicPr>
          <p:nvPr/>
        </p:nvPicPr>
        <p:blipFill>
          <a:blip r:embed="rId4"/>
          <a:stretch>
            <a:fillRect/>
          </a:stretch>
        </p:blipFill>
        <p:spPr>
          <a:xfrm>
            <a:off x="-1361452" y="3648884"/>
            <a:ext cx="5151608" cy="5151608"/>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lò hơi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lò hơi</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lò hơi</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D21A925-FBB7-86CA-3B4C-020C3DDDAF3B}"/>
              </a:ext>
            </a:extLst>
          </p:cNvPr>
          <p:cNvPicPr>
            <a:picLocks noChangeAspect="1"/>
          </p:cNvPicPr>
          <p:nvPr/>
        </p:nvPicPr>
        <p:blipFill>
          <a:blip r:embed="rId4"/>
          <a:stretch>
            <a:fillRect/>
          </a:stretch>
        </p:blipFill>
        <p:spPr>
          <a:xfrm>
            <a:off x="-1361452" y="3648884"/>
            <a:ext cx="5151608" cy="5151608"/>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lò hơi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lò hơi</a:t>
            </a:r>
            <a:endParaRPr lang="en-US" sz="2400" b="1" i="0" dirty="0">
              <a:effectLst/>
              <a:latin typeface="Söhne"/>
            </a:endParaRPr>
          </a:p>
          <a:p>
            <a:r>
              <a:rPr lang="vi-VN" b="0" i="0" dirty="0">
                <a:effectLst/>
                <a:latin typeface="Söhne"/>
              </a:rPr>
              <a:t>Nhiệt độ: Nhiệt độ môi trường có thể ảnh hưởng đến hiệu suất hoạt động của lò hơi. Trong điều kiện thời tiết lạnh, lò hơi có thể mất nhiều năng lượng hơn để duy trì nhiệt độ và áp suất cần thiết, trong khi ở điều kiện thời tiết nóng, lò hơi có thể gặp khó khăn trong việc làm mát và duy trì áp suất ổn định.</a:t>
            </a:r>
          </a:p>
          <a:p>
            <a:r>
              <a:rPr lang="vi-VN" b="0" i="0" dirty="0">
                <a:effectLst/>
                <a:latin typeface="Söhne"/>
              </a:rPr>
              <a:t>Độ ẩm: Độ ẩm cao có thể gây ra sự ăn mòn và ảnh hưởng đến vật liệu của lò hơi, đặc biệt là nếu không có biện pháp phòng ngừa và bảo dưỡng phù hợp.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83141C1-22D4-3E98-10E3-C5EA1391391F}"/>
              </a:ext>
            </a:extLst>
          </p:cNvPr>
          <p:cNvPicPr>
            <a:picLocks noChangeAspect="1"/>
          </p:cNvPicPr>
          <p:nvPr/>
        </p:nvPicPr>
        <p:blipFill>
          <a:blip r:embed="rId3"/>
          <a:stretch>
            <a:fillRect/>
          </a:stretch>
        </p:blipFill>
        <p:spPr>
          <a:xfrm>
            <a:off x="-888130" y="3827293"/>
            <a:ext cx="4102222" cy="410222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lò hơi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lò hơi</a:t>
            </a:r>
            <a:endParaRPr lang="en-US" sz="2400" b="1" i="0" dirty="0">
              <a:effectLst/>
              <a:latin typeface="Söhne"/>
            </a:endParaRPr>
          </a:p>
          <a:p>
            <a:r>
              <a:rPr lang="vi-VN" b="0" i="0" dirty="0">
                <a:effectLst/>
                <a:latin typeface="Söhne"/>
              </a:rPr>
              <a:t>Độ ẩm: Môi trường làm việc quá ẩm có thể gây ra sự ăn mòn và rỉ sét trên bề mặt của lò hơi, gây ra hỏng hóc và giảm tuổi thọ của thiết bị. Nước tích tụ trong lò hơi cũng có thể gây ra nguy cơ rò rỉ và làm giảm hiệu suất hoạt động.</a:t>
            </a:r>
          </a:p>
          <a:p>
            <a:r>
              <a:rPr lang="vi-VN" b="0" i="0" dirty="0">
                <a:effectLst/>
                <a:latin typeface="Söhne"/>
              </a:rPr>
              <a:t>Bụi và ô nhiễm: Môi trường làm việc ô nhiễm với bụi, hóa chất hoặc các tạp chất có thể gây tắc nghẽn và hỏng hóc các bộ phận của lò hơi, ảnh hưởng đến quá trình đốt cháy và làm mát.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041BBE6-A0DE-F977-023D-1AFD65C2659F}"/>
              </a:ext>
            </a:extLst>
          </p:cNvPr>
          <p:cNvPicPr>
            <a:picLocks noChangeAspect="1"/>
          </p:cNvPicPr>
          <p:nvPr/>
        </p:nvPicPr>
        <p:blipFill>
          <a:blip r:embed="rId3"/>
          <a:stretch>
            <a:fillRect/>
          </a:stretch>
        </p:blipFill>
        <p:spPr>
          <a:xfrm>
            <a:off x="-888130" y="3827293"/>
            <a:ext cx="4102222" cy="410222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lò hơi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lò hơi ảnh hưởng như thế nào đến việc vận hành lò hơi</a:t>
            </a:r>
            <a:endParaRPr lang="en-US" sz="2400" b="1" i="0" dirty="0">
              <a:effectLst/>
              <a:latin typeface="Söhne"/>
            </a:endParaRPr>
          </a:p>
          <a:p>
            <a:r>
              <a:rPr lang="vi-VN" b="0" i="0" dirty="0">
                <a:effectLst/>
                <a:latin typeface="Söhne"/>
              </a:rPr>
              <a:t>Tình trạng kỹ thuật của lò hơi đóng vai trò quan trọng trong việc đảm bảo hoạt động an toàn và hiệu quả của hệ thống. Lò hơi cần được bảo dưỡng định kỳ và kiểm tra để đảm bảo các thành phần và bộ phận hoạt động đúng cách. </a:t>
            </a:r>
            <a:endParaRPr lang="en-US" b="0" i="0" dirty="0">
              <a:effectLst/>
              <a:latin typeface="Söhne"/>
            </a:endParaRPr>
          </a:p>
          <a:p>
            <a:r>
              <a:rPr lang="vi-VN" b="0" i="0" dirty="0">
                <a:effectLst/>
                <a:latin typeface="Söhne"/>
              </a:rPr>
              <a:t>Nếu lò hơi gặp phải sự cố hoặc hỏng hóc, điều này có thể ảnh hưởng đến quá trình sản xuất và an toàn của nhân viên.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023173E-8089-C3DE-D746-1121CC5C0AE4}"/>
              </a:ext>
            </a:extLst>
          </p:cNvPr>
          <p:cNvPicPr>
            <a:picLocks noChangeAspect="1"/>
          </p:cNvPicPr>
          <p:nvPr/>
        </p:nvPicPr>
        <p:blipFill>
          <a:blip r:embed="rId3"/>
          <a:stretch>
            <a:fillRect/>
          </a:stretch>
        </p:blipFill>
        <p:spPr>
          <a:xfrm>
            <a:off x="-888130" y="3827293"/>
            <a:ext cx="4102222" cy="410222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lò hơi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lò hơi</a:t>
            </a:r>
            <a:endParaRPr lang="en-US" sz="2400" b="1" i="0" dirty="0">
              <a:effectLst/>
              <a:latin typeface="Söhne"/>
            </a:endParaRPr>
          </a:p>
          <a:p>
            <a:r>
              <a:rPr lang="vi-VN" b="0" i="0" dirty="0">
                <a:effectLst/>
                <a:latin typeface="Söhne"/>
              </a:rPr>
              <a:t>Kiến thức an toàn và kỹ năng của người lao động đóng vai trò quan trọng trong việc đảm bảo an toàn và hiệu quả khi vận hành lò hơi. </a:t>
            </a:r>
            <a:endParaRPr lang="en-US" b="0" i="0" dirty="0">
              <a:effectLst/>
              <a:latin typeface="Söhne"/>
            </a:endParaRPr>
          </a:p>
          <a:p>
            <a:r>
              <a:rPr lang="vi-VN" b="0" i="0" dirty="0">
                <a:effectLst/>
                <a:latin typeface="Söhne"/>
              </a:rPr>
              <a:t>Nhân viên cần phải được đào tạo về các nguy cơ và biện pháp an toàn khi làm việc gần lò hơi, bao gồm cách sử dụng thiết bị bảo hộ cá nhân, nhận biết các dấu hiệu cảnh báo, và biết cách ứng phó trong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BD86D4-A5FC-9777-3320-14A00D0E50BD}"/>
              </a:ext>
            </a:extLst>
          </p:cNvPr>
          <p:cNvPicPr>
            <a:picLocks noChangeAspect="1"/>
          </p:cNvPicPr>
          <p:nvPr/>
        </p:nvPicPr>
        <p:blipFill>
          <a:blip r:embed="rId3"/>
          <a:stretch>
            <a:fillRect/>
          </a:stretch>
        </p:blipFill>
        <p:spPr>
          <a:xfrm>
            <a:off x="-888130" y="3827293"/>
            <a:ext cx="4102222" cy="410222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lò hơi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lò hơi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lò hơi là cực kỳ quan trọng vì nó giúp đảm bảo an toàn và bảo vệ sức khỏe của họ trong quá trình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cung cấp kiến thức và kỹ năng cần thiết để nhận biết và ứng phó với các nguy cơ và tình huống nguy hiểm có thể xảy ra khi vận hành lò hơi.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F6886EE-4D27-0783-590B-B2EA9E3DD04E}"/>
              </a:ext>
            </a:extLst>
          </p:cNvPr>
          <p:cNvPicPr>
            <a:picLocks noChangeAspect="1"/>
          </p:cNvPicPr>
          <p:nvPr/>
        </p:nvPicPr>
        <p:blipFill>
          <a:blip r:embed="rId3"/>
          <a:stretch>
            <a:fillRect/>
          </a:stretch>
        </p:blipFill>
        <p:spPr>
          <a:xfrm>
            <a:off x="5950396"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lò hơi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lò hơi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8382618-DD9F-E710-12D9-DAEDD7BB97A2}"/>
              </a:ext>
            </a:extLst>
          </p:cNvPr>
          <p:cNvPicPr>
            <a:picLocks noChangeAspect="1"/>
          </p:cNvPicPr>
          <p:nvPr/>
        </p:nvPicPr>
        <p:blipFill>
          <a:blip r:embed="rId3"/>
          <a:stretch>
            <a:fillRect/>
          </a:stretch>
        </p:blipFill>
        <p:spPr>
          <a:xfrm>
            <a:off x="5950396"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lò hơi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lò hơi</a:t>
            </a:r>
          </a:p>
          <a:p>
            <a:pPr algn="l">
              <a:lnSpc>
                <a:spcPct val="120000"/>
              </a:lnSpc>
            </a:pPr>
            <a:r>
              <a:rPr lang="vi-VN" b="0" i="0" dirty="0">
                <a:effectLst/>
                <a:latin typeface="Open Sans" panose="020B0606030504020204" pitchFamily="34" charset="0"/>
              </a:rPr>
              <a:t>Việc duy trì an toàn lao động trong vận hành lò hơi không chỉ là nghĩa vụ pháp lý mà còn là yếu tố quyết định đến sự thành công và bền vững của doanh nghiệp.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An toàn lao động không chỉ đảm bảo sức khỏe và sự an toàn của nhân viên mà còn giảm thiểu nguy cơ tai nạn và hỏng hóc thiết bị, từ đó giúp giảm thiểu thiệt hại về tài sản và danh tiếng của công ty.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3B3D32D-73B9-F41D-A3FC-B8A59481DB16}"/>
              </a:ext>
            </a:extLst>
          </p:cNvPr>
          <p:cNvPicPr>
            <a:picLocks noChangeAspect="1"/>
          </p:cNvPicPr>
          <p:nvPr/>
        </p:nvPicPr>
        <p:blipFill>
          <a:blip r:embed="rId3"/>
          <a:stretch>
            <a:fillRect/>
          </a:stretch>
        </p:blipFill>
        <p:spPr>
          <a:xfrm>
            <a:off x="-386308" y="4365104"/>
            <a:ext cx="3384376" cy="3384376"/>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lò hơi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lò hơi</a:t>
            </a:r>
          </a:p>
          <a:p>
            <a:pPr algn="l">
              <a:lnSpc>
                <a:spcPct val="120000"/>
              </a:lnSpc>
            </a:pPr>
            <a:r>
              <a:rPr lang="vi-VN" b="0" i="0" dirty="0">
                <a:effectLst/>
                <a:latin typeface="Open Sans" panose="020B0606030504020204" pitchFamily="34" charset="0"/>
              </a:rPr>
              <a:t>Kiểm tra định kỳ: Thực hiện kiểm tra định kỳ để đảm bảo rằng lò hơi hoạt động đúng cách và không có vấn đề nào gây nguy hiểm.</a:t>
            </a:r>
          </a:p>
          <a:p>
            <a:pPr algn="l">
              <a:lnSpc>
                <a:spcPct val="120000"/>
              </a:lnSpc>
            </a:pPr>
            <a:r>
              <a:rPr lang="vi-VN" b="0" i="0" dirty="0">
                <a:effectLst/>
                <a:latin typeface="Open Sans" panose="020B0606030504020204" pitchFamily="34" charset="0"/>
              </a:rPr>
              <a:t>Sử dụng thiết bị bảo hộ cá nhân: Đảm bảo rằng tất cả nhân viên đều được trang bị đầy đủ thiết bị bảo hộ cá nhân, bao gồm kính bảo hộ, mặt nạ, găng tay, và áo chống nhiệt.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959643B-ABF7-AA83-6E31-B661FDDECEFF}"/>
              </a:ext>
            </a:extLst>
          </p:cNvPr>
          <p:cNvPicPr>
            <a:picLocks noChangeAspect="1"/>
          </p:cNvPicPr>
          <p:nvPr/>
        </p:nvPicPr>
        <p:blipFill>
          <a:blip r:embed="rId3"/>
          <a:stretch>
            <a:fillRect/>
          </a:stretch>
        </p:blipFill>
        <p:spPr>
          <a:xfrm>
            <a:off x="-386308" y="4365104"/>
            <a:ext cx="3384376" cy="3384376"/>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191</TotalTime>
  <Words>3368</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LÒ HƠI</vt:lpstr>
      <vt:lpstr>Một số vụ tai nạn lao động khi vận hành lò hơi</vt:lpstr>
      <vt:lpstr>Tóm tắt bài học</vt:lpstr>
      <vt:lpstr>Giới thiệu</vt:lpstr>
      <vt:lpstr>Giới thiệu</vt:lpstr>
      <vt:lpstr>Thành Phần Và Chức Năng Của lò hơi</vt:lpstr>
      <vt:lpstr>Thành Phần Và Chức Năng Của lò hơi</vt:lpstr>
      <vt:lpstr>Thành Phần Và Chức Năng Của lò hơi</vt:lpstr>
      <vt:lpstr>Thành Phần Và Chức Năng Của lò hơi</vt:lpstr>
      <vt:lpstr>Kiểm tra và bảo trì an toàn trước khi vận hành lò hơi</vt:lpstr>
      <vt:lpstr>Kiểm tra và bảo trì an toàn trước khi vận hành lò hơi</vt:lpstr>
      <vt:lpstr>Quy trình vận hành an toàn lò hơi</vt:lpstr>
      <vt:lpstr>Quy trình vận hành an toàn lò hơi</vt:lpstr>
      <vt:lpstr>Đánh giá rủi ro và quản lý mối nguy khi vận hành lò hơi</vt:lpstr>
      <vt:lpstr>Đánh giá rủi ro và quản lý mối nguy khi vận hành lò hơi</vt:lpstr>
      <vt:lpstr>Đánh giá rủi ro và quản lý mối nguy khi vận hành lò hơi</vt:lpstr>
      <vt:lpstr>Đánh giá rủi ro và quản lý mối nguy khi vận hành lò hơi</vt:lpstr>
      <vt:lpstr>Đánh giá rủi ro và quản lý mối nguy khi vận hành lò hơi</vt:lpstr>
      <vt:lpstr>Đánh giá rủi ro và quản lý mối nguy khi vận hành lò hơi</vt:lpstr>
      <vt:lpstr>Đánh giá rủi ro và quản lý mối nguy khi vận hành lò hơi</vt:lpstr>
      <vt:lpstr>Các yếu tố ảnh hưởng đến an toàn lao động khi vận hành lò hơi</vt:lpstr>
      <vt:lpstr>Các yếu tố ảnh hưởng đến an toàn lao động khi vận hành lò hơi</vt:lpstr>
      <vt:lpstr>Các yếu tố ảnh hưởng đến an toàn lao động khi vận hành lò hơi</vt:lpstr>
      <vt:lpstr>Các yếu tố ảnh hưởng đến an toàn lao động khi vận hành lò hơi</vt:lpstr>
      <vt:lpstr>Đào tạo an toàn lao động về kỹ năng vận hành lò hơi an toàn</vt:lpstr>
      <vt:lpstr>Đào tạo an toàn lao động về kỹ năng vận hành lò hơi an toàn</vt:lpstr>
      <vt:lpstr>Ý nghĩa của an toàn lao động trong việc vận hành lò hơi</vt:lpstr>
      <vt:lpstr>Ý nghĩa của an toàn lao động trong việc vận hành lò hơi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2024-04-22T08:03:07Z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