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8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37693" y="2188029"/>
            <a:ext cx="411184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ÉP CỌC</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BC60DE5-6524-113E-EA93-0BAADE2760C8}"/>
              </a:ext>
            </a:extLst>
          </p:cNvPr>
          <p:cNvPicPr>
            <a:picLocks noChangeAspect="1"/>
          </p:cNvPicPr>
          <p:nvPr/>
        </p:nvPicPr>
        <p:blipFill>
          <a:blip r:embed="rId4"/>
          <a:stretch>
            <a:fillRect/>
          </a:stretch>
        </p:blipFill>
        <p:spPr>
          <a:xfrm>
            <a:off x="5191173" y="4539275"/>
            <a:ext cx="1804888" cy="18048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ép</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cọc</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cầu</a:t>
            </a:r>
            <a:r>
              <a:rPr lang="en-US" b="0" i="0" dirty="0">
                <a:solidFill>
                  <a:srgbClr val="0D0D0D"/>
                </a:solidFill>
                <a:effectLst/>
                <a:latin typeface="Söhne"/>
              </a:rPr>
              <a:t> </a:t>
            </a:r>
            <a:r>
              <a:rPr lang="en-US" b="0" i="0" dirty="0" err="1">
                <a:solidFill>
                  <a:srgbClr val="0D0D0D"/>
                </a:solidFill>
                <a:effectLst/>
                <a:latin typeface="Söhne"/>
              </a:rPr>
              <a:t>cống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sử</a:t>
            </a:r>
            <a:r>
              <a:rPr lang="en-US" b="0" i="0" dirty="0">
                <a:solidFill>
                  <a:srgbClr val="0D0D0D"/>
                </a:solidFill>
                <a:effectLst/>
                <a:latin typeface="Söhne"/>
              </a:rPr>
              <a:t> </a:t>
            </a:r>
            <a:r>
              <a:rPr lang="en-US" b="0" i="0" dirty="0" err="1">
                <a:solidFill>
                  <a:srgbClr val="0D0D0D"/>
                </a:solidFill>
                <a:effectLst/>
                <a:latin typeface="Söhne"/>
              </a:rPr>
              <a:t>dụng</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ép</a:t>
            </a:r>
            <a:r>
              <a:rPr lang="en-US" b="0" i="0" dirty="0">
                <a:solidFill>
                  <a:srgbClr val="0D0D0D"/>
                </a:solidFill>
                <a:effectLst/>
                <a:latin typeface="Söhne"/>
              </a:rPr>
              <a:t> </a:t>
            </a:r>
            <a:r>
              <a:rPr lang="en-US" b="0" i="0" dirty="0" err="1">
                <a:solidFill>
                  <a:srgbClr val="0D0D0D"/>
                </a:solidFill>
                <a:effectLst/>
                <a:latin typeface="Söhne"/>
              </a:rPr>
              <a:t>cọc</a:t>
            </a:r>
            <a:r>
              <a:rPr lang="en-US" b="0" i="0" dirty="0">
                <a:solidFill>
                  <a:srgbClr val="0D0D0D"/>
                </a:solidFill>
                <a:effectLst/>
                <a:latin typeface="Söhne"/>
              </a:rPr>
              <a:t> (pile presses)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phần</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để</a:t>
            </a:r>
            <a:r>
              <a:rPr lang="en-US" b="0" i="0" dirty="0">
                <a:solidFill>
                  <a:srgbClr val="0D0D0D"/>
                </a:solidFill>
                <a:effectLst/>
                <a:latin typeface="Söhne"/>
              </a:rPr>
              <a:t> </a:t>
            </a:r>
            <a:r>
              <a:rPr lang="en-US" b="0" i="0" dirty="0" err="1">
                <a:solidFill>
                  <a:srgbClr val="0D0D0D"/>
                </a:solidFill>
                <a:effectLst/>
                <a:latin typeface="Söhne"/>
              </a:rPr>
              <a:t>đóng</a:t>
            </a:r>
            <a:r>
              <a:rPr lang="en-US" b="0" i="0" dirty="0">
                <a:solidFill>
                  <a:srgbClr val="0D0D0D"/>
                </a:solidFill>
                <a:effectLst/>
                <a:latin typeface="Söhne"/>
              </a:rPr>
              <a:t> </a:t>
            </a:r>
            <a:r>
              <a:rPr lang="en-US" b="0" i="0" dirty="0" err="1">
                <a:solidFill>
                  <a:srgbClr val="0D0D0D"/>
                </a:solidFill>
                <a:effectLst/>
                <a:latin typeface="Söhne"/>
              </a:rPr>
              <a:t>cọc</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củng</a:t>
            </a:r>
            <a:r>
              <a:rPr lang="en-US" b="0" i="0" dirty="0">
                <a:solidFill>
                  <a:srgbClr val="0D0D0D"/>
                </a:solidFill>
                <a:effectLst/>
                <a:latin typeface="Söhne"/>
              </a:rPr>
              <a:t> </a:t>
            </a:r>
            <a:r>
              <a:rPr lang="en-US" b="0" i="0" dirty="0" err="1">
                <a:solidFill>
                  <a:srgbClr val="0D0D0D"/>
                </a:solidFill>
                <a:effectLst/>
                <a:latin typeface="Söhne"/>
              </a:rPr>
              <a:t>cố</a:t>
            </a:r>
            <a:r>
              <a:rPr lang="en-US" b="0" i="0" dirty="0">
                <a:solidFill>
                  <a:srgbClr val="0D0D0D"/>
                </a:solidFill>
                <a:effectLst/>
                <a:latin typeface="Söhne"/>
              </a:rPr>
              <a:t> </a:t>
            </a:r>
            <a:r>
              <a:rPr lang="en-US" b="0" i="0" dirty="0" err="1">
                <a:solidFill>
                  <a:srgbClr val="0D0D0D"/>
                </a:solidFill>
                <a:effectLst/>
                <a:latin typeface="Söhne"/>
              </a:rPr>
              <a:t>nền</a:t>
            </a:r>
            <a:r>
              <a:rPr lang="en-US" b="0" i="0" dirty="0">
                <a:solidFill>
                  <a:srgbClr val="0D0D0D"/>
                </a:solidFill>
                <a:effectLst/>
                <a:latin typeface="Söhne"/>
              </a:rPr>
              <a:t> </a:t>
            </a:r>
            <a:r>
              <a:rPr lang="en-US" b="0" i="0" dirty="0" err="1">
                <a:solidFill>
                  <a:srgbClr val="0D0D0D"/>
                </a:solidFill>
                <a:effectLst/>
                <a:latin typeface="Söhne"/>
              </a:rPr>
              <a:t>đất</a:t>
            </a:r>
            <a:r>
              <a:rPr lang="en-US" sz="2000" dirty="0">
                <a:ea typeface="+mn-lt"/>
                <a:cs typeface="+mn-lt"/>
              </a:rPr>
              <a:t>:</a:t>
            </a:r>
            <a:endParaRPr lang="en-US" dirty="0"/>
          </a:p>
          <a:p>
            <a:pPr marL="730885" lvl="1" indent="-304165"/>
            <a:r>
              <a:rPr lang="en-US" i="0" dirty="0" err="1">
                <a:solidFill>
                  <a:srgbClr val="0D0D0D"/>
                </a:solidFill>
                <a:effectLst/>
                <a:latin typeface="Söhne"/>
              </a:rPr>
              <a:t>Vấn</a:t>
            </a:r>
            <a:r>
              <a:rPr lang="en-US" i="0" dirty="0">
                <a:solidFill>
                  <a:srgbClr val="0D0D0D"/>
                </a:solidFill>
                <a:effectLst/>
                <a:latin typeface="Söhne"/>
              </a:rPr>
              <a:t> </a:t>
            </a:r>
            <a:r>
              <a:rPr lang="en-US" i="0" dirty="0" err="1">
                <a:solidFill>
                  <a:srgbClr val="0D0D0D"/>
                </a:solidFill>
                <a:effectLst/>
                <a:latin typeface="Söhne"/>
              </a:rPr>
              <a:t>đề</a:t>
            </a:r>
            <a:r>
              <a:rPr lang="en-US" i="0" dirty="0">
                <a:solidFill>
                  <a:srgbClr val="0D0D0D"/>
                </a:solidFill>
                <a:effectLst/>
                <a:latin typeface="Söhne"/>
              </a:rPr>
              <a:t> </a:t>
            </a:r>
            <a:r>
              <a:rPr lang="en-US" i="0" dirty="0" err="1">
                <a:solidFill>
                  <a:srgbClr val="0D0D0D"/>
                </a:solidFill>
                <a:effectLst/>
                <a:latin typeface="Söhne"/>
              </a:rPr>
              <a:t>kỹ</a:t>
            </a:r>
            <a:r>
              <a:rPr lang="en-US" i="0" dirty="0">
                <a:solidFill>
                  <a:srgbClr val="0D0D0D"/>
                </a:solidFill>
                <a:effectLst/>
                <a:latin typeface="Söhne"/>
              </a:rPr>
              <a:t> </a:t>
            </a:r>
            <a:r>
              <a:rPr lang="en-US" i="0" dirty="0" err="1">
                <a:solidFill>
                  <a:srgbClr val="0D0D0D"/>
                </a:solidFill>
                <a:effectLst/>
                <a:latin typeface="Söhne"/>
              </a:rPr>
              <a:t>thuật</a:t>
            </a:r>
            <a:r>
              <a:rPr lang="en-US" i="0" dirty="0">
                <a:solidFill>
                  <a:srgbClr val="0D0D0D"/>
                </a:solidFill>
                <a:effectLst/>
                <a:latin typeface="Söhne"/>
              </a:rPr>
              <a:t> </a:t>
            </a:r>
            <a:r>
              <a:rPr lang="en-US" i="0" dirty="0" err="1">
                <a:solidFill>
                  <a:srgbClr val="0D0D0D"/>
                </a:solidFill>
                <a:effectLst/>
                <a:latin typeface="Söhne"/>
              </a:rPr>
              <a:t>của</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ép</a:t>
            </a:r>
            <a:r>
              <a:rPr lang="en-US" i="0" dirty="0">
                <a:solidFill>
                  <a:srgbClr val="0D0D0D"/>
                </a:solidFill>
                <a:effectLst/>
                <a:latin typeface="Söhne"/>
              </a:rPr>
              <a:t> </a:t>
            </a:r>
            <a:r>
              <a:rPr lang="en-US" i="0" dirty="0" err="1">
                <a:solidFill>
                  <a:srgbClr val="0D0D0D"/>
                </a:solidFill>
                <a:effectLst/>
                <a:latin typeface="Söhne"/>
              </a:rPr>
              <a:t>cọc</a:t>
            </a:r>
            <a:endParaRPr lang="en-US" i="0" dirty="0">
              <a:solidFill>
                <a:srgbClr val="0D0D0D"/>
              </a:solidFill>
              <a:effectLst/>
              <a:latin typeface="Söhne"/>
            </a:endParaRPr>
          </a:p>
          <a:p>
            <a:pPr marL="730885" lvl="1" indent="-304165"/>
            <a:r>
              <a:rPr lang="vi-VN" dirty="0"/>
              <a:t>Khả năng trượt cọc</a:t>
            </a:r>
            <a:endParaRPr lang="en-US" dirty="0">
              <a:solidFill>
                <a:srgbClr val="0D0D0D"/>
              </a:solidFill>
              <a:latin typeface="Söhne"/>
            </a:endParaRPr>
          </a:p>
          <a:p>
            <a:pPr marL="730885" lvl="1" indent="-304165"/>
            <a:r>
              <a:rPr lang="it-IT" dirty="0"/>
              <a:t>Va chạm và va đập</a:t>
            </a:r>
            <a:endParaRPr lang="en-US" dirty="0">
              <a:solidFill>
                <a:srgbClr val="0D0D0D"/>
              </a:solidFill>
              <a:latin typeface="Söhne"/>
            </a:endParaRPr>
          </a:p>
          <a:p>
            <a:pPr marL="730885" lvl="1" indent="-304165"/>
            <a:r>
              <a:rPr lang="vi-VN" dirty="0"/>
              <a:t>Lỗi tinh chỉnh và bảo dưỡng</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t>
            </a:r>
            <a:r>
              <a:rPr lang="en-US" dirty="0" err="1"/>
              <a:t>và</a:t>
            </a:r>
            <a:r>
              <a:rPr lang="en-US" dirty="0"/>
              <a:t> ý </a:t>
            </a:r>
            <a:r>
              <a:rPr lang="en-US" dirty="0" err="1"/>
              <a:t>thức</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ép</a:t>
            </a:r>
            <a:r>
              <a:rPr lang="en-US" dirty="0"/>
              <a:t> </a:t>
            </a:r>
            <a:r>
              <a:rPr lang="en-US" dirty="0" err="1"/>
              <a:t>cọc</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ép</a:t>
            </a:r>
            <a:r>
              <a:rPr lang="en-US" dirty="0"/>
              <a:t> </a:t>
            </a:r>
            <a:r>
              <a:rPr lang="en-US" dirty="0" err="1"/>
              <a:t>cọc</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ép cọc</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ép cọc</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ép cọc</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cọc</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cọc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cọc</a:t>
            </a:r>
            <a:endParaRPr lang="en-US" sz="2400" b="1" i="0" dirty="0">
              <a:effectLst/>
              <a:latin typeface="Söhne"/>
            </a:endParaRPr>
          </a:p>
          <a:p>
            <a:r>
              <a:rPr lang="vi-VN" b="0" i="0" dirty="0">
                <a:effectLst/>
                <a:latin typeface="Söhne"/>
              </a:rPr>
              <a:t>An toàn lao động là một yếu tố quan trọng không chỉ trong mọi lĩnh vực sản xuất mà còn đặc biệt cần thiết khi vận hành máy ép cọc (pile presses) trong ngành xây dựng. </a:t>
            </a:r>
            <a:endParaRPr lang="en-US" b="0" i="0" dirty="0">
              <a:effectLst/>
              <a:latin typeface="Söhne"/>
            </a:endParaRPr>
          </a:p>
          <a:p>
            <a:r>
              <a:rPr lang="vi-VN" b="0" i="0" dirty="0">
                <a:effectLst/>
                <a:latin typeface="Söhne"/>
              </a:rPr>
              <a:t>Việc duy trì một môi trường làm việc an toàn không chỉ bảo vệ sức khỏe và tính mạng của các công nhân mà còn giúp tăng hiệu suất và chất lượng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B60C631-E04C-13D3-BFAB-BE7669743C0B}"/>
              </a:ext>
            </a:extLst>
          </p:cNvPr>
          <p:cNvPicPr>
            <a:picLocks noChangeAspect="1"/>
          </p:cNvPicPr>
          <p:nvPr/>
        </p:nvPicPr>
        <p:blipFill>
          <a:blip r:embed="rId3"/>
          <a:stretch>
            <a:fillRect/>
          </a:stretch>
        </p:blipFill>
        <p:spPr>
          <a:xfrm>
            <a:off x="-962372" y="3501008"/>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cọc</a:t>
            </a:r>
            <a:endParaRPr lang="en-US" sz="2400" b="1" i="0" dirty="0">
              <a:effectLst/>
              <a:latin typeface="Söhne"/>
            </a:endParaRPr>
          </a:p>
          <a:p>
            <a:r>
              <a:rPr lang="vi-VN" b="0" i="0" dirty="0">
                <a:effectLst/>
                <a:latin typeface="Söhne"/>
              </a:rPr>
              <a:t>Việc tuân thủ các giao thức và quy định an toàn là điều cực kỳ quan trọng khi vận hành máy ép cọc trong môi trường xây dựng. </a:t>
            </a:r>
            <a:endParaRPr lang="en-US" b="0" i="0" dirty="0">
              <a:effectLst/>
              <a:latin typeface="Söhne"/>
            </a:endParaRPr>
          </a:p>
          <a:p>
            <a:r>
              <a:rPr lang="vi-VN" b="0" i="0" dirty="0">
                <a:effectLst/>
                <a:latin typeface="Söhne"/>
              </a:rPr>
              <a:t>Đầu tiên và quan trọng nhất, mọi người tham gia vào việc vận hành máy ép cọc cần được đào tạo đầy đủ về cách sử dụng máy, các biện pháp an toàn và các quy trình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A837718-9566-8E84-C341-D97116267D27}"/>
              </a:ext>
            </a:extLst>
          </p:cNvPr>
          <p:cNvPicPr>
            <a:picLocks noChangeAspect="1"/>
          </p:cNvPicPr>
          <p:nvPr/>
        </p:nvPicPr>
        <p:blipFill>
          <a:blip r:embed="rId3"/>
          <a:stretch>
            <a:fillRect/>
          </a:stretch>
        </p:blipFill>
        <p:spPr>
          <a:xfrm>
            <a:off x="-962372" y="3501008"/>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Khung máy: Đây là phần cơ bản của máy, bao gồm khung chính và các bộ phận hỗ trợ khác như cột và xà. Khung máy cần được thiết kế chắc chắn để chịu được áp lực lớn từ quá trình ép cọc.</a:t>
            </a:r>
          </a:p>
          <a:p>
            <a:pPr algn="l"/>
            <a:r>
              <a:rPr lang="vi-VN" b="0" i="0" dirty="0">
                <a:effectLst/>
                <a:latin typeface="Open Sans" panose="020B0606030504020204" pitchFamily="34" charset="0"/>
              </a:rPr>
              <a:t>Hệ thống ép: Bao gồm bơm thủy lực, xi lanh thủy lực và các bộ phận liên quan khác, hệ thống ép đảm bảo áp lực cần thiết được áp dụng lên cọc để đóng chặt vào đất.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928E4CE-67BA-4581-4468-E97B60AEC86D}"/>
              </a:ext>
            </a:extLst>
          </p:cNvPr>
          <p:cNvPicPr>
            <a:picLocks noChangeAspect="1"/>
          </p:cNvPicPr>
          <p:nvPr/>
        </p:nvPicPr>
        <p:blipFill>
          <a:blip r:embed="rId3"/>
          <a:stretch>
            <a:fillRect/>
          </a:stretch>
        </p:blipFill>
        <p:spPr>
          <a:xfrm>
            <a:off x="6022404"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Máy ép cọc (pile presses) là một thiết bị quan trọng trong xây dựng và cơ sở hạ tầng, được sử dụng để đóng cọc vào đất nhằm củng cố nền đất hoặc tạo nền móng cho các công trình xây dựng.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máy ép cọc thường bao gồm các thành phần chính như khung máy, hệ thống ép, hệ thống di chuyển và hệ thống kiểm soát.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CF965B3-B221-9DAD-6141-6F5F7825538F}"/>
              </a:ext>
            </a:extLst>
          </p:cNvPr>
          <p:cNvPicPr>
            <a:picLocks noChangeAspect="1"/>
          </p:cNvPicPr>
          <p:nvPr/>
        </p:nvPicPr>
        <p:blipFill>
          <a:blip r:embed="rId3"/>
          <a:stretch>
            <a:fillRect/>
          </a:stretch>
        </p:blipFill>
        <p:spPr>
          <a:xfrm>
            <a:off x="6022404"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Xây dựng cầu và cống: Máy ép cọc được sử dụng để đóng cọc vào đất dưới các cột cầu và cống, tạo ra một nền móng vững chắc để chịu lực tải từ phương tiện giao thông và môi trường xung quanh.</a:t>
            </a:r>
          </a:p>
          <a:p>
            <a:pPr algn="l"/>
            <a:r>
              <a:rPr lang="vi-VN" b="0" i="0" dirty="0">
                <a:effectLst/>
                <a:latin typeface="Open Sans" panose="020B0606030504020204" pitchFamily="34" charset="0"/>
              </a:rPr>
              <a:t>Xây dựng tòa nhà cao tầng: Trong các dự án xây dựng tòa nhà cao tầng, máy ép cọc được sử dụng để tạo ra các cọc củng cố trong đất để hỗ trợ trọng lượng của tòa nhà và ngăn chặn chuyển động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00B1CC9-6038-E61E-7084-C1E2CC8E1B7F}"/>
              </a:ext>
            </a:extLst>
          </p:cNvPr>
          <p:cNvPicPr>
            <a:picLocks noChangeAspect="1"/>
          </p:cNvPicPr>
          <p:nvPr/>
        </p:nvPicPr>
        <p:blipFill>
          <a:blip r:embed="rId3"/>
          <a:stretch>
            <a:fillRect/>
          </a:stretch>
        </p:blipFill>
        <p:spPr>
          <a:xfrm>
            <a:off x="6022404"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ép</a:t>
            </a:r>
            <a:r>
              <a:rPr lang="en-US" b="0" i="0" dirty="0">
                <a:effectLst/>
                <a:latin typeface="Open Sans" panose="020B0606030504020204" pitchFamily="34" charset="0"/>
              </a:rPr>
              <a:t> </a:t>
            </a:r>
            <a:r>
              <a:rPr lang="en-US" b="0" i="0" dirty="0" err="1">
                <a:effectLst/>
                <a:latin typeface="Open Sans" panose="020B0606030504020204" pitchFamily="34" charset="0"/>
              </a:rPr>
              <a:t>cọc</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cẩn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do </a:t>
            </a:r>
            <a:r>
              <a:rPr lang="en-US" b="0" i="0" dirty="0" err="1">
                <a:effectLst/>
                <a:latin typeface="Open Sans" panose="020B0606030504020204" pitchFamily="34" charset="0"/>
              </a:rPr>
              <a:t>đó</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tiềm</a:t>
            </a:r>
            <a:r>
              <a:rPr lang="en-US" b="0" i="0" dirty="0">
                <a:effectLst/>
                <a:latin typeface="Open Sans" panose="020B0606030504020204" pitchFamily="34" charset="0"/>
              </a:rPr>
              <a:t> </a:t>
            </a:r>
            <a:r>
              <a:rPr lang="en-US" b="0" i="0" dirty="0" err="1">
                <a:effectLst/>
                <a:latin typeface="Open Sans" panose="020B0606030504020204" pitchFamily="34" charset="0"/>
              </a:rPr>
              <a:t>ẩn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lớn</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liên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ép</a:t>
            </a:r>
            <a:r>
              <a:rPr lang="en-US" b="0" i="0" dirty="0">
                <a:effectLst/>
                <a:latin typeface="Open Sans" panose="020B0606030504020204" pitchFamily="34" charset="0"/>
              </a:rPr>
              <a:t> </a:t>
            </a:r>
            <a:r>
              <a:rPr lang="en-US" b="0" i="0" dirty="0" err="1">
                <a:effectLst/>
                <a:latin typeface="Open Sans" panose="020B0606030504020204" pitchFamily="34" charset="0"/>
              </a:rPr>
              <a:t>cọc</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tổn</a:t>
            </a:r>
            <a:r>
              <a:rPr lang="en-US" b="0" i="0" dirty="0">
                <a:effectLst/>
                <a:latin typeface="Open Sans" panose="020B0606030504020204" pitchFamily="34" charset="0"/>
              </a:rPr>
              <a:t> </a:t>
            </a:r>
            <a:r>
              <a:rPr lang="en-US" b="0" i="0" dirty="0" err="1">
                <a:effectLst/>
                <a:latin typeface="Open Sans" panose="020B0606030504020204" pitchFamily="34" charset="0"/>
              </a:rPr>
              <a:t>thất</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3513449-9258-7E68-DAFF-6537F5BC2D81}"/>
              </a:ext>
            </a:extLst>
          </p:cNvPr>
          <p:cNvPicPr>
            <a:picLocks noChangeAspect="1"/>
          </p:cNvPicPr>
          <p:nvPr/>
        </p:nvPicPr>
        <p:blipFill>
          <a:blip r:embed="rId3"/>
          <a:stretch>
            <a:fillRect/>
          </a:stretch>
        </p:blipFill>
        <p:spPr>
          <a:xfrm>
            <a:off x="6022404"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ép 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ép cọc</a:t>
            </a:r>
          </a:p>
          <a:p>
            <a:pPr algn="l">
              <a:lnSpc>
                <a:spcPct val="120000"/>
              </a:lnSpc>
            </a:pPr>
            <a:r>
              <a:rPr lang="vi-VN" b="0" i="0" dirty="0">
                <a:effectLst/>
                <a:latin typeface="Open Sans" panose="020B0606030504020204" pitchFamily="34" charset="0"/>
              </a:rPr>
              <a:t>Kiểm tra kỹ thuật của máy: Đảm bảo rằng tất cả các bộ phận của máy ép cọc đều hoạt động đúng cách và không có dấu hiệu của sự cố kỹ thuật. Kiểm tra từng bộ phận của máy, bao gồm hệ thống thủy lực, hệ thống di chuyển và hệ thống điều khiển.</a:t>
            </a:r>
          </a:p>
          <a:p>
            <a:pPr algn="l">
              <a:lnSpc>
                <a:spcPct val="120000"/>
              </a:lnSpc>
            </a:pPr>
            <a:r>
              <a:rPr lang="vi-VN" b="0" i="0" dirty="0">
                <a:effectLst/>
                <a:latin typeface="Open Sans" panose="020B0606030504020204" pitchFamily="34" charset="0"/>
              </a:rPr>
              <a:t>Kiểm tra an toàn của khu vực làm việc: Xác định và loại bỏ mọi vật liệu dư thừa hoặc vật cản trong khu vực làm việc gần máy ép cọc. Đảm bảo rằng không có người hoặc vật liệu nào gây cản trở quá trình vận hành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5EA361A-D304-2638-DCBA-262DA8F8D99A}"/>
              </a:ext>
            </a:extLst>
          </p:cNvPr>
          <p:cNvPicPr>
            <a:picLocks noChangeAspect="1"/>
          </p:cNvPicPr>
          <p:nvPr/>
        </p:nvPicPr>
        <p:blipFill>
          <a:blip r:embed="rId3"/>
          <a:stretch>
            <a:fillRect/>
          </a:stretch>
        </p:blipFill>
        <p:spPr>
          <a:xfrm>
            <a:off x="-1178396" y="314096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ép 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ép cọc định kỳ</a:t>
            </a:r>
          </a:p>
          <a:p>
            <a:pPr algn="l">
              <a:lnSpc>
                <a:spcPct val="120000"/>
              </a:lnSpc>
            </a:pPr>
            <a:r>
              <a:rPr lang="vi-VN" b="0" i="0" dirty="0">
                <a:effectLst/>
                <a:latin typeface="Open Sans" panose="020B0606030504020204" pitchFamily="34" charset="0"/>
              </a:rPr>
              <a:t>Kiểm tra và bôi trơn các bộ phận chịu lực: Xác định các bộ phận chịu lực như xi lanh thủy lực và trục trượt, sau đó kiểm tra và bôi trơn chúng định kỳ. Việc bảo trì bôi trơn giúp giảm ma sát và mòn, từ đó kéo dài tuổi thọ và tăng hiệu suất của máy.</a:t>
            </a:r>
          </a:p>
          <a:p>
            <a:pPr algn="l">
              <a:lnSpc>
                <a:spcPct val="120000"/>
              </a:lnSpc>
            </a:pPr>
            <a:r>
              <a:rPr lang="vi-VN" b="0" i="0" dirty="0">
                <a:effectLst/>
                <a:latin typeface="Open Sans" panose="020B0606030504020204" pitchFamily="34" charset="0"/>
              </a:rPr>
              <a:t>Kiểm tra hệ thống thủy lực: Kiểm tra áp suất dầu và mức dầu trong hệ thống thủy lực, đảm bảo rằng chúng đều ở mức độ an toàn và hiệu quả. Nếu phát hiện bất kỳ rò rỉ nào, cần kiểm tra và sửa chữa ngay lập tức để tránh sự cố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0320720-BA06-408D-1142-C4C9B601FDEB}"/>
              </a:ext>
            </a:extLst>
          </p:cNvPr>
          <p:cNvPicPr>
            <a:picLocks noChangeAspect="1"/>
          </p:cNvPicPr>
          <p:nvPr/>
        </p:nvPicPr>
        <p:blipFill>
          <a:blip r:embed="rId3"/>
          <a:stretch>
            <a:fillRect/>
          </a:stretch>
        </p:blipFill>
        <p:spPr>
          <a:xfrm>
            <a:off x="-1178396" y="314096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cọc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ép cọc an toàn</a:t>
            </a:r>
            <a:r>
              <a:rPr lang="en-US" sz="2400" dirty="0"/>
              <a:t>:</a:t>
            </a:r>
          </a:p>
          <a:p>
            <a:pPr algn="l"/>
            <a:r>
              <a:rPr lang="vi-VN" b="0" i="0" dirty="0">
                <a:solidFill>
                  <a:srgbClr val="4C4F5A"/>
                </a:solidFill>
                <a:effectLst/>
                <a:latin typeface="Open Sans" panose="020B0606030504020204" pitchFamily="34" charset="0"/>
              </a:rPr>
              <a:t>Kiểm tra trước khi vận hành: Trước khi bắt đầu vận hành máy ép cọc, hãy thực hiện kiểm tra an toàn đầy đủ. Đảm bảo rằng tất cả các bộ phận của máy hoạt động đúng cách và không có dấu hiệu của sự cố kỹ thuật.</a:t>
            </a:r>
          </a:p>
          <a:p>
            <a:pPr algn="l"/>
            <a:r>
              <a:rPr lang="vi-VN" b="0" i="0" dirty="0">
                <a:solidFill>
                  <a:srgbClr val="4C4F5A"/>
                </a:solidFill>
                <a:effectLst/>
                <a:latin typeface="Open Sans" panose="020B0606030504020204" pitchFamily="34" charset="0"/>
              </a:rPr>
              <a:t>Đặt máy và chuẩn bị vị trí làm việc: Đặt máy ép cọc ở vị trí phù hợp và chuẩn bị khu vực làm việc xung quanh máy. Đảm bảo không có người hoặc vật liệu nào cản trở quá trình vận hành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cọc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ép cọc</a:t>
            </a:r>
            <a:r>
              <a:rPr lang="en-US" sz="2400" dirty="0"/>
              <a:t>:</a:t>
            </a:r>
          </a:p>
          <a:p>
            <a:pPr algn="l"/>
            <a:r>
              <a:rPr lang="vi-VN" b="0" i="0" dirty="0">
                <a:solidFill>
                  <a:srgbClr val="4C4F5A"/>
                </a:solidFill>
                <a:effectLst/>
                <a:latin typeface="Open Sans" panose="020B0606030504020204" pitchFamily="34" charset="0"/>
              </a:rPr>
              <a:t>Dừng ngay lập tức quá trình vận hành: Trong trường hợp phát hiện bất kỳ sự cố nào liên quan đến an toàn hoặc kỹ thuật, việc dừng ngay lập tức quá trình vận hành máy ép cọc là cần thiết để ngăn chặn tình huống trở nên tồi tệ hơn.</a:t>
            </a:r>
          </a:p>
          <a:p>
            <a:pPr algn="l"/>
            <a:r>
              <a:rPr lang="vi-VN" b="0" i="0" dirty="0">
                <a:solidFill>
                  <a:srgbClr val="4C4F5A"/>
                </a:solidFill>
                <a:effectLst/>
                <a:latin typeface="Open Sans" panose="020B0606030504020204" pitchFamily="34" charset="0"/>
              </a:rPr>
              <a:t>Báo cáo sự cố và kêu gọi sự giúp đỡ: Ngay sau khi phát hiện sự cố, nhân viên cần thông báo ngay cho người quản lý hoặc trưởng nhóm để họ có thể thực hiện các biện pháp ứng phó. Nếu cần, kêu gọi sự giúp đỡ từ nhóm kỹ thuật hoặc cứu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ép</a:t>
            </a:r>
            <a:r>
              <a:rPr lang="en-US" b="1" i="0" dirty="0">
                <a:effectLst/>
                <a:latin typeface="Söhne"/>
              </a:rPr>
              <a:t> </a:t>
            </a:r>
            <a:r>
              <a:rPr lang="en-US" b="1" i="0" dirty="0" err="1">
                <a:effectLst/>
                <a:latin typeface="Söhne"/>
              </a:rPr>
              <a:t>cọc</a:t>
            </a:r>
            <a:r>
              <a:rPr lang="en-US" sz="2000" dirty="0">
                <a:latin typeface="Söhne"/>
              </a:rPr>
              <a:t>:</a:t>
            </a:r>
          </a:p>
          <a:p>
            <a:pPr algn="l"/>
            <a:r>
              <a:rPr lang="vi-VN" b="0" i="0" dirty="0">
                <a:effectLst/>
                <a:latin typeface="Söhne"/>
              </a:rPr>
              <a:t>Rủi ro liên quan đến máy móc: Các sự cố kỹ thuật của máy ép cọc như hỏng hóc cơ cấu hoặc lỗi trong hệ thống thủy lực có thể gây ra nguy hiểm cho nhân viên và gây tổn thất vật chất.</a:t>
            </a:r>
          </a:p>
          <a:p>
            <a:pPr algn="l"/>
            <a:r>
              <a:rPr lang="vi-VN" b="0" i="0" dirty="0">
                <a:effectLst/>
                <a:latin typeface="Söhne"/>
              </a:rPr>
              <a:t>Nguy cơ va chạm và va đập: Máy ép cọc thường hoạt động trong môi trường xây dựng đầy rủi ro, với các phương tiện và vật liệu di chuyển xung quanh. Sự va chạm hoặc va đập có thể gây nguy hiểm cho nhân viên làm việc gần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6FBA0005-547A-F9A5-FC12-03E13B82F0EF}"/>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cọc</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ép cọc để việc vận hành an toàn</a:t>
            </a:r>
            <a:endParaRPr lang="en-US" b="0" i="0" dirty="0">
              <a:effectLst/>
              <a:latin typeface="Söhne"/>
            </a:endParaRPr>
          </a:p>
          <a:p>
            <a:pPr lvl="1"/>
            <a:r>
              <a:rPr lang="vi-VN" b="0" i="0" dirty="0">
                <a:effectLst/>
                <a:latin typeface="Söhne"/>
              </a:rPr>
              <a:t>Kiểm tra các bộ phận chính: Kiểm tra kỹ lưỡng các bộ phận chính của máy ép cọc như hệ thống thủy lực, hệ thống điều khiển, cơ cấu chịu lực và cơ chế an toàn. Đảm bảo rằng chúng hoạt động một cách đúng cách và không có dấu hiệu của sự cố kỹ thuật.</a:t>
            </a:r>
          </a:p>
          <a:p>
            <a:pPr lvl="1"/>
            <a:r>
              <a:rPr lang="vi-VN" b="0" i="0" dirty="0">
                <a:effectLst/>
                <a:latin typeface="Söhne"/>
              </a:rPr>
              <a:t>Bảo dưỡng bôi trơn: Bôi trơn là một phần quan trọng của quy trình bảo dưỡng định kỳ. Đảm bảo rằng tất cả các bộ phận chịu ma sát như trục trượt và xi lanh thủy lực được bôi trơn đầy đủ để giảm ma sát và mài mòn.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51C67A-EB79-D2C5-A0F0-480FBA6FA0DA}"/>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cọc</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được đào tạo và huấn luyện về quy trình vận hành an toàn của máy ép cọc. Cung cấp cho họ kiến thức và kỹ năng cần thiết để thực hiện công việc một cách an toàn và hiệu quả.</a:t>
            </a:r>
          </a:p>
          <a:p>
            <a:pPr lvl="1"/>
            <a:r>
              <a:rPr lang="vi-VN" b="0" i="0" dirty="0">
                <a:effectLst/>
                <a:latin typeface="Söhne"/>
              </a:rPr>
              <a:t>Sử dụng trang thiết bị bảo hộ cá nhân (PPE): Yêu cầu tất cả nhân viên sử dụng đầy đủ trang thiết bị bảo hộ cá nhân như mũ bảo hiểm, kính bảo hộ, găng tay và giày chống đinh khi làm việc gần máy ép cọc.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1EC41A-E0EB-AA41-3859-95931881DC3B}"/>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cọc</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endParaRPr lang="en-US" b="0" i="0" dirty="0">
              <a:effectLst/>
              <a:latin typeface="Söhne"/>
            </a:endParaRPr>
          </a:p>
          <a:p>
            <a:pPr lvl="1"/>
            <a:r>
              <a:rPr lang="vi-VN" b="0" i="0" dirty="0">
                <a:effectLst/>
                <a:latin typeface="Söhne"/>
              </a:rPr>
              <a:t>Xác định vùng an toàn: Xác định các vùng an toàn xung quanh máy ép cọc là điều cần thiết. Các vùng này bao gồm không gian cần thiết cho quá trình vận hành máy cũng như khoảng cách an toàn giữa máy và các nhân viên hoặc vật liệu khác.</a:t>
            </a:r>
          </a:p>
          <a:p>
            <a:pPr lvl="1"/>
            <a:r>
              <a:rPr lang="vi-VN" b="0" i="0" dirty="0">
                <a:effectLst/>
                <a:latin typeface="Söhne"/>
              </a:rPr>
              <a:t>Đánh dấu và cảnh báo: Sử dụng biển báo hoặc đánh dấu đặc biệt để chỉ ra các vùng an toàn và vùng cấm. Cảnh báo nhân viên và những người làm việc xung quanh về nguy cơ và hướng dẫn họ tránh xa các vùng không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66BA7B-5C04-3C59-94D5-866D5FF103F1}"/>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cọc</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endParaRPr lang="en-US" b="0" i="0" dirty="0">
              <a:effectLst/>
              <a:latin typeface="Söhne"/>
            </a:endParaRPr>
          </a:p>
          <a:p>
            <a:pPr lvl="1"/>
            <a:r>
              <a:rPr lang="vi-VN" b="0" i="0" dirty="0">
                <a:effectLst/>
                <a:latin typeface="Söhne"/>
              </a:rPr>
              <a:t>Mũ bảo hiểm: Mũ bảo hiểm là một trong những loại PPE quan trọng nhất để bảo vệ đầu và não của nhân viên khỏi các nguy cơ va đập hoặc vật liệu rơi từ trên cao trong quá trình làm việc gần máy ép cọc.</a:t>
            </a:r>
          </a:p>
          <a:p>
            <a:pPr lvl="1"/>
            <a:r>
              <a:rPr lang="vi-VN" b="0" i="0" dirty="0">
                <a:effectLst/>
                <a:latin typeface="Söhne"/>
              </a:rPr>
              <a:t>Kính bảo hộ: Kính bảo hộ giúp bảo vệ mắt của nhân viên khỏi các vật liệu nhỏ, bụi, hoặc các hạt kim loại có thể gây tổn thương hoặc gây chấn thương mắt trong quá trình vận hành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E51EC6-5DD7-CD17-6A74-508AB50BCB04}"/>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cọc</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ép cọc</a:t>
            </a:r>
            <a:endParaRPr lang="en-US" b="0" i="0" dirty="0">
              <a:effectLst/>
              <a:latin typeface="Söhne"/>
            </a:endParaRPr>
          </a:p>
          <a:p>
            <a:pPr lvl="1"/>
            <a:r>
              <a:rPr lang="vi-VN" b="0" i="0" dirty="0">
                <a:effectLst/>
                <a:latin typeface="Söhne"/>
              </a:rPr>
              <a:t>Dừng ngay lập tức quá trình vận hành: Khi phát hiện sự cố, người điều hành hoặc nhân viên phụ trách cần dừng ngay lập tức quá trình vận hành máy ép cọc để ngăn chặn tình hình trở nên tồi tệ hơn.</a:t>
            </a:r>
          </a:p>
          <a:p>
            <a:pPr lvl="1"/>
            <a:r>
              <a:rPr lang="vi-VN" b="0" i="0" dirty="0">
                <a:effectLst/>
                <a:latin typeface="Söhne"/>
              </a:rPr>
              <a:t>Bảo vệ nhân viên và môi trường làm việc: Đảm bảo rằng tất cả nhân viên đang làm việc gần máy được di chuyển ra khỏi khu vực nguy hiểm một cách an toàn. Đồng thời, bảo vệ môi trường làm việc khỏi nguy cơ tiềm ẩn do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B41EC67-2E91-3B0A-8974-8A2BA2107350}"/>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cọc</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F588FF-B29D-1B94-2A15-B4F0468261BB}"/>
              </a:ext>
            </a:extLst>
          </p:cNvPr>
          <p:cNvPicPr>
            <a:picLocks noChangeAspect="1"/>
          </p:cNvPicPr>
          <p:nvPr/>
        </p:nvPicPr>
        <p:blipFill>
          <a:blip r:embed="rId4"/>
          <a:stretch>
            <a:fillRect/>
          </a:stretch>
        </p:blipFill>
        <p:spPr>
          <a:xfrm>
            <a:off x="-746347" y="3510385"/>
            <a:ext cx="4680520" cy="468052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ép cọc</a:t>
            </a:r>
            <a:endParaRPr lang="en-US" sz="2400" b="1" i="0" dirty="0">
              <a:effectLst/>
              <a:latin typeface="Söhne"/>
            </a:endParaRPr>
          </a:p>
          <a:p>
            <a:r>
              <a:rPr lang="vi-VN" b="0" i="0" dirty="0">
                <a:effectLst/>
                <a:latin typeface="Söhne"/>
              </a:rPr>
              <a:t>Mưa và độ ẩm cao: Mưa và độ ẩm cao có thể làm ướt các bề mặt làm việc và gây trơn trượt. Điều này có thể làm giảm độ bám dính của cọc hoặc làm tăng nguy cơ trượt cọc trong quá trình đóng.</a:t>
            </a:r>
          </a:p>
          <a:p>
            <a:r>
              <a:rPr lang="vi-VN" b="0" i="0" dirty="0">
                <a:effectLst/>
                <a:latin typeface="Söhne"/>
              </a:rPr>
              <a:t>Gió mạnh: Gió mạnh có thể làm dao động cọc khi đang được đóng, gây ra sự không ổn định và ảnh hưởng đến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49C5C1D-8AEE-AF59-753D-F12826CFF977}"/>
              </a:ext>
            </a:extLst>
          </p:cNvPr>
          <p:cNvPicPr>
            <a:picLocks noChangeAspect="1"/>
          </p:cNvPicPr>
          <p:nvPr/>
        </p:nvPicPr>
        <p:blipFill>
          <a:blip r:embed="rId3"/>
          <a:stretch>
            <a:fillRect/>
          </a:stretch>
        </p:blipFill>
        <p:spPr>
          <a:xfrm>
            <a:off x="-818356" y="3501008"/>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ép cọc</a:t>
            </a:r>
            <a:endParaRPr lang="en-US" sz="2400" b="1" i="0" dirty="0">
              <a:effectLst/>
              <a:latin typeface="Söhne"/>
            </a:endParaRPr>
          </a:p>
          <a:p>
            <a:r>
              <a:rPr lang="vi-VN" b="0" i="0" dirty="0">
                <a:effectLst/>
                <a:latin typeface="Söhne"/>
              </a:rPr>
              <a:t>Đất đai và địa hình: Tính chất của đất đai và địa hình xung quanh có thể ảnh hưởng đến quá trình đóng cọc. Đất đai có cấu trúc khác nhau sẽ yêu cầu điều chỉnh phương pháp đóng cọc và áp dụng các kỹ thuật phù hợp.</a:t>
            </a:r>
          </a:p>
          <a:p>
            <a:r>
              <a:rPr lang="vi-VN" b="0" i="0" dirty="0">
                <a:effectLst/>
                <a:latin typeface="Söhne"/>
              </a:rPr>
              <a:t>Độ bám dính của đất: Độ bám dính của đất đai có thể ảnh hưởng đến khả năng đóng cọc một cách hiệu quả. Đất đai có độ bám dính thấp có thể làm giảm sức mạnh đóng cọc và tăng nguy cơ cọc bị trượt.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4D28D07-595F-95B6-ED43-AFA7113B1552}"/>
              </a:ext>
            </a:extLst>
          </p:cNvPr>
          <p:cNvPicPr>
            <a:picLocks noChangeAspect="1"/>
          </p:cNvPicPr>
          <p:nvPr/>
        </p:nvPicPr>
        <p:blipFill>
          <a:blip r:embed="rId3"/>
          <a:stretch>
            <a:fillRect/>
          </a:stretch>
        </p:blipFill>
        <p:spPr>
          <a:xfrm>
            <a:off x="-818356" y="3501008"/>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ép cọc ảnh hưởng như thế nào đến việc vận hành máy ép cọc</a:t>
            </a:r>
            <a:endParaRPr lang="en-US" sz="2400" b="1" i="0" dirty="0">
              <a:effectLst/>
              <a:latin typeface="Söhne"/>
            </a:endParaRPr>
          </a:p>
          <a:p>
            <a:r>
              <a:rPr lang="vi-VN" b="0" i="0" dirty="0">
                <a:effectLst/>
                <a:latin typeface="Söhne"/>
              </a:rPr>
              <a:t>Hiệu suất hoạt động: Máy ép cọc cần phải hoạt động ổn định và hiệu quả để đảm bảo quá trình đóng cọc diễn ra một cách chính xác và nhanh chóng. </a:t>
            </a:r>
          </a:p>
          <a:p>
            <a:r>
              <a:rPr lang="vi-VN" b="0" i="0" dirty="0">
                <a:effectLst/>
                <a:latin typeface="Söhne"/>
              </a:rPr>
              <a:t>An toàn của máy: Tình trạng kỹ thuật của máy ép cọc ảnh hưởng trực tiếp đến an toàn của quá trình làm việc. Máy ép cọc cần phải được bảo dưỡng định kỳ và kiểm tra để đảm bảo rằng tất cả các bộ phận hoạt động một cách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346D03-2D6D-6F93-47A2-DFB24BD165E5}"/>
              </a:ext>
            </a:extLst>
          </p:cNvPr>
          <p:cNvPicPr>
            <a:picLocks noChangeAspect="1"/>
          </p:cNvPicPr>
          <p:nvPr/>
        </p:nvPicPr>
        <p:blipFill>
          <a:blip r:embed="rId3"/>
          <a:stretch>
            <a:fillRect/>
          </a:stretch>
        </p:blipFill>
        <p:spPr>
          <a:xfrm>
            <a:off x="-818356" y="3501008"/>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ép cọc</a:t>
            </a:r>
            <a:endParaRPr lang="en-US" sz="2400" b="1" i="0" dirty="0">
              <a:effectLst/>
              <a:latin typeface="Söhne"/>
            </a:endParaRPr>
          </a:p>
          <a:p>
            <a:r>
              <a:rPr lang="vi-VN" b="0" i="0" dirty="0">
                <a:effectLst/>
                <a:latin typeface="Söhne"/>
              </a:rPr>
              <a:t>Hiểu biết về máy móc và quy trình vận hành: Kiến thức về cách hoạt động của máy ép cọc và quy trình vận hành giúp người lao động hiểu được các nguy cơ và biện pháp an toàn cần thiết để tránh tai nạn.</a:t>
            </a:r>
          </a:p>
          <a:p>
            <a:r>
              <a:rPr lang="vi-VN" b="0" i="0" dirty="0">
                <a:effectLst/>
                <a:latin typeface="Söhne"/>
              </a:rPr>
              <a:t>Kỹ năng điều khiển và sử dụng thiết bị: Kỹ năng điều khiển máy ép cọc và sử dụng các thiết bị điều khiển là quan trọng để đảm bảo việc vận hành máy diễn ra một cách chính xác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D62FB63-8C5F-2010-F059-79586054EC82}"/>
              </a:ext>
            </a:extLst>
          </p:cNvPr>
          <p:cNvPicPr>
            <a:picLocks noChangeAspect="1"/>
          </p:cNvPicPr>
          <p:nvPr/>
        </p:nvPicPr>
        <p:blipFill>
          <a:blip r:embed="rId3"/>
          <a:stretch>
            <a:fillRect/>
          </a:stretch>
        </p:blipFill>
        <p:spPr>
          <a:xfrm>
            <a:off x="-818356" y="3501008"/>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ép cọc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ép cọc là rất quan trọng vì nhiều lý do. Đầu tiên, máy ép cọc là thiết bị công nghiệp mạnh mẽ và tiềm ẩn nhiều nguy cơ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vận hành cần hiểu rõ về cách sử dụng máy một cách an toàn và đúng cách để tránh tai nạn. Đào tạo cung cấp kiến thức về cách kiểm soát và xử lý máy một cách an toàn, cũng như cách nhận biết và ứng phó với các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B792301-400C-9D73-607D-1E85BF18E90D}"/>
              </a:ext>
            </a:extLst>
          </p:cNvPr>
          <p:cNvPicPr>
            <a:picLocks noChangeAspect="1"/>
          </p:cNvPicPr>
          <p:nvPr/>
        </p:nvPicPr>
        <p:blipFill>
          <a:blip r:embed="rId3"/>
          <a:stretch>
            <a:fillRect/>
          </a:stretch>
        </p:blipFill>
        <p:spPr>
          <a:xfrm>
            <a:off x="6461485" y="1556792"/>
            <a:ext cx="4037136" cy="4037136"/>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2F489FB-97EA-3BEE-6D0F-A4FBAF4E8C9E}"/>
              </a:ext>
            </a:extLst>
          </p:cNvPr>
          <p:cNvPicPr>
            <a:picLocks noChangeAspect="1"/>
          </p:cNvPicPr>
          <p:nvPr/>
        </p:nvPicPr>
        <p:blipFill>
          <a:blip r:embed="rId3"/>
          <a:stretch>
            <a:fillRect/>
          </a:stretch>
        </p:blipFill>
        <p:spPr>
          <a:xfrm>
            <a:off x="6461485" y="1556792"/>
            <a:ext cx="4037136" cy="4037136"/>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cọc</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Duy </a:t>
            </a:r>
            <a:r>
              <a:rPr lang="en-US" b="0" i="0" dirty="0" err="1">
                <a:effectLst/>
                <a:latin typeface="Open Sans" panose="020B0606030504020204" pitchFamily="34" charset="0"/>
              </a:rPr>
              <a:t>trì</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ép</a:t>
            </a:r>
            <a:r>
              <a:rPr lang="en-US" b="0" i="0" dirty="0">
                <a:effectLst/>
                <a:latin typeface="Open Sans" panose="020B0606030504020204" pitchFamily="34" charset="0"/>
              </a:rPr>
              <a:t> </a:t>
            </a:r>
            <a:r>
              <a:rPr lang="en-US" b="0" i="0" dirty="0" err="1">
                <a:effectLst/>
                <a:latin typeface="Open Sans" panose="020B0606030504020204" pitchFamily="34" charset="0"/>
              </a:rPr>
              <a:t>cọc</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phủ</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mỗi</a:t>
            </a:r>
            <a:r>
              <a:rPr lang="en-US" b="0" i="0" dirty="0">
                <a:effectLst/>
                <a:latin typeface="Open Sans" panose="020B0606030504020204" pitchFamily="34" charset="0"/>
              </a:rPr>
              <a:t> </a:t>
            </a:r>
            <a:r>
              <a:rPr lang="en-US" b="0" i="0" dirty="0" err="1">
                <a:effectLst/>
                <a:latin typeface="Open Sans" panose="020B0606030504020204" pitchFamily="34" charset="0"/>
              </a:rPr>
              <a:t>doanh</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lĩnh</a:t>
            </a:r>
            <a:r>
              <a:rPr lang="en-US" b="0" i="0" dirty="0">
                <a:effectLst/>
                <a:latin typeface="Open Sans" panose="020B0606030504020204" pitchFamily="34" charset="0"/>
              </a:rPr>
              <a:t> </a:t>
            </a:r>
            <a:r>
              <a:rPr lang="en-US" b="0" i="0" dirty="0" err="1">
                <a:effectLst/>
                <a:latin typeface="Open Sans" panose="020B0606030504020204" pitchFamily="34" charset="0"/>
              </a:rPr>
              <a:t>vực</a:t>
            </a:r>
            <a:r>
              <a:rPr lang="en-US" b="0" i="0" dirty="0">
                <a:effectLst/>
                <a:latin typeface="Open Sans" panose="020B0606030504020204" pitchFamily="34" charset="0"/>
              </a:rPr>
              <a:t> </a:t>
            </a:r>
            <a:r>
              <a:rPr lang="en-US" b="0" i="0" dirty="0" err="1">
                <a:effectLst/>
                <a:latin typeface="Open Sans" panose="020B0606030504020204" pitchFamily="34" charset="0"/>
              </a:rPr>
              <a:t>xây</a:t>
            </a:r>
            <a:r>
              <a:rPr lang="en-US" b="0" i="0" dirty="0">
                <a:effectLst/>
                <a:latin typeface="Open Sans" panose="020B0606030504020204" pitchFamily="34" charset="0"/>
              </a:rPr>
              <a:t> </a:t>
            </a:r>
            <a:r>
              <a:rPr lang="en-US" b="0" i="0" dirty="0" err="1">
                <a:effectLst/>
                <a:latin typeface="Open Sans" panose="020B0606030504020204" pitchFamily="34" charset="0"/>
              </a:rPr>
              <a:t>dựng</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Đây</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chỉ</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trách</a:t>
            </a:r>
            <a:r>
              <a:rPr lang="en-US" b="0" i="0" dirty="0">
                <a:effectLst/>
                <a:latin typeface="Open Sans" panose="020B0606030504020204" pitchFamily="34" charset="0"/>
              </a:rPr>
              <a:t> </a:t>
            </a:r>
            <a:r>
              <a:rPr lang="en-US" b="0" i="0" dirty="0" err="1">
                <a:effectLst/>
                <a:latin typeface="Open Sans" panose="020B0606030504020204" pitchFamily="34" charset="0"/>
              </a:rPr>
              <a:t>nhiệm</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còn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cốt</a:t>
            </a:r>
            <a:r>
              <a:rPr lang="en-US" b="0" i="0" dirty="0">
                <a:effectLst/>
                <a:latin typeface="Open Sans" panose="020B0606030504020204" pitchFamily="34" charset="0"/>
              </a:rPr>
              <a:t> </a:t>
            </a:r>
            <a:r>
              <a:rPr lang="en-US" b="0" i="0" dirty="0" err="1">
                <a:effectLst/>
                <a:latin typeface="Open Sans" panose="020B0606030504020204" pitchFamily="34" charset="0"/>
              </a:rPr>
              <a:t>lõi</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tài</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ty.</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A62374D-9234-B5B8-FD5C-31A4AE21ED39}"/>
              </a:ext>
            </a:extLst>
          </p:cNvPr>
          <p:cNvPicPr>
            <a:picLocks noChangeAspect="1"/>
          </p:cNvPicPr>
          <p:nvPr/>
        </p:nvPicPr>
        <p:blipFill>
          <a:blip r:embed="rId3"/>
          <a:stretch>
            <a:fillRect/>
          </a:stretch>
        </p:blipFill>
        <p:spPr>
          <a:xfrm>
            <a:off x="-962371" y="3510385"/>
            <a:ext cx="4680520" cy="468052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ép cọc</a:t>
            </a:r>
          </a:p>
          <a:p>
            <a:pPr algn="l">
              <a:lnSpc>
                <a:spcPct val="120000"/>
              </a:lnSpc>
            </a:pPr>
            <a:r>
              <a:rPr lang="vi-VN" b="0" i="0" dirty="0">
                <a:effectLst/>
                <a:latin typeface="Open Sans" panose="020B0606030504020204" pitchFamily="34" charset="0"/>
              </a:rPr>
              <a:t>Kiểm tra kỹ thuật máy: Trước khi bắt đầu vận hành, hãy kiểm tra kỹ lưỡng máy ép cọc để đảm bảo rằng tất cả các bộ phận hoạt động một cách bình thường và không có hỏng hóc nào.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an toàn cho khu vực làm việc: Trước khi bắt đầu vận hành, hãy đảm bảo rằng khu vực làm việc đã được sơ tán và đánh dấu đúng cách để ngăn người không chuyên và nhân viên không liên quan vào khu vực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EB9ED5-010B-00BB-4919-7652358F40AF}"/>
              </a:ext>
            </a:extLst>
          </p:cNvPr>
          <p:cNvPicPr>
            <a:picLocks noChangeAspect="1"/>
          </p:cNvPicPr>
          <p:nvPr/>
        </p:nvPicPr>
        <p:blipFill>
          <a:blip r:embed="rId3"/>
          <a:stretch>
            <a:fillRect/>
          </a:stretch>
        </p:blipFill>
        <p:spPr>
          <a:xfrm>
            <a:off x="-962371" y="3510385"/>
            <a:ext cx="4680520" cy="468052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3556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ÉP CỌC</vt:lpstr>
      <vt:lpstr>Một số vụ tai nạn lao động khi vận hành máy ép cọc</vt:lpstr>
      <vt:lpstr>Tóm tắt bài học</vt:lpstr>
      <vt:lpstr>Giới thiệu</vt:lpstr>
      <vt:lpstr>Giới thiệu</vt:lpstr>
      <vt:lpstr>Thành Phần Và Chức Năng Của máy ép cọc</vt:lpstr>
      <vt:lpstr>Thành Phần Và Chức Năng Của máy ép cọc</vt:lpstr>
      <vt:lpstr>Thành Phần Và Chức Năng Của máy ép cọc</vt:lpstr>
      <vt:lpstr>Thành Phần Và Chức Năng Của máy ép cọc</vt:lpstr>
      <vt:lpstr>Kiểm tra và bảo trì an toàn trước khi vận hành máy ép cọc</vt:lpstr>
      <vt:lpstr>Kiểm tra và bảo trì an toàn trước khi vận hành máy ép cọc</vt:lpstr>
      <vt:lpstr>Quy trình vận hành an toàn máy ép cọc</vt:lpstr>
      <vt:lpstr>Quy trình vận hành an toàn máy ép cọc</vt:lpstr>
      <vt:lpstr>Đánh giá rủi ro và quản lý mối nguy khi vận hành máy ép cọc</vt:lpstr>
      <vt:lpstr>Đánh giá rủi ro và quản lý mối nguy khi vận hành máy ép cọc</vt:lpstr>
      <vt:lpstr>Đánh giá rủi ro và quản lý mối nguy khi vận hành máy ép cọc</vt:lpstr>
      <vt:lpstr>Đánh giá rủi ro và quản lý mối nguy khi vận hành máy ép cọc</vt:lpstr>
      <vt:lpstr>Đánh giá rủi ro và quản lý mối nguy khi vận hành máy ép cọc</vt:lpstr>
      <vt:lpstr>Đánh giá rủi ro và quản lý mối nguy khi vận hành máy ép cọc</vt:lpstr>
      <vt:lpstr>Đánh giá rủi ro và quản lý mối nguy khi vận hành máy ép cọc</vt:lpstr>
      <vt:lpstr>Các yếu tố ảnh hưởng đến an toàn lao động khi vận hành máy ép cọc</vt:lpstr>
      <vt:lpstr>Các yếu tố ảnh hưởng đến an toàn lao động khi vận hành máy ép cọc</vt:lpstr>
      <vt:lpstr>Các yếu tố ảnh hưởng đến an toàn lao động khi vận hành máy ép cọc</vt:lpstr>
      <vt:lpstr>Các yếu tố ảnh hưởng đến an toàn lao động khi vận hành máy ép cọc</vt:lpstr>
      <vt:lpstr>Đào tạo an toàn lao động về kỹ năng vận hành máy ép cọc an toàn</vt:lpstr>
      <vt:lpstr>Đào tạo an toàn lao động về kỹ năng vận hành máy ép cọc an toàn</vt:lpstr>
      <vt:lpstr>Ý nghĩa của an toàn lao động trong việc vận hành máy ép cọc</vt:lpstr>
      <vt:lpstr>Ý nghĩa của an toàn lao động trong việc vận hành máy ép cọc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2024-04-15T01:59:11Z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