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p:scale>
          <a:sx n="110" d="100"/>
          <a:sy n="110" d="100"/>
        </p:scale>
        <p:origin x="588" y="-24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ÉP LẠNH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2E7AEEB-A8A4-11F0-6CD9-6B6FE4B75E1F}"/>
              </a:ext>
            </a:extLst>
          </p:cNvPr>
          <p:cNvPicPr>
            <a:picLocks noChangeAspect="1"/>
          </p:cNvPicPr>
          <p:nvPr/>
        </p:nvPicPr>
        <p:blipFill>
          <a:blip r:embed="rId4"/>
          <a:stretch>
            <a:fillRect/>
          </a:stretch>
        </p:blipFill>
        <p:spPr>
          <a:xfrm>
            <a:off x="4939145" y="4293096"/>
            <a:ext cx="2308944" cy="230894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ép</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lạnh</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Khi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ép</a:t>
            </a:r>
            <a:r>
              <a:rPr lang="en-US" b="0" i="0" dirty="0">
                <a:solidFill>
                  <a:srgbClr val="0D0D0D"/>
                </a:solidFill>
                <a:effectLst/>
                <a:latin typeface="Söhne"/>
              </a:rPr>
              <a:t> </a:t>
            </a:r>
            <a:r>
              <a:rPr lang="en-US" b="0" i="0" dirty="0" err="1">
                <a:solidFill>
                  <a:srgbClr val="0D0D0D"/>
                </a:solidFill>
                <a:effectLst/>
                <a:latin typeface="Söhne"/>
              </a:rPr>
              <a:t>lạnh</a:t>
            </a:r>
            <a:r>
              <a:rPr lang="en-US" b="0" i="0" dirty="0">
                <a:solidFill>
                  <a:srgbClr val="0D0D0D"/>
                </a:solidFill>
                <a:effectLst/>
                <a:latin typeface="Söhne"/>
              </a:rPr>
              <a:t> (cold press machine),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số</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do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nguyên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khác</a:t>
            </a:r>
            <a:r>
              <a:rPr lang="en-US" b="0" i="0" dirty="0">
                <a:solidFill>
                  <a:srgbClr val="0D0D0D"/>
                </a:solidFill>
                <a:effectLst/>
                <a:latin typeface="Söhne"/>
              </a:rPr>
              <a:t> </a:t>
            </a:r>
            <a:r>
              <a:rPr lang="en-US" b="0" i="0" dirty="0" err="1">
                <a:solidFill>
                  <a:srgbClr val="0D0D0D"/>
                </a:solidFill>
                <a:effectLst/>
                <a:latin typeface="Söhne"/>
              </a:rPr>
              <a:t>nhau</a:t>
            </a:r>
            <a:r>
              <a:rPr lang="en-US" sz="2000" dirty="0">
                <a:ea typeface="+mn-lt"/>
                <a:cs typeface="+mn-lt"/>
              </a:rPr>
              <a:t>:</a:t>
            </a:r>
            <a:endParaRPr lang="en-US" dirty="0"/>
          </a:p>
          <a:p>
            <a:pPr marL="730885" lvl="1" indent="-304165"/>
            <a:r>
              <a:rPr lang="en-US" i="0" dirty="0" err="1">
                <a:solidFill>
                  <a:srgbClr val="0D0D0D"/>
                </a:solidFill>
                <a:effectLst/>
                <a:latin typeface="Söhne"/>
              </a:rPr>
              <a:t>Nghiền</a:t>
            </a:r>
            <a:r>
              <a:rPr lang="en-US" i="0" dirty="0">
                <a:solidFill>
                  <a:srgbClr val="0D0D0D"/>
                </a:solidFill>
                <a:effectLst/>
                <a:latin typeface="Söhne"/>
              </a:rPr>
              <a:t>, </a:t>
            </a:r>
            <a:r>
              <a:rPr lang="en-US" i="0" dirty="0" err="1">
                <a:solidFill>
                  <a:srgbClr val="0D0D0D"/>
                </a:solidFill>
                <a:effectLst/>
                <a:latin typeface="Söhne"/>
              </a:rPr>
              <a:t>Nứt</a:t>
            </a:r>
            <a:r>
              <a:rPr lang="en-US" i="0" dirty="0">
                <a:solidFill>
                  <a:srgbClr val="0D0D0D"/>
                </a:solidFill>
                <a:effectLst/>
                <a:latin typeface="Söhne"/>
              </a:rPr>
              <a:t> </a:t>
            </a:r>
            <a:r>
              <a:rPr lang="en-US" i="0" dirty="0" err="1">
                <a:solidFill>
                  <a:srgbClr val="0D0D0D"/>
                </a:solidFill>
                <a:effectLst/>
                <a:latin typeface="Söhne"/>
              </a:rPr>
              <a:t>Ngón</a:t>
            </a:r>
            <a:r>
              <a:rPr lang="en-US" i="0" dirty="0">
                <a:solidFill>
                  <a:srgbClr val="0D0D0D"/>
                </a:solidFill>
                <a:effectLst/>
                <a:latin typeface="Söhne"/>
              </a:rPr>
              <a:t> Tay </a:t>
            </a:r>
            <a:r>
              <a:rPr lang="en-US" i="0" dirty="0" err="1">
                <a:solidFill>
                  <a:srgbClr val="0D0D0D"/>
                </a:solidFill>
                <a:effectLst/>
                <a:latin typeface="Söhne"/>
              </a:rPr>
              <a:t>hoặc</a:t>
            </a:r>
            <a:r>
              <a:rPr lang="en-US" i="0" dirty="0">
                <a:solidFill>
                  <a:srgbClr val="0D0D0D"/>
                </a:solidFill>
                <a:effectLst/>
                <a:latin typeface="Söhne"/>
              </a:rPr>
              <a:t> Tay</a:t>
            </a:r>
          </a:p>
          <a:p>
            <a:pPr marL="730885" lvl="1" indent="-304165"/>
            <a:r>
              <a:rPr lang="vi-VN" dirty="0"/>
              <a:t>Tổn thương do Va Đập</a:t>
            </a:r>
            <a:endParaRPr lang="en-US" dirty="0">
              <a:solidFill>
                <a:srgbClr val="0D0D0D"/>
              </a:solidFill>
              <a:latin typeface="Söhne"/>
            </a:endParaRPr>
          </a:p>
          <a:p>
            <a:pPr marL="730885" lvl="1" indent="-304165"/>
            <a:r>
              <a:rPr lang="en-US" dirty="0" err="1"/>
              <a:t>Nguy</a:t>
            </a:r>
            <a:r>
              <a:rPr lang="en-US" dirty="0"/>
              <a:t> </a:t>
            </a:r>
            <a:r>
              <a:rPr lang="en-US" dirty="0" err="1"/>
              <a:t>Hiểm</a:t>
            </a:r>
            <a:r>
              <a:rPr lang="en-US" dirty="0"/>
              <a:t> </a:t>
            </a:r>
            <a:r>
              <a:rPr lang="en-US" dirty="0" err="1"/>
              <a:t>liên</a:t>
            </a:r>
            <a:r>
              <a:rPr lang="en-US" dirty="0"/>
              <a:t> </a:t>
            </a:r>
            <a:r>
              <a:rPr lang="en-US" dirty="0" err="1"/>
              <a:t>quan</a:t>
            </a:r>
            <a:r>
              <a:rPr lang="en-US" dirty="0"/>
              <a:t> </a:t>
            </a:r>
            <a:r>
              <a:rPr lang="en-US" dirty="0" err="1"/>
              <a:t>đến</a:t>
            </a:r>
            <a:r>
              <a:rPr lang="en-US" dirty="0"/>
              <a:t> </a:t>
            </a:r>
            <a:r>
              <a:rPr lang="en-US" dirty="0" err="1"/>
              <a:t>Vật</a:t>
            </a:r>
            <a:r>
              <a:rPr lang="en-US" dirty="0"/>
              <a:t> </a:t>
            </a:r>
            <a:r>
              <a:rPr lang="en-US" dirty="0" err="1"/>
              <a:t>Liệu</a:t>
            </a:r>
            <a:r>
              <a:rPr lang="en-US" dirty="0"/>
              <a:t> </a:t>
            </a:r>
            <a:r>
              <a:rPr lang="en-US" dirty="0" err="1"/>
              <a:t>và</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en-US" dirty="0" err="1"/>
              <a:t>Thiếu</a:t>
            </a:r>
            <a:r>
              <a:rPr lang="en-US" dirty="0"/>
              <a:t> </a:t>
            </a:r>
            <a:r>
              <a:rPr lang="en-US" dirty="0" err="1"/>
              <a:t>Kiểm</a:t>
            </a:r>
            <a:r>
              <a:rPr lang="en-US" dirty="0"/>
              <a:t> </a:t>
            </a:r>
            <a:r>
              <a:rPr lang="en-US" dirty="0" err="1"/>
              <a:t>Soát</a:t>
            </a:r>
            <a:r>
              <a:rPr lang="en-US" dirty="0"/>
              <a:t> </a:t>
            </a:r>
            <a:r>
              <a:rPr lang="en-US" dirty="0" err="1"/>
              <a:t>và</a:t>
            </a:r>
            <a:r>
              <a:rPr lang="en-US" dirty="0"/>
              <a:t> </a:t>
            </a:r>
            <a:r>
              <a:rPr lang="en-US" dirty="0" err="1"/>
              <a:t>Quản</a:t>
            </a:r>
            <a:r>
              <a:rPr lang="en-US" dirty="0"/>
              <a:t> Lý</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Máy</a:t>
            </a:r>
            <a:r>
              <a:rPr lang="en-US" dirty="0"/>
              <a:t> </a:t>
            </a:r>
            <a:r>
              <a:rPr lang="en-US" dirty="0" err="1"/>
              <a:t>và</a:t>
            </a:r>
            <a:r>
              <a:rPr lang="en-US" dirty="0"/>
              <a:t> </a:t>
            </a:r>
            <a:r>
              <a:rPr lang="en-US" dirty="0" err="1"/>
              <a:t>Bảo</a:t>
            </a:r>
            <a:r>
              <a:rPr lang="en-US" dirty="0"/>
              <a:t> </a:t>
            </a:r>
            <a:r>
              <a:rPr lang="en-US" dirty="0" err="1"/>
              <a:t>Trì</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ép</a:t>
            </a:r>
            <a:r>
              <a:rPr lang="en-US" dirty="0"/>
              <a:t> </a:t>
            </a:r>
            <a:r>
              <a:rPr lang="en-US" dirty="0" err="1"/>
              <a:t>lạnh</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ép</a:t>
            </a:r>
            <a:r>
              <a:rPr lang="en-US" dirty="0"/>
              <a:t> </a:t>
            </a:r>
            <a:r>
              <a:rPr lang="en-US" dirty="0" err="1"/>
              <a:t>lạnh</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ép lạnh</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ép lạnh</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ép lạnh</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lạnh</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lạnh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lạnh</a:t>
            </a:r>
            <a:endParaRPr lang="en-US" sz="2400" b="1" i="0" dirty="0">
              <a:effectLst/>
              <a:latin typeface="Söhne"/>
            </a:endParaRPr>
          </a:p>
          <a:p>
            <a:r>
              <a:rPr lang="vi-VN" b="0" i="0" dirty="0">
                <a:effectLst/>
                <a:latin typeface="Söhne"/>
              </a:rPr>
              <a:t>Khi vận hành máy ép lạnh, có những nguy cơ như va đập, nghiền nát, cắt lìa, hay bị mắc kẹt. Nhân viên cần được đào tạo để biết cách sử dụng máy an toàn và tránh các tình huống nguy hiểm. </a:t>
            </a:r>
            <a:endParaRPr lang="en-US" b="0" i="0" dirty="0">
              <a:effectLst/>
              <a:latin typeface="Söhne"/>
            </a:endParaRPr>
          </a:p>
          <a:p>
            <a:r>
              <a:rPr lang="vi-VN" b="0" i="0" dirty="0">
                <a:effectLst/>
                <a:latin typeface="Söhne"/>
              </a:rPr>
              <a:t>Các biện pháp bảo vệ cá nhân như đeo mũ bảo hiểm, găng tay, áo khoác chống cắt, và giày bảo hộ cũng rất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5477DC7-DCCC-E8B1-BB72-55D26CB8C8E0}"/>
              </a:ext>
            </a:extLst>
          </p:cNvPr>
          <p:cNvPicPr>
            <a:picLocks noChangeAspect="1"/>
          </p:cNvPicPr>
          <p:nvPr/>
        </p:nvPicPr>
        <p:blipFill>
          <a:blip r:embed="rId3"/>
          <a:stretch>
            <a:fillRect/>
          </a:stretch>
        </p:blipFill>
        <p:spPr>
          <a:xfrm>
            <a:off x="-1106387" y="3510385"/>
            <a:ext cx="4752528" cy="47525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lạnh</a:t>
            </a:r>
            <a:endParaRPr lang="en-US" sz="2400" b="1" i="0" dirty="0">
              <a:effectLst/>
              <a:latin typeface="Söhne"/>
            </a:endParaRPr>
          </a:p>
          <a:p>
            <a:r>
              <a:rPr lang="vi-VN" b="0" i="0" dirty="0">
                <a:effectLst/>
                <a:latin typeface="Söhne"/>
              </a:rPr>
              <a:t>Trước tiên, đào tạo an toàn: Tất cả nhân viên tham gia vận hành máy ép lạnh phải được đào tạo về cách sử dụng máy đúng cách và các biện pháp an toàn liên quan. </a:t>
            </a:r>
            <a:endParaRPr lang="en-US" b="0" i="0" dirty="0">
              <a:effectLst/>
              <a:latin typeface="Söhne"/>
            </a:endParaRPr>
          </a:p>
          <a:p>
            <a:r>
              <a:rPr lang="vi-VN" b="0" i="0" dirty="0">
                <a:effectLst/>
                <a:latin typeface="Söhne"/>
              </a:rPr>
              <a:t>Đào tạo này cần bao gồm việc nhận biết các nguy hiểm tiềm ẩn, cách sử dụng thiết bị bảo vệ cá nhân và hành vi an toàn khi làm việc gần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FEB7BB4-742A-BCE5-ABC9-45B39F5BA899}"/>
              </a:ext>
            </a:extLst>
          </p:cNvPr>
          <p:cNvPicPr>
            <a:picLocks noChangeAspect="1"/>
          </p:cNvPicPr>
          <p:nvPr/>
        </p:nvPicPr>
        <p:blipFill>
          <a:blip r:embed="rId3"/>
          <a:stretch>
            <a:fillRect/>
          </a:stretch>
        </p:blipFill>
        <p:spPr>
          <a:xfrm>
            <a:off x="-1106387" y="3510385"/>
            <a:ext cx="4752528" cy="47525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solidFill>
                  <a:schemeClr val="bg1"/>
                </a:solidFill>
              </a:rPr>
              <a:t>:</a:t>
            </a:r>
          </a:p>
          <a:p>
            <a:pPr algn="l"/>
            <a:r>
              <a:rPr lang="vi-VN" b="0" i="0" dirty="0">
                <a:effectLst/>
                <a:latin typeface="Open Sans" panose="020B0606030504020204" pitchFamily="34" charset="0"/>
              </a:rPr>
              <a:t>Bộ ép và lực ép: Đây là phần chính của máy, nơi mà nguyên liệu được đưa vào và ép thành sản phẩm cuối cùng. Bộ ép bao gồm các trục vít hoặc các cơ chế khác để áp lực lên nguyên liệu, đẩy chúng qua các khuôn ép để trích xuất nước hoặc dầu.</a:t>
            </a:r>
          </a:p>
          <a:p>
            <a:pPr algn="l"/>
            <a:r>
              <a:rPr lang="vi-VN" b="0" i="0" dirty="0">
                <a:effectLst/>
                <a:latin typeface="Open Sans" panose="020B0606030504020204" pitchFamily="34" charset="0"/>
              </a:rPr>
              <a:t>Hệ thống điều khiển và điện: Máy ép lạnh cần có hệ thống điều khiển để điều chỉnh quá trình ép và đảm bảo hoạt động an toàn và hiệu quả. Hệ thống điện cung cấp nguồn điện cho máy và các thiết bị điện tử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8DFAECA-A264-ABE8-5718-89082B81FC10}"/>
              </a:ext>
            </a:extLst>
          </p:cNvPr>
          <p:cNvPicPr>
            <a:picLocks noChangeAspect="1"/>
          </p:cNvPicPr>
          <p:nvPr/>
        </p:nvPicPr>
        <p:blipFill>
          <a:blip r:embed="rId3"/>
          <a:stretch>
            <a:fillRect/>
          </a:stretch>
        </p:blipFill>
        <p:spPr>
          <a:xfrm>
            <a:off x="7030516" y="1257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solidFill>
                  <a:schemeClr val="bg1"/>
                </a:solidFill>
              </a:rPr>
              <a:t>:</a:t>
            </a:r>
          </a:p>
          <a:p>
            <a:pPr algn="l"/>
            <a:r>
              <a:rPr lang="vi-VN" b="0" i="0" dirty="0">
                <a:effectLst/>
                <a:latin typeface="Open Sans" panose="020B0606030504020204" pitchFamily="34" charset="0"/>
              </a:rPr>
              <a:t>Bộ ép của máy thường bao gồm hai trục vít (screw shafts) được thiết kế để nén và ép nguyên liệu thực vật, như hạt, hạt cám, hoặc quả hạch. Khi nguyên liệu được đưa vào máy, các trục vít quay và đẩy nguyên liệu về phía trước, áp lực tạo ra bởi các trục vít này giúp nén và ép chất lỏng từ nguyên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thường xảy ra trong một không gian kín để bảo đảm độ chặt chẽ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02E57B6-DCFC-B42F-6512-AEA8BBCEED0A}"/>
              </a:ext>
            </a:extLst>
          </p:cNvPr>
          <p:cNvPicPr>
            <a:picLocks noChangeAspect="1"/>
          </p:cNvPicPr>
          <p:nvPr/>
        </p:nvPicPr>
        <p:blipFill>
          <a:blip r:embed="rId3"/>
          <a:stretch>
            <a:fillRect/>
          </a:stretch>
        </p:blipFill>
        <p:spPr>
          <a:xfrm>
            <a:off x="7030516" y="1257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solidFill>
                  <a:schemeClr val="bg1"/>
                </a:solidFill>
              </a:rPr>
              <a:t>:</a:t>
            </a:r>
          </a:p>
          <a:p>
            <a:pPr algn="l"/>
            <a:r>
              <a:rPr lang="vi-VN" b="0" i="0" dirty="0">
                <a:effectLst/>
                <a:latin typeface="Open Sans" panose="020B0606030504020204" pitchFamily="34" charset="0"/>
              </a:rPr>
              <a:t>Tấm gỗ ép: Máy ép lạnh được sử dụng để ép các tấm gỗ từ các mảnh ván ép thành các tấm dày và bền hơn. Quá trình này giúp nâng cao tính đồng nhất và độ bền của tấm gỗ, phù hợp cho nhiều ứng dụng xây dựng và nội thất.</a:t>
            </a:r>
          </a:p>
          <a:p>
            <a:pPr algn="l"/>
            <a:r>
              <a:rPr lang="vi-VN" b="0" i="0" dirty="0">
                <a:effectLst/>
                <a:latin typeface="Open Sans" panose="020B0606030504020204" pitchFamily="34" charset="0"/>
              </a:rPr>
              <a:t>Bảng ván ghép: Máy ép lạnh được sử dụng để ép và nén các lớp ván gỗ để tạo ra các bảng ván ghép có độ dày và kích thước khác nhau. Các bảng ván ghép này được sử dụng rộng rãi trong sản xuất nội thất, sàn gỗ và các ứng dụng xây dựng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6B042B5-FFE3-87B9-2F40-DF232D84E349}"/>
              </a:ext>
            </a:extLst>
          </p:cNvPr>
          <p:cNvPicPr>
            <a:picLocks noChangeAspect="1"/>
          </p:cNvPicPr>
          <p:nvPr/>
        </p:nvPicPr>
        <p:blipFill>
          <a:blip r:embed="rId3"/>
          <a:stretch>
            <a:fillRect/>
          </a:stretch>
        </p:blipFill>
        <p:spPr>
          <a:xfrm>
            <a:off x="7030516" y="1257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sz="2000" dirty="0">
                <a:solidFill>
                  <a:schemeClr val="bg1"/>
                </a:solidFill>
              </a:rPr>
              <a:t>:</a:t>
            </a:r>
          </a:p>
          <a:p>
            <a:pPr algn="l"/>
            <a:r>
              <a:rPr lang="vi-VN" b="0" i="0" dirty="0">
                <a:effectLst/>
                <a:latin typeface="Open Sans" panose="020B0606030504020204" pitchFamily="34" charset="0"/>
              </a:rPr>
              <a:t>Nguy cơ va đập và bị thương: Do tính chất hoạt động của máy ép lạnh, có nguy cơ nhân viên bị va đập, nghiền nát hoặc bị thương khi làm việc gần máy. Các bộ phận máy hoạt động nhanh chóng và có thể gây nguy hiểm nếu không tuân thủ các quy định an toàn.</a:t>
            </a:r>
          </a:p>
          <a:p>
            <a:pPr algn="l"/>
            <a:r>
              <a:rPr lang="vi-VN" b="0" i="0" dirty="0">
                <a:effectLst/>
                <a:latin typeface="Open Sans" panose="020B0606030504020204" pitchFamily="34" charset="0"/>
              </a:rPr>
              <a:t>Nguy cơ nhiệt độ và làm mát: Máy ép lạnh cần duy trì nhiệt độ thấp để tránh oxy hóa và đảm bảo chất lượng sản phẩm. Tuy nhiên, hệ thống làm mát cũng có thể gặp sự cố, dẫn đến tình trạng quá nhiệt và nguy hiểm cho máy móc và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230AD50-C5CD-02AA-A6D6-0AF2007FE029}"/>
              </a:ext>
            </a:extLst>
          </p:cNvPr>
          <p:cNvPicPr>
            <a:picLocks noChangeAspect="1"/>
          </p:cNvPicPr>
          <p:nvPr/>
        </p:nvPicPr>
        <p:blipFill>
          <a:blip r:embed="rId3"/>
          <a:stretch>
            <a:fillRect/>
          </a:stretch>
        </p:blipFill>
        <p:spPr>
          <a:xfrm>
            <a:off x="7030516" y="1257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lạnh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ép lạnh</a:t>
            </a:r>
          </a:p>
          <a:p>
            <a:pPr algn="l">
              <a:lnSpc>
                <a:spcPct val="120000"/>
              </a:lnSpc>
            </a:pPr>
            <a:r>
              <a:rPr lang="vi-VN" b="0" i="0" dirty="0">
                <a:effectLst/>
                <a:latin typeface="Open Sans" panose="020B0606030504020204" pitchFamily="34" charset="0"/>
              </a:rPr>
              <a:t>Kiểm tra trạng thái tổng quát của máy: Trước khi khởi động máy, kiểm tra xem máy có trông bình thường không, không có dấu hiệu bị hỏng hoặc bị lỗi nào. </a:t>
            </a:r>
          </a:p>
          <a:p>
            <a:pPr algn="l">
              <a:lnSpc>
                <a:spcPct val="120000"/>
              </a:lnSpc>
            </a:pPr>
            <a:r>
              <a:rPr lang="vi-VN" b="0" i="0" dirty="0">
                <a:effectLst/>
                <a:latin typeface="Open Sans" panose="020B0606030504020204" pitchFamily="34" charset="0"/>
              </a:rPr>
              <a:t>Kiểm tra hệ thống điện: Đảm bảo rằng hệ thống điện của máy ép lạnh hoạt động bình thường và không có dấu hiệu gì của nguy hiểm điện. Kiểm tra các dây điện, bộ nguồn, công tắc và các linh kiện điện khác để đảm bảo chúng không bị hỏng hoặc chập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8AC6EBD-5DB3-C208-FB00-CEF10EE1FD0B}"/>
              </a:ext>
            </a:extLst>
          </p:cNvPr>
          <p:cNvPicPr>
            <a:picLocks noChangeAspect="1"/>
          </p:cNvPicPr>
          <p:nvPr/>
        </p:nvPicPr>
        <p:blipFill>
          <a:blip r:embed="rId3"/>
          <a:stretch>
            <a:fillRect/>
          </a:stretch>
        </p:blipFill>
        <p:spPr>
          <a:xfrm>
            <a:off x="-458316" y="4692303"/>
            <a:ext cx="3096344" cy="30963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ép lạnh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ép lạnh định kỳ</a:t>
            </a:r>
          </a:p>
          <a:p>
            <a:pPr algn="l">
              <a:lnSpc>
                <a:spcPct val="120000"/>
              </a:lnSpc>
            </a:pPr>
            <a:r>
              <a:rPr lang="vi-VN" b="0" i="0" dirty="0">
                <a:effectLst/>
                <a:latin typeface="Open Sans" panose="020B0606030504020204" pitchFamily="34" charset="0"/>
              </a:rPr>
              <a:t>Vệ sinh khoang chứa nguyên liệu: Sau mỗi lần sử dụng, cần vệ sinh khoang chứa nguyên liệu bằng nước ấm và xà phòng nhẹ. Lau khô khoang chứa hoàn toàn trước khi sử dụng lần tiếp theo.</a:t>
            </a:r>
          </a:p>
          <a:p>
            <a:pPr algn="l">
              <a:lnSpc>
                <a:spcPct val="120000"/>
              </a:lnSpc>
            </a:pPr>
            <a:r>
              <a:rPr lang="vi-VN" b="0" i="0" dirty="0">
                <a:effectLst/>
                <a:latin typeface="Open Sans" panose="020B0606030504020204" pitchFamily="34" charset="0"/>
              </a:rPr>
              <a:t>Vệ sinh bộ lọc: Tháo rời bộ lọc và vệ sinh bằng nước ấm và xà phòng nhẹ. Để bộ lọc khô hoàn toàn trước khi lắp đặt lại.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BAC4E5-F16E-220A-09D5-982BF24A3B9F}"/>
              </a:ext>
            </a:extLst>
          </p:cNvPr>
          <p:cNvPicPr>
            <a:picLocks noChangeAspect="1"/>
          </p:cNvPicPr>
          <p:nvPr/>
        </p:nvPicPr>
        <p:blipFill>
          <a:blip r:embed="rId3"/>
          <a:stretch>
            <a:fillRect/>
          </a:stretch>
        </p:blipFill>
        <p:spPr>
          <a:xfrm>
            <a:off x="-458316" y="4692303"/>
            <a:ext cx="3096344" cy="30963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lạnh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ép lạnh an toàn</a:t>
            </a:r>
            <a:r>
              <a:rPr lang="en-US" sz="2400" dirty="0"/>
              <a:t>:</a:t>
            </a:r>
          </a:p>
          <a:p>
            <a:pPr algn="l"/>
            <a:r>
              <a:rPr lang="vi-VN" b="0" i="0" dirty="0">
                <a:solidFill>
                  <a:srgbClr val="4C4F5A"/>
                </a:solidFill>
                <a:effectLst/>
                <a:latin typeface="Open Sans" panose="020B0606030504020204" pitchFamily="34" charset="0"/>
              </a:rPr>
              <a:t>Đảm bảo nguồn điện cung cấp cho máy ổn định và phù hợp với công suất của máy.</a:t>
            </a:r>
          </a:p>
          <a:p>
            <a:pPr algn="l"/>
            <a:r>
              <a:rPr lang="vi-VN" b="0" i="0" dirty="0">
                <a:solidFill>
                  <a:srgbClr val="4C4F5A"/>
                </a:solidFill>
                <a:effectLst/>
                <a:latin typeface="Open Sans" panose="020B0606030504020204" pitchFamily="34" charset="0"/>
              </a:rPr>
              <a:t>Kiểm tra xem tất cả các bộ phận của máy, bao gồm buồng ép, khuôn ép, hệ thống thủy lực, hệ thống điều khiển, v.v., có hoạt động bình thường hay không.</a:t>
            </a:r>
          </a:p>
          <a:p>
            <a:pPr algn="l"/>
            <a:r>
              <a:rPr lang="vi-VN" b="0" i="0" dirty="0">
                <a:solidFill>
                  <a:srgbClr val="4C4F5A"/>
                </a:solidFill>
                <a:effectLst/>
                <a:latin typeface="Open Sans" panose="020B0606030504020204" pitchFamily="34" charset="0"/>
              </a:rPr>
              <a:t>Kiểm tra xem có rò rỉ dầu thủy lực hay bất kỳ chất lỏng nào khác hay không.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lạnh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ép lạnh</a:t>
            </a:r>
            <a:r>
              <a:rPr lang="en-US" sz="2400" dirty="0"/>
              <a:t>:</a:t>
            </a:r>
          </a:p>
          <a:p>
            <a:pPr algn="l"/>
            <a:r>
              <a:rPr lang="vi-VN" b="0" i="0" dirty="0">
                <a:solidFill>
                  <a:srgbClr val="4C4F5A"/>
                </a:solidFill>
                <a:effectLst/>
                <a:latin typeface="Open Sans" panose="020B0606030504020204" pitchFamily="34" charset="0"/>
              </a:rPr>
              <a:t>Ngắt nguồn điện ngay lập tức: Đây là bước đầu tiên và quan trọng nhất để ngăn chặn cháy lan rộng.</a:t>
            </a:r>
          </a:p>
          <a:p>
            <a:pPr algn="l"/>
            <a:r>
              <a:rPr lang="vi-VN" b="0" i="0" dirty="0">
                <a:solidFill>
                  <a:srgbClr val="4C4F5A"/>
                </a:solidFill>
                <a:effectLst/>
                <a:latin typeface="Open Sans" panose="020B0606030504020204" pitchFamily="34" charset="0"/>
              </a:rPr>
              <a:t>Sử dụng bình chữa cháy phù hợp: Tùy theo loại đám cháy mà sử dụng bình chữa cháy bột khô, khí CO2 hoặc nước.</a:t>
            </a:r>
          </a:p>
          <a:p>
            <a:pPr algn="l"/>
            <a:r>
              <a:rPr lang="vi-VN" b="0" i="0" dirty="0">
                <a:solidFill>
                  <a:srgbClr val="4C4F5A"/>
                </a:solidFill>
                <a:effectLst/>
                <a:latin typeface="Open Sans" panose="020B0606030504020204" pitchFamily="34" charset="0"/>
              </a:rPr>
              <a:t>Báo động cho lực lượng cứu hỏa nếu đám cháy lớn: Không nên cố gắng dập lửa một mình nếu đám cháy quá lớn hoặc vượt quá khả năng kiểm soát.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ép</a:t>
            </a:r>
            <a:r>
              <a:rPr lang="en-US" b="1" i="0" dirty="0">
                <a:effectLst/>
                <a:latin typeface="Söhne"/>
              </a:rPr>
              <a:t> </a:t>
            </a:r>
            <a:r>
              <a:rPr lang="en-US" b="1" i="0" dirty="0" err="1">
                <a:effectLst/>
                <a:latin typeface="Söhne"/>
              </a:rPr>
              <a:t>lạnh</a:t>
            </a:r>
            <a:r>
              <a:rPr lang="en-US" sz="2000" dirty="0">
                <a:latin typeface="Söhne"/>
              </a:rPr>
              <a:t>:</a:t>
            </a:r>
          </a:p>
          <a:p>
            <a:pPr algn="l"/>
            <a:r>
              <a:rPr lang="vi-VN" b="0" i="0" dirty="0">
                <a:effectLst/>
                <a:latin typeface="Söhne"/>
              </a:rPr>
              <a:t>Rò rỉ điện do máy bị hỏng hóc, dây điện bị hở, ổ cắm điện không an toàn.</a:t>
            </a:r>
          </a:p>
          <a:p>
            <a:pPr algn="l"/>
            <a:r>
              <a:rPr lang="vi-VN" b="0" i="0" dirty="0">
                <a:effectLst/>
                <a:latin typeface="Söhne"/>
              </a:rPr>
              <a:t>Chập điện do quá tải, sử dụng sai nguồn điện.</a:t>
            </a:r>
          </a:p>
          <a:p>
            <a:pPr algn="l"/>
            <a:r>
              <a:rPr lang="vi-VN" b="0" i="0" dirty="0">
                <a:effectLst/>
                <a:latin typeface="Söhne"/>
              </a:rPr>
              <a:t>Động cơ máy quá nóng do hoạt động liên tục trong thời gian dài.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3605A63-43BC-FFA0-052F-9E8CCB997C26}"/>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ép lạnh để việc vận hành an toàn</a:t>
            </a:r>
            <a:endParaRPr lang="en-US" b="0" i="0" dirty="0">
              <a:effectLst/>
              <a:latin typeface="Söhne"/>
            </a:endParaRPr>
          </a:p>
          <a:p>
            <a:pPr lvl="1"/>
            <a:r>
              <a:rPr lang="vi-VN" b="0" i="0" dirty="0">
                <a:effectLst/>
                <a:latin typeface="Söhne"/>
              </a:rPr>
              <a:t>Việc kiểm tra và bảo dưỡng định kỳ máy ép lạnh (cold press machine) là rất quan trọng để đảm bảo an toàn cho người vận hành, kéo dài tuổi thọ của máy và nâng cao hiệu quả hoạt động. </a:t>
            </a:r>
            <a:endParaRPr lang="en-US" b="0" i="0" dirty="0">
              <a:effectLst/>
              <a:latin typeface="Söhne"/>
            </a:endParaRPr>
          </a:p>
          <a:p>
            <a:pPr lvl="1"/>
            <a:r>
              <a:rPr lang="vi-VN" b="0" i="0" dirty="0">
                <a:effectLst/>
                <a:latin typeface="Söhne"/>
              </a:rPr>
              <a:t>Hãy thực hiện việc kiểm tra và bảo dưỡng một cách cẩn thận và tuân thủ các hướng dẫn để đảm bảo máy hoạt động an toàn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E40FE7-A900-AE55-8477-CF26749C7C4C}"/>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lạnh</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Đọc kỹ hướng dẫn sử dụng: Nắm rõ cấu tạo, chức năng và cách thức vận hành máy là bước đầu tiên để đảm bảo an toàn.</a:t>
            </a:r>
          </a:p>
          <a:p>
            <a:pPr lvl="1"/>
            <a:r>
              <a:rPr lang="vi-VN" b="0" i="0" dirty="0">
                <a:effectLst/>
                <a:latin typeface="Söhne"/>
              </a:rPr>
              <a:t>Kiểm tra máy móc: Đảm bảo máy móc không bị hư hỏng, các bộ phận hoạt động trơn tru và đầy đủ các thiết bị bảo vệ.</a:t>
            </a:r>
          </a:p>
          <a:p>
            <a:pPr lvl="1"/>
            <a:r>
              <a:rPr lang="vi-VN" b="0" i="0" dirty="0">
                <a:effectLst/>
                <a:latin typeface="Söhne"/>
              </a:rPr>
              <a:t>Trang bị bảo hộ lao động: Sử dụng kính bảo hộ, găng tay, mũ bảo hộ và các trang phục bảo hộ phù hợp để bảo vệ bản thân khỏi các nguy cơ tiềm 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F235E6-B7A2-22C3-552E-84C479654D9D}"/>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lạnh</a:t>
            </a:r>
            <a:endParaRPr lang="en-US" b="0" i="0" dirty="0">
              <a:effectLst/>
              <a:latin typeface="Söhne"/>
            </a:endParaRPr>
          </a:p>
          <a:p>
            <a:pPr lvl="1"/>
            <a:r>
              <a:rPr lang="vi-VN" b="0" i="0" dirty="0">
                <a:effectLst/>
                <a:latin typeface="Söhne"/>
              </a:rPr>
              <a:t>Vùng an toàn khi vận hành máy ép lạnh là khu vực xung quanh máy mà người vận hành và những người khác có thể di chuyển, làm việc mà không có nguy cơ bị tai nạn do các bộ phận chuyển động của máy gây ra. </a:t>
            </a:r>
            <a:endParaRPr lang="en-US" b="0" i="0" dirty="0">
              <a:effectLst/>
              <a:latin typeface="Söhne"/>
            </a:endParaRPr>
          </a:p>
          <a:p>
            <a:pPr lvl="1"/>
            <a:r>
              <a:rPr lang="vi-VN" b="0" i="0" dirty="0">
                <a:effectLst/>
                <a:latin typeface="Söhne"/>
              </a:rPr>
              <a:t>Việc xác định và đánh dấu rõ ràng vùng an toàn là rất quan trọng để đảm bảo an toàn cho người vận hành và những người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1F66625-8982-1FAF-602E-901BEE14D00D}"/>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lạnh</a:t>
            </a:r>
            <a:endParaRPr lang="en-US" b="0" i="0" dirty="0">
              <a:effectLst/>
              <a:latin typeface="Söhne"/>
            </a:endParaRPr>
          </a:p>
          <a:p>
            <a:pPr lvl="1"/>
            <a:r>
              <a:rPr lang="vi-VN" b="0" i="0" dirty="0">
                <a:effectLst/>
                <a:latin typeface="Söhne"/>
              </a:rPr>
              <a:t>Kính bảo hộ: Bảo vệ mắt khỏi các mảnh vụn, bụi bẩn bắn ra trong quá trình ép. Nên chọn loại kính có khả năng chống trầy xước và va đập tốt.</a:t>
            </a:r>
          </a:p>
          <a:p>
            <a:pPr lvl="1"/>
            <a:r>
              <a:rPr lang="vi-VN" b="0" i="0" dirty="0">
                <a:effectLst/>
                <a:latin typeface="Söhne"/>
              </a:rPr>
              <a:t>Găng tay: Bảo vệ tay khỏi các vật liệu sắc nhọn, nóng và hóa chất. Nên chọn loại găng tay được làm từ chất liệu bền, có khả năng chống cắt và chống nhiệt tốt.</a:t>
            </a:r>
          </a:p>
          <a:p>
            <a:pPr lvl="1"/>
            <a:r>
              <a:rPr lang="vi-VN" b="0" i="0" dirty="0">
                <a:effectLst/>
                <a:latin typeface="Söhne"/>
              </a:rPr>
              <a:t>Áo khoác bảo hộ: Bảo vệ cơ thể khỏi bụi bẩn, hóa chất và các vật liệu nguy hiểm khác. Nên chọn loại áo khoác được làm từ chất liệu chống thấm nước và chống hóa chất.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D99A2B0-2A78-C8DA-E2CE-4D4AD60DA6C4}"/>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ép lạnh</a:t>
            </a:r>
            <a:endParaRPr lang="en-US" b="0" i="0" dirty="0">
              <a:effectLst/>
              <a:latin typeface="Söhne"/>
            </a:endParaRPr>
          </a:p>
          <a:p>
            <a:pPr lvl="1"/>
            <a:r>
              <a:rPr lang="vi-VN" b="0" i="0" dirty="0">
                <a:effectLst/>
                <a:latin typeface="Söhne"/>
              </a:rPr>
              <a:t>Khi vận hành máy ép lạnh (cold press machine), quy trình khẩn cấp và phản ứng nhanh chóng trong trường hợp sự cố là rất quan trọng để đảm bảo an toàn và duy trì hiệu suất của máy. </a:t>
            </a:r>
            <a:endParaRPr lang="en-US" b="0" i="0" dirty="0">
              <a:effectLst/>
              <a:latin typeface="Söhne"/>
            </a:endParaRPr>
          </a:p>
          <a:p>
            <a:pPr lvl="1"/>
            <a:r>
              <a:rPr lang="vi-VN" b="0" i="0" dirty="0">
                <a:effectLst/>
                <a:latin typeface="Söhne"/>
              </a:rPr>
              <a:t>Đầu tiên, nếu phát hiện bất kỳ dấu hiệu sự cố nào như tiếng ồn lạ, khó khăn trong hoạt động, hoặc hệ thống ngưng hoạt động, ngay lập tức dừng máy ép và tắt nguồn điện.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D5EA5D-A615-D0B5-E09E-B834FE7C6D34}"/>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lạnh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ép lạnh</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lạnh</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78F024-6FE6-418D-5874-3434BDDB9D4D}"/>
              </a:ext>
            </a:extLst>
          </p:cNvPr>
          <p:cNvPicPr>
            <a:picLocks noChangeAspect="1"/>
          </p:cNvPicPr>
          <p:nvPr/>
        </p:nvPicPr>
        <p:blipFill>
          <a:blip r:embed="rId4"/>
          <a:stretch>
            <a:fillRect/>
          </a:stretch>
        </p:blipFill>
        <p:spPr>
          <a:xfrm>
            <a:off x="-1178396" y="3640335"/>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lạnh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ép lạnh</a:t>
            </a:r>
            <a:endParaRPr lang="en-US" sz="2400" b="1" i="0" dirty="0">
              <a:effectLst/>
              <a:latin typeface="Söhne"/>
            </a:endParaRPr>
          </a:p>
          <a:p>
            <a:r>
              <a:rPr lang="vi-VN" b="0" i="0" dirty="0">
                <a:effectLst/>
                <a:latin typeface="Söhne"/>
              </a:rPr>
              <a:t>Thời tiết có ảnh hưởng đáng kể đến việc vận hành máy ép lạnh (cold press machine) trong nhiều cách khác nhau. Nói chung, nhiệt độ và độ ẩm không khí có thể ảnh hưởng đến hiệu suất và chất lượng của quá trình ép lạnh. </a:t>
            </a:r>
            <a:endParaRPr lang="en-US" b="0" i="0" dirty="0">
              <a:effectLst/>
              <a:latin typeface="Söhne"/>
            </a:endParaRPr>
          </a:p>
          <a:p>
            <a:r>
              <a:rPr lang="vi-VN" b="0" i="0" dirty="0">
                <a:effectLst/>
                <a:latin typeface="Söhne"/>
              </a:rPr>
              <a:t>Nhiệt độ cao hơn bình thường có thể gây ra sự tăng lên về năng suất của máy ép lạnh nhưng có thể làm giảm chất lượng sản phẩm cuối cùng.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264BE78-AC33-A417-90DF-E2C027FB6522}"/>
              </a:ext>
            </a:extLst>
          </p:cNvPr>
          <p:cNvPicPr>
            <a:picLocks noChangeAspect="1"/>
          </p:cNvPicPr>
          <p:nvPr/>
        </p:nvPicPr>
        <p:blipFill>
          <a:blip r:embed="rId3"/>
          <a:stretch>
            <a:fillRect/>
          </a:stretch>
        </p:blipFill>
        <p:spPr>
          <a:xfrm>
            <a:off x="-674340" y="3789040"/>
            <a:ext cx="4689897" cy="4689897"/>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lạnh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ép lạnh</a:t>
            </a:r>
            <a:endParaRPr lang="en-US" sz="2400" b="1" i="0" dirty="0">
              <a:effectLst/>
              <a:latin typeface="Söhne"/>
            </a:endParaRPr>
          </a:p>
          <a:p>
            <a:r>
              <a:rPr lang="vi-VN" b="0" i="0" dirty="0">
                <a:effectLst/>
                <a:latin typeface="Söhne"/>
              </a:rPr>
              <a:t>Đầu tiên, độ ẩm trong không khí có thể ảnh hưởng đến hiệu suất của máy. Máy ép lạnh hoạt động tốt hơn trong môi trường có độ ẩm ổn định. Độ ẩm quá cao có thể dẫn đến sự hình thành nước đọng trong quá trình ép, gây ra sự cố và ảnh hưởng đến chất lượng sản phẩm. </a:t>
            </a:r>
            <a:endParaRPr lang="en-US" b="0" i="0" dirty="0">
              <a:effectLst/>
              <a:latin typeface="Söhne"/>
            </a:endParaRPr>
          </a:p>
          <a:p>
            <a:r>
              <a:rPr lang="vi-VN" b="0" i="0" dirty="0">
                <a:effectLst/>
                <a:latin typeface="Söhne"/>
              </a:rPr>
              <a:t>Thứ hai, nhiệt độ môi trường cũng là một yếu tố quan trọng. Nhiệt độ quá cao có thể làm tăng áp suất trong hệ thống ép, trong khi nhiệt độ quá thấp có thể làm giảm hiệu suất hoạt động của máy.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5684C00-E00B-3E32-277C-F249B09CF362}"/>
              </a:ext>
            </a:extLst>
          </p:cNvPr>
          <p:cNvPicPr>
            <a:picLocks noChangeAspect="1"/>
          </p:cNvPicPr>
          <p:nvPr/>
        </p:nvPicPr>
        <p:blipFill>
          <a:blip r:embed="rId3"/>
          <a:stretch>
            <a:fillRect/>
          </a:stretch>
        </p:blipFill>
        <p:spPr>
          <a:xfrm>
            <a:off x="-674340" y="3789040"/>
            <a:ext cx="4689897" cy="4689897"/>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lạnh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ép lạnh ảnh hưởng như thế nào đến việc vận hành máy ép lạnh</a:t>
            </a:r>
            <a:endParaRPr lang="en-US" sz="2400" b="1" i="0" dirty="0">
              <a:effectLst/>
              <a:latin typeface="Söhne"/>
            </a:endParaRPr>
          </a:p>
          <a:p>
            <a:r>
              <a:rPr lang="vi-VN" b="0" i="0" dirty="0">
                <a:effectLst/>
                <a:latin typeface="Söhne"/>
              </a:rPr>
              <a:t>Đầu tiên, sự tồn tại của các bộ phận hao mòn hoặc bị hư hỏng có thể ảnh hưởng đến khả năng hoạt động của máy. Các phần cơ khí, như trục ép, piston, van, hay ốc vít, cần được bảo trì và kiểm tra định kỳ để đảm bảo hoạt động ổn định của máy. </a:t>
            </a:r>
            <a:endParaRPr lang="en-US" b="0" i="0" dirty="0">
              <a:effectLst/>
              <a:latin typeface="Söhne"/>
            </a:endParaRPr>
          </a:p>
          <a:p>
            <a:r>
              <a:rPr lang="vi-VN" b="0" i="0" dirty="0">
                <a:effectLst/>
                <a:latin typeface="Söhne"/>
              </a:rPr>
              <a:t>Thứ hai, các thông số kỹ thuật như áp suất làm việc, nhiệt độ và tốc độ ép cũng cần được điều chỉnh chính xác để đáp ứng yêu cầu của quá trình sản xuất.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199EE4-CBD2-0F8B-E936-995148B935C5}"/>
              </a:ext>
            </a:extLst>
          </p:cNvPr>
          <p:cNvPicPr>
            <a:picLocks noChangeAspect="1"/>
          </p:cNvPicPr>
          <p:nvPr/>
        </p:nvPicPr>
        <p:blipFill>
          <a:blip r:embed="rId3"/>
          <a:stretch>
            <a:fillRect/>
          </a:stretch>
        </p:blipFill>
        <p:spPr>
          <a:xfrm>
            <a:off x="-674340" y="3789040"/>
            <a:ext cx="4689897" cy="4689897"/>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ép lạnh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ép lạnh</a:t>
            </a:r>
            <a:endParaRPr lang="en-US" sz="2400" b="1" i="0" dirty="0">
              <a:effectLst/>
              <a:latin typeface="Söhne"/>
            </a:endParaRPr>
          </a:p>
          <a:p>
            <a:r>
              <a:rPr lang="vi-VN" b="0" i="0" dirty="0">
                <a:effectLst/>
                <a:latin typeface="Söhne"/>
              </a:rPr>
              <a:t>Kiến thức an toàn và kỹ năng của người lao động đóng vai trò quan trọng đối với việc vận hành máy ép lạnh (cold press machine). Trước tiên, việc hiểu và tuân thủ các quy tắc an toàn là cực kỳ quan trọng. </a:t>
            </a:r>
            <a:endParaRPr lang="en-US" b="0" i="0" dirty="0">
              <a:effectLst/>
              <a:latin typeface="Söhne"/>
            </a:endParaRPr>
          </a:p>
          <a:p>
            <a:r>
              <a:rPr lang="vi-VN" b="0" i="0" dirty="0">
                <a:effectLst/>
                <a:latin typeface="Söhne"/>
              </a:rPr>
              <a:t>Người vận hành cần biết cách sử dụng máy một cách đúng cách để tránh tai nạn và thương tích. Các kiến thức về cách vận hành, bảo trì và sửa chữa cơ bản của máy ép lạnh là rất cần thiết để đảm bảo an toàn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C32710-40D6-E131-89BC-2D2B763D4594}"/>
              </a:ext>
            </a:extLst>
          </p:cNvPr>
          <p:cNvPicPr>
            <a:picLocks noChangeAspect="1"/>
          </p:cNvPicPr>
          <p:nvPr/>
        </p:nvPicPr>
        <p:blipFill>
          <a:blip r:embed="rId3"/>
          <a:stretch>
            <a:fillRect/>
          </a:stretch>
        </p:blipFill>
        <p:spPr>
          <a:xfrm>
            <a:off x="-674340" y="3789040"/>
            <a:ext cx="4689897" cy="4689897"/>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ép lạnh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là cực kỳ quan trọng đối với người vận hành máy ép lạnh (cold press machine) vì nhiều lý do. Đầu tiên, đào tạo an toàn lao động giúp người vận hành hiểu và nhận biết các nguy hiểm có thể xảy ra trong quá trình vận hành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Bằng cách nhận diện và đánh giá các nguy cơ tiềm ẩn, người lao động có thể đưa ra các biện pháp phòng ngừa và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7B84876-6B28-3784-7080-C8415918180D}"/>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lạnh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7A5D937-B56D-B8E8-841D-024E813F7AAE}"/>
              </a:ext>
            </a:extLst>
          </p:cNvPr>
          <p:cNvPicPr>
            <a:picLocks noChangeAspect="1"/>
          </p:cNvPicPr>
          <p:nvPr/>
        </p:nvPicPr>
        <p:blipFill>
          <a:blip r:embed="rId3"/>
          <a:stretch>
            <a:fillRect/>
          </a:stretch>
        </p:blipFill>
        <p:spPr>
          <a:xfrm>
            <a:off x="6382444"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lạnh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lạnh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người lao động: Máy ép lạnh tiềm ẩn nhiều nguy cơ tai nạn như: kẹt tay, chân, văng mảnh vỡ, bỏng do nhiệt độ cao,…</a:t>
            </a:r>
          </a:p>
          <a:p>
            <a:pPr algn="l">
              <a:lnSpc>
                <a:spcPct val="120000"/>
              </a:lnSpc>
            </a:pPr>
            <a:r>
              <a:rPr lang="vi-VN" b="0" i="0" dirty="0">
                <a:effectLst/>
                <a:latin typeface="Open Sans" panose="020B0606030504020204" pitchFamily="34" charset="0"/>
              </a:rPr>
              <a:t>Nâng cao hiệu quả sản xuất: Tai nạn lao động do vận hành máy ép lạnh không an toàn có thể dẫn đến gián đoạn sản xuất, ảnh hưởng đến tiến độ và chất lượng sản phẩm.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4A605A3-5AA5-9C1E-AB53-08C91A906FC1}"/>
              </a:ext>
            </a:extLst>
          </p:cNvPr>
          <p:cNvPicPr>
            <a:picLocks noChangeAspect="1"/>
          </p:cNvPicPr>
          <p:nvPr/>
        </p:nvPicPr>
        <p:blipFill>
          <a:blip r:embed="rId3"/>
          <a:stretch>
            <a:fillRect/>
          </a:stretch>
        </p:blipFill>
        <p:spPr>
          <a:xfrm>
            <a:off x="-98276" y="4221088"/>
            <a:ext cx="3393753" cy="3393753"/>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lạnh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ép lạnh</a:t>
            </a:r>
          </a:p>
          <a:p>
            <a:pPr algn="l">
              <a:lnSpc>
                <a:spcPct val="120000"/>
              </a:lnSpc>
            </a:pPr>
            <a:r>
              <a:rPr lang="vi-VN" b="0" i="0" dirty="0">
                <a:effectLst/>
                <a:latin typeface="Open Sans" panose="020B0606030504020204" pitchFamily="34" charset="0"/>
              </a:rPr>
              <a:t>Đọc kỹ hướng dẫn sử dụng: Trước khi vận hành máy ép lạnh, điều quan trọng là phải đọc kỹ hướng dẫn sử dụng đi kèm với máy. Hướng dẫn sẽ cung cấp thông tin chi tiết về cách thức hoạt động của máy, các biện pháp an toàn cần thiết và các quy trình bảo trì.</a:t>
            </a:r>
          </a:p>
          <a:p>
            <a:pPr algn="l">
              <a:lnSpc>
                <a:spcPct val="120000"/>
              </a:lnSpc>
            </a:pPr>
            <a:r>
              <a:rPr lang="vi-VN" b="0" i="0" dirty="0">
                <a:effectLst/>
                <a:latin typeface="Open Sans" panose="020B0606030504020204" pitchFamily="34" charset="0"/>
              </a:rPr>
              <a:t>Trang bị bảo hộ lao động: Khi vận hành máy ép lạnh, cần trang bị đầy đủ các thiết bị bảo hộ lao động (BHLĐ) phù hợp như: kính bảo hộ, găng tay, nút tai chống ồn, khẩu trang chống bụi,…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2FB865-DA53-ACBA-FCAA-1B81D12454FA}"/>
              </a:ext>
            </a:extLst>
          </p:cNvPr>
          <p:cNvPicPr>
            <a:picLocks noChangeAspect="1"/>
          </p:cNvPicPr>
          <p:nvPr/>
        </p:nvPicPr>
        <p:blipFill>
          <a:blip r:embed="rId3"/>
          <a:stretch>
            <a:fillRect/>
          </a:stretch>
        </p:blipFill>
        <p:spPr>
          <a:xfrm>
            <a:off x="-98276" y="4221088"/>
            <a:ext cx="3393753" cy="3393753"/>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3472</Words>
  <Application>Microsoft Office PowerPoint</Application>
  <PresentationFormat>Custom</PresentationFormat>
  <Paragraphs>149</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ÉP LẠNH</vt:lpstr>
      <vt:lpstr>Một số vụ tai nạn lao động khi vận hành máy ép lạnh</vt:lpstr>
      <vt:lpstr>Tóm tắt bài học</vt:lpstr>
      <vt:lpstr>Giới thiệu</vt:lpstr>
      <vt:lpstr>Giới thiệu</vt:lpstr>
      <vt:lpstr>Thành Phần Và Chức Năng Của máy ép lạnh</vt:lpstr>
      <vt:lpstr>Thành Phần Và Chức Năng Của máy ép lạnh</vt:lpstr>
      <vt:lpstr>Thành Phần Và Chức Năng Của máy ép lạnh</vt:lpstr>
      <vt:lpstr>Thành Phần Và Chức Năng Của máy ép lạnh</vt:lpstr>
      <vt:lpstr>Kiểm tra và bảo trì an toàn trước khi vận hành máy ép lạnh</vt:lpstr>
      <vt:lpstr>Kiểm tra và bảo trì an toàn trước khi vận hành máy ép lạnh</vt:lpstr>
      <vt:lpstr>Quy trình vận hành an toàn máy ép lạnh</vt:lpstr>
      <vt:lpstr>Quy trình vận hành an toàn máy ép lạnh</vt:lpstr>
      <vt:lpstr>Đánh giá rủi ro và quản lý mối nguy khi vận hành máy ép lạnh</vt:lpstr>
      <vt:lpstr>Đánh giá rủi ro và quản lý mối nguy khi vận hành máy ép lạnh</vt:lpstr>
      <vt:lpstr>Đánh giá rủi ro và quản lý mối nguy khi vận hành máy ép lạnh</vt:lpstr>
      <vt:lpstr>Đánh giá rủi ro và quản lý mối nguy khi vận hành máy ép lạnh</vt:lpstr>
      <vt:lpstr>Đánh giá rủi ro và quản lý mối nguy khi vận hành máy ép lạnh</vt:lpstr>
      <vt:lpstr>Đánh giá rủi ro và quản lý mối nguy khi vận hành máy ép lạnh</vt:lpstr>
      <vt:lpstr>Đánh giá rủi ro và quản lý mối nguy khi vận hành máy ép lạnh</vt:lpstr>
      <vt:lpstr>Các yếu tố ảnh hưởng đến an toàn lao động khi vận hành máy ép lạnh</vt:lpstr>
      <vt:lpstr>Các yếu tố ảnh hưởng đến an toàn lao động khi vận hành máy ép lạnh</vt:lpstr>
      <vt:lpstr>Các yếu tố ảnh hưởng đến an toàn lao động khi vận hành máy ép lạnh</vt:lpstr>
      <vt:lpstr>Các yếu tố ảnh hưởng đến an toàn lao động khi vận hành máy ép lạnh</vt:lpstr>
      <vt:lpstr>Đào tạo an toàn lao động về kỹ năng vận hành máy ép lạnh an toàn</vt:lpstr>
      <vt:lpstr>Đào tạo an toàn lao động về kỹ năng vận hành máy ép lạnh an toàn</vt:lpstr>
      <vt:lpstr>Ý nghĩa của an toàn lao động trong việc vận hành máy ép lạnh</vt:lpstr>
      <vt:lpstr>Ý nghĩa của an toàn lao động trong việc vận hành máy ép lạnh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2024-05-08T14:56:49Z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