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810" y="-99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ÉP THỦY LỰC</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F1DA29C-ED3D-5976-9355-6BB69BFCE38F}"/>
              </a:ext>
            </a:extLst>
          </p:cNvPr>
          <p:cNvPicPr>
            <a:picLocks noChangeAspect="1"/>
          </p:cNvPicPr>
          <p:nvPr/>
        </p:nvPicPr>
        <p:blipFill>
          <a:blip r:embed="rId4"/>
          <a:stretch>
            <a:fillRect/>
          </a:stretch>
        </p:blipFill>
        <p:spPr>
          <a:xfrm>
            <a:off x="4361748" y="3645024"/>
            <a:ext cx="3465327" cy="346532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ép</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thủy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lực</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Máy ép thủy lực (hydraulic press machine) là một công cụ mạnh mẽ được sử dụng trong nhiều ngành công nghiệp để nén và định hình vật liệu</a:t>
            </a:r>
            <a:r>
              <a:rPr lang="en-US" sz="2000" dirty="0">
                <a:ea typeface="+mn-lt"/>
                <a:cs typeface="+mn-lt"/>
              </a:rPr>
              <a:t>:</a:t>
            </a:r>
            <a:endParaRPr lang="en-US" dirty="0"/>
          </a:p>
          <a:p>
            <a:pPr marL="730885" lvl="1" indent="-304165"/>
            <a:r>
              <a:rPr lang="en-US" i="0" dirty="0" err="1">
                <a:solidFill>
                  <a:srgbClr val="0D0D0D"/>
                </a:solidFill>
                <a:effectLst/>
                <a:latin typeface="Söhne"/>
              </a:rPr>
              <a:t>Nén</a:t>
            </a:r>
            <a:r>
              <a:rPr lang="en-US" i="0" dirty="0">
                <a:solidFill>
                  <a:srgbClr val="0D0D0D"/>
                </a:solidFill>
                <a:effectLst/>
                <a:latin typeface="Söhne"/>
              </a:rPr>
              <a:t> </a:t>
            </a:r>
            <a:r>
              <a:rPr lang="en-US" i="0" dirty="0" err="1">
                <a:solidFill>
                  <a:srgbClr val="0D0D0D"/>
                </a:solidFill>
                <a:effectLst/>
                <a:latin typeface="Söhne"/>
              </a:rPr>
              <a:t>hoặc</a:t>
            </a:r>
            <a:r>
              <a:rPr lang="en-US" i="0" dirty="0">
                <a:solidFill>
                  <a:srgbClr val="0D0D0D"/>
                </a:solidFill>
                <a:effectLst/>
                <a:latin typeface="Söhne"/>
              </a:rPr>
              <a:t> </a:t>
            </a:r>
            <a:r>
              <a:rPr lang="en-US" i="0" dirty="0" err="1">
                <a:solidFill>
                  <a:srgbClr val="0D0D0D"/>
                </a:solidFill>
                <a:effectLst/>
                <a:latin typeface="Söhne"/>
              </a:rPr>
              <a:t>Làm</a:t>
            </a:r>
            <a:r>
              <a:rPr lang="en-US" i="0" dirty="0">
                <a:solidFill>
                  <a:srgbClr val="0D0D0D"/>
                </a:solidFill>
                <a:effectLst/>
                <a:latin typeface="Söhne"/>
              </a:rPr>
              <a:t> </a:t>
            </a:r>
            <a:r>
              <a:rPr lang="en-US" i="0" dirty="0" err="1">
                <a:solidFill>
                  <a:srgbClr val="0D0D0D"/>
                </a:solidFill>
                <a:effectLst/>
                <a:latin typeface="Söhne"/>
              </a:rPr>
              <a:t>Nát</a:t>
            </a:r>
            <a:r>
              <a:rPr lang="en-US" i="0" dirty="0">
                <a:solidFill>
                  <a:srgbClr val="0D0D0D"/>
                </a:solidFill>
                <a:effectLst/>
                <a:latin typeface="Söhne"/>
              </a:rPr>
              <a:t> </a:t>
            </a:r>
            <a:r>
              <a:rPr lang="en-US" i="0" dirty="0" err="1">
                <a:solidFill>
                  <a:srgbClr val="0D0D0D"/>
                </a:solidFill>
                <a:effectLst/>
                <a:latin typeface="Söhne"/>
              </a:rPr>
              <a:t>Ngón</a:t>
            </a:r>
            <a:r>
              <a:rPr lang="en-US" i="0" dirty="0">
                <a:solidFill>
                  <a:srgbClr val="0D0D0D"/>
                </a:solidFill>
                <a:effectLst/>
                <a:latin typeface="Söhne"/>
              </a:rPr>
              <a:t> Tay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Bàn</a:t>
            </a:r>
            <a:r>
              <a:rPr lang="en-US" i="0" dirty="0">
                <a:solidFill>
                  <a:srgbClr val="0D0D0D"/>
                </a:solidFill>
                <a:effectLst/>
                <a:latin typeface="Söhne"/>
              </a:rPr>
              <a:t> Tay</a:t>
            </a:r>
          </a:p>
          <a:p>
            <a:pPr marL="730885" lvl="1" indent="-304165"/>
            <a:r>
              <a:rPr lang="en-US" dirty="0" err="1"/>
              <a:t>Thiếu</a:t>
            </a:r>
            <a:r>
              <a:rPr lang="en-US" dirty="0"/>
              <a:t> </a:t>
            </a:r>
            <a:r>
              <a:rPr lang="en-US" dirty="0" err="1"/>
              <a:t>Kiểm</a:t>
            </a:r>
            <a:r>
              <a:rPr lang="en-US" dirty="0"/>
              <a:t> </a:t>
            </a:r>
            <a:r>
              <a:rPr lang="en-US" dirty="0" err="1"/>
              <a:t>Soát</a:t>
            </a:r>
            <a:r>
              <a:rPr lang="en-US" dirty="0"/>
              <a:t> </a:t>
            </a:r>
            <a:r>
              <a:rPr lang="en-US" dirty="0" err="1"/>
              <a:t>và</a:t>
            </a:r>
            <a:r>
              <a:rPr lang="en-US" dirty="0"/>
              <a:t> </a:t>
            </a:r>
            <a:r>
              <a:rPr lang="en-US" dirty="0" err="1"/>
              <a:t>Hiểu</a:t>
            </a:r>
            <a:r>
              <a:rPr lang="en-US" dirty="0"/>
              <a:t> </a:t>
            </a:r>
            <a:r>
              <a:rPr lang="en-US" dirty="0" err="1"/>
              <a:t>Biết</a:t>
            </a:r>
            <a:r>
              <a:rPr lang="en-US" dirty="0"/>
              <a:t> </a:t>
            </a:r>
            <a:r>
              <a:rPr lang="en-US" dirty="0" err="1"/>
              <a:t>về</a:t>
            </a:r>
            <a:r>
              <a:rPr lang="en-US" dirty="0"/>
              <a:t> </a:t>
            </a:r>
            <a:r>
              <a:rPr lang="en-US" dirty="0" err="1"/>
              <a:t>Máy</a:t>
            </a:r>
            <a:endParaRPr lang="en-US" dirty="0">
              <a:solidFill>
                <a:srgbClr val="0D0D0D"/>
              </a:solidFill>
              <a:latin typeface="Söhne"/>
            </a:endParaRPr>
          </a:p>
          <a:p>
            <a:pPr marL="730885" lvl="1" indent="-304165"/>
            <a:r>
              <a:rPr lang="en-US" dirty="0" err="1"/>
              <a:t>Lỗi</a:t>
            </a:r>
            <a:r>
              <a:rPr lang="en-US" dirty="0"/>
              <a:t> </a:t>
            </a:r>
            <a:r>
              <a:rPr lang="en-US" dirty="0" err="1"/>
              <a:t>Kỹ</a:t>
            </a:r>
            <a:r>
              <a:rPr lang="en-US" dirty="0"/>
              <a:t> </a:t>
            </a:r>
            <a:r>
              <a:rPr lang="en-US" dirty="0" err="1"/>
              <a:t>Thuật</a:t>
            </a:r>
            <a:r>
              <a:rPr lang="en-US" dirty="0"/>
              <a:t> </a:t>
            </a:r>
            <a:r>
              <a:rPr lang="en-US" dirty="0" err="1"/>
              <a:t>và</a:t>
            </a:r>
            <a:r>
              <a:rPr lang="en-US" dirty="0"/>
              <a:t> </a:t>
            </a:r>
            <a:r>
              <a:rPr lang="en-US" dirty="0" err="1"/>
              <a:t>Bảo</a:t>
            </a:r>
            <a:r>
              <a:rPr lang="en-US" dirty="0"/>
              <a:t> </a:t>
            </a:r>
            <a:r>
              <a:rPr lang="en-US" dirty="0" err="1"/>
              <a:t>Trì</a:t>
            </a:r>
            <a:endParaRPr lang="en-US" dirty="0">
              <a:solidFill>
                <a:srgbClr val="0D0D0D"/>
              </a:solidFill>
              <a:latin typeface="Söhne"/>
            </a:endParaRPr>
          </a:p>
          <a:p>
            <a:pPr marL="730885" lvl="1" indent="-304165"/>
            <a:r>
              <a:rPr lang="en-US" dirty="0"/>
              <a:t>Sai </a:t>
            </a:r>
            <a:r>
              <a:rPr lang="en-US" dirty="0" err="1"/>
              <a:t>Lệch</a:t>
            </a:r>
            <a:r>
              <a:rPr lang="en-US" dirty="0"/>
              <a:t> </a:t>
            </a:r>
            <a:r>
              <a:rPr lang="en-US" dirty="0" err="1"/>
              <a:t>Cảm</a:t>
            </a:r>
            <a:r>
              <a:rPr lang="en-US" dirty="0"/>
              <a:t> </a:t>
            </a:r>
            <a:r>
              <a:rPr lang="en-US" dirty="0" err="1"/>
              <a:t>Giác</a:t>
            </a:r>
            <a:r>
              <a:rPr lang="en-US" dirty="0"/>
              <a:t> An </a:t>
            </a:r>
            <a:r>
              <a:rPr lang="en-US" dirty="0" err="1"/>
              <a:t>Toàn</a:t>
            </a:r>
            <a:endParaRPr lang="en-US" dirty="0">
              <a:solidFill>
                <a:srgbClr val="0D0D0D"/>
              </a:solidFill>
              <a:latin typeface="Söhne"/>
            </a:endParaRPr>
          </a:p>
          <a:p>
            <a:pPr marL="730885" lvl="1" indent="-304165"/>
            <a:r>
              <a:rPr lang="en-US" dirty="0" err="1"/>
              <a:t>Đột</a:t>
            </a:r>
            <a:r>
              <a:rPr lang="en-US" dirty="0"/>
              <a:t> </a:t>
            </a:r>
            <a:r>
              <a:rPr lang="en-US" dirty="0" err="1"/>
              <a:t>Quỵ</a:t>
            </a:r>
            <a:r>
              <a:rPr lang="en-US" dirty="0"/>
              <a:t> </a:t>
            </a:r>
            <a:r>
              <a:rPr lang="en-US" dirty="0" err="1"/>
              <a:t>và</a:t>
            </a:r>
            <a:r>
              <a:rPr lang="en-US" dirty="0"/>
              <a:t> </a:t>
            </a:r>
            <a:r>
              <a:rPr lang="en-US" dirty="0" err="1"/>
              <a:t>Áp</a:t>
            </a:r>
            <a:r>
              <a:rPr lang="en-US" dirty="0"/>
              <a:t> </a:t>
            </a:r>
            <a:r>
              <a:rPr lang="en-US" dirty="0" err="1"/>
              <a:t>Lực</a:t>
            </a:r>
            <a:r>
              <a:rPr lang="en-US" dirty="0"/>
              <a:t> </a:t>
            </a:r>
            <a:r>
              <a:rPr lang="en-US" dirty="0" err="1"/>
              <a:t>Khí</a:t>
            </a:r>
            <a:r>
              <a:rPr lang="en-US" dirty="0"/>
              <a:t> </a:t>
            </a:r>
            <a:r>
              <a:rPr lang="en-US" dirty="0" err="1"/>
              <a:t>Quyển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ép</a:t>
            </a:r>
            <a:r>
              <a:rPr lang="en-US" dirty="0"/>
              <a:t> </a:t>
            </a:r>
            <a:r>
              <a:rPr lang="en-US" dirty="0" err="1"/>
              <a:t>thủy</a:t>
            </a:r>
            <a:r>
              <a:rPr lang="en-US" dirty="0"/>
              <a:t> </a:t>
            </a:r>
            <a:r>
              <a:rPr lang="en-US" dirty="0" err="1"/>
              <a:t>lực</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ép</a:t>
            </a:r>
            <a:r>
              <a:rPr lang="en-US" dirty="0"/>
              <a:t> </a:t>
            </a:r>
            <a:r>
              <a:rPr lang="en-US" dirty="0" err="1"/>
              <a:t>thủy</a:t>
            </a:r>
            <a:r>
              <a:rPr lang="en-US" dirty="0"/>
              <a:t> </a:t>
            </a:r>
            <a:r>
              <a:rPr lang="en-US" dirty="0" err="1"/>
              <a:t>lực</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ép thủy lực</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ép thủy lực</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ép thủy lực</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thủy</a:t>
            </a:r>
            <a:r>
              <a:rPr lang="en-US" dirty="0"/>
              <a:t> </a:t>
            </a:r>
            <a:r>
              <a:rPr lang="en-US" dirty="0" err="1"/>
              <a:t>lực</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thủy</a:t>
            </a:r>
            <a:r>
              <a:rPr lang="en-US" dirty="0"/>
              <a:t> </a:t>
            </a:r>
            <a:r>
              <a:rPr lang="en-US" dirty="0" err="1"/>
              <a:t>lực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thủy</a:t>
            </a:r>
            <a:r>
              <a:rPr lang="en-US" sz="2400" b="1" i="0" dirty="0">
                <a:effectLst/>
                <a:latin typeface="Söhne"/>
              </a:rPr>
              <a:t> </a:t>
            </a:r>
            <a:r>
              <a:rPr lang="en-US" sz="2400" b="1" i="0" dirty="0" err="1">
                <a:effectLst/>
                <a:latin typeface="Söhne"/>
              </a:rPr>
              <a:t>lực</a:t>
            </a:r>
            <a:endParaRPr lang="en-US" sz="2400" b="1" i="0" dirty="0">
              <a:effectLst/>
              <a:latin typeface="Söhne"/>
            </a:endParaRPr>
          </a:p>
          <a:p>
            <a:r>
              <a:rPr lang="vi-VN" b="0" i="0" dirty="0">
                <a:effectLst/>
                <a:latin typeface="Söhne"/>
              </a:rPr>
              <a:t>Trước tiên, việc duy trì an toàn lao động giúp bảo vệ sức khỏe và tính mạng của người lao động. Máy ép thủy lực có thể gây ra những tai nạn nghiêm trọng như mất ngón tay, tay chân hoặc thậm chí là tử vong nếu không tuân thủ các biện pháp an toàn.</a:t>
            </a:r>
          </a:p>
          <a:p>
            <a:r>
              <a:rPr lang="vi-VN" b="0" i="0" dirty="0">
                <a:effectLst/>
                <a:latin typeface="Söhne"/>
              </a:rPr>
              <a:t>Thứ hai, việc thực hiện các biện pháp an toàn giúp giảm thiểu rủi ro mất vật chất. Một tai nạn lao động có thể gây ra tổn thất lớn không chỉ về mặt tài chính mà còn ảnh hưởng đến sản xuất và tiến trình công việc của doanh nghiệp.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1703FA9-8572-B268-5BC7-2EB31249409F}"/>
              </a:ext>
            </a:extLst>
          </p:cNvPr>
          <p:cNvPicPr>
            <a:picLocks noChangeAspect="1"/>
          </p:cNvPicPr>
          <p:nvPr/>
        </p:nvPicPr>
        <p:blipFill>
          <a:blip r:embed="rId3"/>
          <a:stretch>
            <a:fillRect/>
          </a:stretch>
        </p:blipFill>
        <p:spPr>
          <a:xfrm>
            <a:off x="-1178396" y="3429000"/>
            <a:ext cx="5112568" cy="511256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thủy</a:t>
            </a:r>
            <a:r>
              <a:rPr lang="en-US" sz="2400" b="1" i="0" dirty="0">
                <a:effectLst/>
                <a:latin typeface="Söhne"/>
              </a:rPr>
              <a:t> </a:t>
            </a:r>
            <a:r>
              <a:rPr lang="en-US" sz="2400" b="1" i="0" dirty="0" err="1">
                <a:effectLst/>
                <a:latin typeface="Söhne"/>
              </a:rPr>
              <a:t>lực</a:t>
            </a:r>
            <a:endParaRPr lang="en-US" sz="2400" b="1" i="0" dirty="0">
              <a:effectLst/>
              <a:latin typeface="Söhne"/>
            </a:endParaRPr>
          </a:p>
          <a:p>
            <a:r>
              <a:rPr lang="vi-VN" b="0" i="0" dirty="0">
                <a:effectLst/>
                <a:latin typeface="Söhne"/>
              </a:rPr>
              <a:t>Trước hết, việc đào tạo và huấn luyện người vận hành là bước quan trọng. Người làm việc cần được đào tạo về cách vận hành máy, nhận biết các nguy cơ tiềm ẩn và biết cách ứng phó với tình huống nguy hiểm.</a:t>
            </a:r>
          </a:p>
          <a:p>
            <a:r>
              <a:rPr lang="vi-VN" b="0" i="0" dirty="0">
                <a:effectLst/>
                <a:latin typeface="Söhne"/>
              </a:rPr>
              <a:t>Thứ hai, đảm bảo rằng tất cả các bộ phận của máy đều hoạt động đúng cách và được bảo dưỡng định kỳ. Việc kiểm tra và bảo trì máy ép thủy lực đảm bảo rằng nó hoạt động ổn định và giảm thiểu nguy cơ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1BF9966-FB99-DB89-F9C4-8CEBB777B715}"/>
              </a:ext>
            </a:extLst>
          </p:cNvPr>
          <p:cNvPicPr>
            <a:picLocks noChangeAspect="1"/>
          </p:cNvPicPr>
          <p:nvPr/>
        </p:nvPicPr>
        <p:blipFill>
          <a:blip r:embed="rId3"/>
          <a:stretch>
            <a:fillRect/>
          </a:stretch>
        </p:blipFill>
        <p:spPr>
          <a:xfrm>
            <a:off x="-1178396" y="3429000"/>
            <a:ext cx="5112568" cy="511256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thủy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lực</a:t>
            </a:r>
            <a:r>
              <a:rPr lang="en-US" sz="32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lực</a:t>
            </a:r>
            <a:r>
              <a:rPr lang="en-US" sz="2000" dirty="0">
                <a:solidFill>
                  <a:schemeClr val="bg1"/>
                </a:solidFill>
              </a:rPr>
              <a:t>:</a:t>
            </a:r>
          </a:p>
          <a:p>
            <a:pPr algn="l"/>
            <a:r>
              <a:rPr lang="vi-VN" b="0" i="0" dirty="0">
                <a:effectLst/>
                <a:latin typeface="Open Sans" panose="020B0606030504020204" pitchFamily="34" charset="0"/>
              </a:rPr>
              <a:t>Bơm Thủy Lực (Hydraulic Pump): Là thành phần chịu trách nhiệm tạo ra áp lực thủy lực bằng cách chuyển động cơ hoặc nguồn năng lượng khác thành năng lượng thủy lực.</a:t>
            </a:r>
          </a:p>
          <a:p>
            <a:pPr algn="l"/>
            <a:r>
              <a:rPr lang="vi-VN" b="0" i="0" dirty="0">
                <a:effectLst/>
                <a:latin typeface="Open Sans" panose="020B0606030504020204" pitchFamily="34" charset="0"/>
              </a:rPr>
              <a:t>Xi lanh Thủy Lực (Hydraulic Cylinder): Là phần cơ bản của máy ép thủy lực, xi lanh thủy lực tạo ra lực ép bằng cách chuyển đổi năng lượng thủy lực thành lực cơ học để nén vật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EDB1362-C052-9A42-6579-902A289585FF}"/>
              </a:ext>
            </a:extLst>
          </p:cNvPr>
          <p:cNvPicPr>
            <a:picLocks noChangeAspect="1"/>
          </p:cNvPicPr>
          <p:nvPr/>
        </p:nvPicPr>
        <p:blipFill>
          <a:blip r:embed="rId3"/>
          <a:stretch>
            <a:fillRect/>
          </a:stretch>
        </p:blipFill>
        <p:spPr>
          <a:xfrm>
            <a:off x="6283325" y="710787"/>
            <a:ext cx="5829763" cy="582976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thủy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lực</a:t>
            </a:r>
            <a:r>
              <a:rPr lang="en-US" sz="32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lực</a:t>
            </a:r>
            <a:r>
              <a:rPr lang="en-US" sz="2000" dirty="0">
                <a:solidFill>
                  <a:schemeClr val="bg1"/>
                </a:solidFill>
              </a:rPr>
              <a:t>:</a:t>
            </a:r>
          </a:p>
          <a:p>
            <a:pPr algn="l"/>
            <a:r>
              <a:rPr lang="vi-VN" b="0" i="0" dirty="0">
                <a:effectLst/>
                <a:latin typeface="Open Sans" panose="020B0606030504020204" pitchFamily="34" charset="0"/>
              </a:rPr>
              <a:t>Máy ép thủy lực là một thiết bị công nghiệp quan trọng được sử dụng rộng rãi trong nhiều ngành sản xuất để nén và định hình vật liệu.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máy ép thủy lực bao gồm các thành phần chính như bơm thủy lực, xi lanh thủy lực, van điều khiển và hệ thống điều khiển.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B9E369C-6282-4BC1-5210-B13D9E062601}"/>
              </a:ext>
            </a:extLst>
          </p:cNvPr>
          <p:cNvPicPr>
            <a:picLocks noChangeAspect="1"/>
          </p:cNvPicPr>
          <p:nvPr/>
        </p:nvPicPr>
        <p:blipFill>
          <a:blip r:embed="rId3"/>
          <a:stretch>
            <a:fillRect/>
          </a:stretch>
        </p:blipFill>
        <p:spPr>
          <a:xfrm>
            <a:off x="6283325" y="710787"/>
            <a:ext cx="5829763" cy="582976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thủy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lực</a:t>
            </a:r>
            <a:r>
              <a:rPr lang="en-US" sz="32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lực</a:t>
            </a:r>
            <a:r>
              <a:rPr lang="en-US" sz="2000" dirty="0">
                <a:solidFill>
                  <a:schemeClr val="bg1"/>
                </a:solidFill>
              </a:rPr>
              <a:t>:</a:t>
            </a:r>
          </a:p>
          <a:p>
            <a:pPr algn="l"/>
            <a:r>
              <a:rPr lang="vi-VN" b="0" i="0" dirty="0">
                <a:effectLst/>
                <a:latin typeface="Open Sans" panose="020B0606030504020204" pitchFamily="34" charset="0"/>
              </a:rPr>
              <a:t>Ngành ô tô: Trong ngành ô tô, máy ép thủy lực được sử dụng để sản xuất các bộ phận kim loại như bánh xe, cụm động cơ, và các chi tiết khác. Máy ép thủy lực giúp tạo ra các sản phẩm có độ chính xác cao và đáp ứng được các yêu cầu khắt khe về kích thước và hình dạng.</a:t>
            </a:r>
          </a:p>
          <a:p>
            <a:pPr algn="l"/>
            <a:r>
              <a:rPr lang="vi-VN" b="0" i="0" dirty="0">
                <a:effectLst/>
                <a:latin typeface="Open Sans" panose="020B0606030504020204" pitchFamily="34" charset="0"/>
              </a:rPr>
              <a:t>Ngành gia công kim loại: Trong các quá trình gia công kim loại, máy ép thủy lực được sử dụng để tạo ra các chi tiết kim loại phức tạp và đa dạng. Các ứng dụng bao gồm cắt, uốn cong, định hình và ép các tấm kim loại thành các sản phẩm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3F0FE98-28FE-6C8E-835D-BA4E9F20E773}"/>
              </a:ext>
            </a:extLst>
          </p:cNvPr>
          <p:cNvPicPr>
            <a:picLocks noChangeAspect="1"/>
          </p:cNvPicPr>
          <p:nvPr/>
        </p:nvPicPr>
        <p:blipFill>
          <a:blip r:embed="rId3"/>
          <a:stretch>
            <a:fillRect/>
          </a:stretch>
        </p:blipFill>
        <p:spPr>
          <a:xfrm>
            <a:off x="6283325" y="710787"/>
            <a:ext cx="5829763" cy="582976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thủy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lực</a:t>
            </a:r>
            <a:r>
              <a:rPr lang="en-US" sz="32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lực</a:t>
            </a:r>
            <a:r>
              <a:rPr lang="en-US" sz="2000" dirty="0">
                <a:solidFill>
                  <a:schemeClr val="bg1"/>
                </a:solidFill>
              </a:rPr>
              <a:t>:</a:t>
            </a:r>
          </a:p>
          <a:p>
            <a:pPr algn="l"/>
            <a:r>
              <a:rPr lang="vi-VN" b="0" i="0" dirty="0">
                <a:effectLst/>
                <a:latin typeface="Open Sans" panose="020B0606030504020204" pitchFamily="34" charset="0"/>
              </a:rPr>
              <a:t>Nguy Cơ Nén và Mất Ngón Tay: Máy ép thủy lực tạo ra lực ép lớn có thể dẫn đến nguy cơ bị nén hoặc mất ngón tay nếu không tuân thủ các quy trình an toàn như đeo găng tay bảo hộ và tránh đặt tay gần khu vực ép.</a:t>
            </a:r>
          </a:p>
          <a:p>
            <a:pPr algn="l"/>
            <a:r>
              <a:rPr lang="vi-VN" b="0" i="0" dirty="0">
                <a:effectLst/>
                <a:latin typeface="Open Sans" panose="020B0606030504020204" pitchFamily="34" charset="0"/>
              </a:rPr>
              <a:t>Sự Cố Kỹ Thuật và Hỏng Hóc Máy: Máy ép thủy lực có thể gặp các sự cố kỹ thuật như đột quỵ hoặc áp lực không mong muốn nếu không được bảo dưỡng định kỳ. Sự cố này có thể gây ra tai nạn nghiêm trọng cho người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AC4ED91-AB1B-7E58-578D-223C5E363DCB}"/>
              </a:ext>
            </a:extLst>
          </p:cNvPr>
          <p:cNvPicPr>
            <a:picLocks noChangeAspect="1"/>
          </p:cNvPicPr>
          <p:nvPr/>
        </p:nvPicPr>
        <p:blipFill>
          <a:blip r:embed="rId3"/>
          <a:stretch>
            <a:fillRect/>
          </a:stretch>
        </p:blipFill>
        <p:spPr>
          <a:xfrm>
            <a:off x="6283325" y="710787"/>
            <a:ext cx="5829763" cy="582976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ép thủy lực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ép thủy lực</a:t>
            </a:r>
          </a:p>
          <a:p>
            <a:pPr algn="l">
              <a:lnSpc>
                <a:spcPct val="120000"/>
              </a:lnSpc>
            </a:pPr>
            <a:r>
              <a:rPr lang="vi-VN" b="0" i="0" dirty="0">
                <a:effectLst/>
                <a:latin typeface="Open Sans" panose="020B0606030504020204" pitchFamily="34" charset="0"/>
              </a:rPr>
              <a:t>Kiểm Tra Trạng Thái Máy: Đảm bảo rằng máy ép thủy lực trong trạng thái hoạt động bình thường và không có dấu hiệu của hỏng hóc nào. Kiểm tra tất cả các bộ phận cơ học và điện tử của máy để đảm bảo chúng hoạt động đúng cách.</a:t>
            </a:r>
          </a:p>
          <a:p>
            <a:pPr algn="l">
              <a:lnSpc>
                <a:spcPct val="120000"/>
              </a:lnSpc>
            </a:pPr>
            <a:r>
              <a:rPr lang="vi-VN" b="0" i="0" dirty="0">
                <a:effectLst/>
                <a:latin typeface="Open Sans" panose="020B0606030504020204" pitchFamily="34" charset="0"/>
              </a:rPr>
              <a:t>Kiểm Tra Hệ Thống Thủy Lực: Kiểm tra áp lực dầu trong bình chứa dầu và đảm bảo nó đủ để vận hành máy một cách an toàn. Nếu cần, bổ sung dầu hoặc thay thế dầu cũ để đảm bảo hoạt động ổn định của hệ thống.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F979400-42FF-99C8-CE8F-1E63BA617366}"/>
              </a:ext>
            </a:extLst>
          </p:cNvPr>
          <p:cNvPicPr>
            <a:picLocks noChangeAspect="1"/>
          </p:cNvPicPr>
          <p:nvPr/>
        </p:nvPicPr>
        <p:blipFill>
          <a:blip r:embed="rId3"/>
          <a:stretch>
            <a:fillRect/>
          </a:stretch>
        </p:blipFill>
        <p:spPr>
          <a:xfrm>
            <a:off x="-1250404" y="3429000"/>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ép thủy lực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ép thủy lực định kỳ</a:t>
            </a:r>
          </a:p>
          <a:p>
            <a:pPr algn="l">
              <a:lnSpc>
                <a:spcPct val="120000"/>
              </a:lnSpc>
            </a:pPr>
            <a:r>
              <a:rPr lang="vi-VN" b="0" i="0" dirty="0">
                <a:effectLst/>
                <a:latin typeface="Open Sans" panose="020B0606030504020204" pitchFamily="34" charset="0"/>
              </a:rPr>
              <a:t>Kiểm Tra Dầu Thủy Lực: Đảm bảo rằng mức dầu thủy lực trong bình chứa đủ để hoạt động một cách ổn định. Kiểm tra mức dầu thường xuyên và bổ sung hoặc thay thế dầu nếu cần.</a:t>
            </a:r>
          </a:p>
          <a:p>
            <a:pPr algn="l">
              <a:lnSpc>
                <a:spcPct val="120000"/>
              </a:lnSpc>
            </a:pPr>
            <a:r>
              <a:rPr lang="vi-VN" b="0" i="0" dirty="0">
                <a:effectLst/>
                <a:latin typeface="Open Sans" panose="020B0606030504020204" pitchFamily="34" charset="0"/>
              </a:rPr>
              <a:t>Kiểm Tra và Thay Thế Bộ Lọc: Bộ lọc dầu thủy lực cần được kiểm tra định kỳ và thay thế nếu cần. Việc này giúp loại bỏ bụi và các tạp chất từ dầu, giữ cho hệ thống hoạt động mượt mà.</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D7891F1-E965-33C8-B991-0EF3E5B65C41}"/>
              </a:ext>
            </a:extLst>
          </p:cNvPr>
          <p:cNvPicPr>
            <a:picLocks noChangeAspect="1"/>
          </p:cNvPicPr>
          <p:nvPr/>
        </p:nvPicPr>
        <p:blipFill>
          <a:blip r:embed="rId3"/>
          <a:stretch>
            <a:fillRect/>
          </a:stretch>
        </p:blipFill>
        <p:spPr>
          <a:xfrm>
            <a:off x="-1250404" y="3429000"/>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ép</a:t>
            </a:r>
            <a:r>
              <a:rPr lang="en-US" sz="3200" b="1" dirty="0">
                <a:latin typeface="UTM Aptima" panose="02040603050506020204" pitchFamily="18" charset="0"/>
              </a:rPr>
              <a:t> </a:t>
            </a:r>
            <a:r>
              <a:rPr lang="en-US" sz="3200" b="1" dirty="0" err="1">
                <a:latin typeface="UTM Aptima" panose="02040603050506020204" pitchFamily="18" charset="0"/>
              </a:rPr>
              <a:t>thủy</a:t>
            </a:r>
            <a:r>
              <a:rPr lang="en-US" sz="3200" b="1" dirty="0">
                <a:latin typeface="UTM Aptima" panose="02040603050506020204" pitchFamily="18" charset="0"/>
              </a:rPr>
              <a:t> </a:t>
            </a:r>
            <a:r>
              <a:rPr lang="en-US" sz="3200" b="1" dirty="0" err="1">
                <a:latin typeface="UTM Aptima" panose="02040603050506020204" pitchFamily="18" charset="0"/>
              </a:rPr>
              <a:t>lực</a:t>
            </a:r>
            <a:r>
              <a:rPr lang="en-US" sz="3200" b="1" dirty="0">
                <a:latin typeface="UTM Aptima" panose="02040603050506020204" pitchFamily="18" charset="0"/>
              </a:rPr>
              <a:t> </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ép thủy lực</a:t>
            </a:r>
            <a:r>
              <a:rPr lang="en-US" sz="2400" dirty="0"/>
              <a:t>:</a:t>
            </a:r>
          </a:p>
          <a:p>
            <a:pPr algn="l"/>
            <a:r>
              <a:rPr lang="vi-VN" b="0" i="0" dirty="0">
                <a:solidFill>
                  <a:srgbClr val="4C4F5A"/>
                </a:solidFill>
                <a:effectLst/>
                <a:latin typeface="Open Sans" panose="020B0606030504020204" pitchFamily="34" charset="0"/>
              </a:rPr>
              <a:t>Kiểm Tra An Toàn Trước Khi Vận Hành: Trước khi bắt đầu vận hành, hãy kiểm tra kỹ lưỡng trạng thái của máy, đảm bảo rằng tất cả các bộ phận hoạt động đúng cách và không có dấu hiệu của hỏng hóc.</a:t>
            </a:r>
          </a:p>
          <a:p>
            <a:pPr algn="l"/>
            <a:r>
              <a:rPr lang="vi-VN" b="0" i="0" dirty="0">
                <a:solidFill>
                  <a:srgbClr val="4C4F5A"/>
                </a:solidFill>
                <a:effectLst/>
                <a:latin typeface="Open Sans" panose="020B0606030504020204" pitchFamily="34" charset="0"/>
              </a:rPr>
              <a:t>Đeo Bảo Hộ Cá Nhân: Trước khi tiếp cận máy, hãy đảm bảo rằng bạn đã đeo đủ bảo hộ cá nhân như kính bảo hộ, mặt nạ hít và găng tay bảo hộ để bảo vệ mình khỏi các nguy cơ.</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ép</a:t>
            </a:r>
            <a:r>
              <a:rPr lang="en-US" sz="3200" b="1" dirty="0">
                <a:latin typeface="UTM Aptima" panose="02040603050506020204" pitchFamily="18" charset="0"/>
              </a:rPr>
              <a:t> </a:t>
            </a:r>
            <a:r>
              <a:rPr lang="en-US" sz="3200" b="1" dirty="0" err="1">
                <a:latin typeface="UTM Aptima" panose="02040603050506020204" pitchFamily="18" charset="0"/>
              </a:rPr>
              <a:t>thủy</a:t>
            </a:r>
            <a:r>
              <a:rPr lang="en-US" sz="3200" b="1" dirty="0">
                <a:latin typeface="UTM Aptima" panose="02040603050506020204" pitchFamily="18" charset="0"/>
              </a:rPr>
              <a:t> </a:t>
            </a:r>
            <a:r>
              <a:rPr lang="en-US" sz="3200" b="1" dirty="0" err="1">
                <a:latin typeface="UTM Aptima" panose="02040603050506020204" pitchFamily="18" charset="0"/>
              </a:rPr>
              <a:t>lực</a:t>
            </a:r>
            <a:r>
              <a:rPr lang="en-US" sz="3200" b="1" dirty="0">
                <a:latin typeface="UTM Aptima" panose="02040603050506020204" pitchFamily="18" charset="0"/>
              </a:rPr>
              <a:t> </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ép thủy lực</a:t>
            </a:r>
            <a:r>
              <a:rPr lang="en-US" sz="2400" dirty="0"/>
              <a:t>:</a:t>
            </a:r>
          </a:p>
          <a:p>
            <a:pPr algn="l"/>
            <a:r>
              <a:rPr lang="vi-VN" b="0" i="0" dirty="0">
                <a:solidFill>
                  <a:srgbClr val="4C4F5A"/>
                </a:solidFill>
                <a:effectLst/>
                <a:latin typeface="Open Sans" panose="020B0606030504020204" pitchFamily="34" charset="0"/>
              </a:rPr>
              <a:t>Ngừng Máy Ngay Lập Tức: Trong trường hợp phát hiện sự cố như áp lực quá cao hoặc nguy cơ mất an toàn, người vận hành cần ngừng máy ngay lập tức bằng cách nhấn nút dừng khẩn cấp hoặc tắt nguồn.</a:t>
            </a:r>
          </a:p>
          <a:p>
            <a:pPr algn="l"/>
            <a:r>
              <a:rPr lang="vi-VN" b="0" i="0" dirty="0">
                <a:solidFill>
                  <a:srgbClr val="4C4F5A"/>
                </a:solidFill>
                <a:effectLst/>
                <a:latin typeface="Open Sans" panose="020B0606030504020204" pitchFamily="34" charset="0"/>
              </a:rPr>
              <a:t>Báo Cáo Sự Cố: Thông báo ngay lập tức về sự cố cho người quản lý hoặc bộ phận an toàn trong công ty. Việc thông báo sớm sẽ giúp kịp thời triển khai biện pháp sửa chữa và phòng tránh tai nạn tiềm ẩn.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thủy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lực</a:t>
            </a:r>
            <a:r>
              <a:rPr lang="en-US" sz="3200" dirty="0">
                <a:solidFill>
                  <a:schemeClr val="accent4"/>
                </a:solidFill>
                <a:latin typeface="UTM Aptima" panose="02040603050506020204" pitchFamily="18" charset="0"/>
              </a:rPr>
              <a:t> </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ép</a:t>
            </a:r>
            <a:r>
              <a:rPr lang="en-US" b="1" i="0" dirty="0">
                <a:effectLst/>
                <a:latin typeface="Söhne"/>
              </a:rPr>
              <a:t> </a:t>
            </a:r>
            <a:r>
              <a:rPr lang="en-US" b="1" i="0" dirty="0" err="1">
                <a:effectLst/>
                <a:latin typeface="Söhne"/>
              </a:rPr>
              <a:t>thủy</a:t>
            </a:r>
            <a:r>
              <a:rPr lang="en-US" b="1" i="0" dirty="0">
                <a:effectLst/>
                <a:latin typeface="Söhne"/>
              </a:rPr>
              <a:t> </a:t>
            </a:r>
            <a:r>
              <a:rPr lang="en-US" b="1" i="0" dirty="0" err="1">
                <a:effectLst/>
                <a:latin typeface="Söhne"/>
              </a:rPr>
              <a:t>lực</a:t>
            </a:r>
            <a:r>
              <a:rPr lang="en-US" sz="2000" dirty="0">
                <a:latin typeface="Söhne"/>
              </a:rPr>
              <a:t>:</a:t>
            </a:r>
          </a:p>
          <a:p>
            <a:pPr algn="l"/>
            <a:r>
              <a:rPr lang="vi-VN" b="0" i="0" dirty="0">
                <a:effectLst/>
                <a:latin typeface="Söhne"/>
              </a:rPr>
              <a:t>Nguy Cơ Nén và Vết Thương: Do máy ép thủy lực tạo ra lực ép lớn, việc không tuân thủ quy trình an toàn có thể dẫn đến nguy cơ bị nén và gây ra các vết thương nghiêm trọng cho người làm việc.</a:t>
            </a:r>
          </a:p>
          <a:p>
            <a:pPr algn="l"/>
            <a:r>
              <a:rPr lang="vi-VN" b="0" i="0" dirty="0">
                <a:effectLst/>
                <a:latin typeface="Söhne"/>
              </a:rPr>
              <a:t>Áp Lực Quá Cao: Sự cố về áp lực thủy lực quá cao có thể xảy ra do hỏng hóc hoặc thiết lập không đúng. Áp lực quá cao có thể gây ra các vấn đề an toàn như vỡ ống dẫn hoặc mất kiểm soát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4062684B-6126-2421-77AF-13F6949DDD0B}"/>
              </a:ext>
            </a:extLst>
          </p:cNvPr>
          <p:cNvPicPr>
            <a:picLocks noChangeAspect="1"/>
          </p:cNvPicPr>
          <p:nvPr/>
        </p:nvPicPr>
        <p:blipFill>
          <a:blip r:embed="rId4"/>
          <a:stretch>
            <a:fillRect/>
          </a:stretch>
        </p:blipFill>
        <p:spPr>
          <a:xfrm>
            <a:off x="-602332" y="4133196"/>
            <a:ext cx="3600400" cy="360040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thủy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lực</a:t>
            </a:r>
            <a:r>
              <a:rPr lang="en-US" sz="3200" dirty="0">
                <a:solidFill>
                  <a:schemeClr val="accent4"/>
                </a:solidFill>
                <a:latin typeface="UTM Aptima" panose="02040603050506020204" pitchFamily="18" charset="0"/>
              </a:rPr>
              <a:t> </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thủy lực</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ép thủy lực để việc vận hành an toàn</a:t>
            </a:r>
            <a:endParaRPr lang="en-US" b="0" i="0" dirty="0">
              <a:effectLst/>
              <a:latin typeface="Söhne"/>
            </a:endParaRPr>
          </a:p>
          <a:p>
            <a:pPr lvl="1"/>
            <a:r>
              <a:rPr lang="vi-VN" b="0" i="0" dirty="0">
                <a:effectLst/>
                <a:latin typeface="Söhne"/>
              </a:rPr>
              <a:t>Kiểm Tra Hệ Thống Thủy Lực: Kiểm tra áp lực dầu thủy lực trong hệ thống để đảm bảo rằng nó ở mức an toàn và không có rò rỉ. Thực hiện kiểm tra kỹ lưỡng các ống dẫn và các bộ phận liên quan để phát hiện và sửa chữa các vấn đề trước khi chúng gây ra sự cố.</a:t>
            </a:r>
          </a:p>
          <a:p>
            <a:pPr lvl="1"/>
            <a:r>
              <a:rPr lang="vi-VN" b="0" i="0" dirty="0">
                <a:effectLst/>
                <a:latin typeface="Söhne"/>
              </a:rPr>
              <a:t>Kiểm Tra Cơ Khí và Điện Tử: Kiểm tra tình trạng của các bộ phận cơ khí như trục, bánh răng, và các bộ phận điện tử như cảm biến và bộ điều khiển. Sửa chữa hoặc thay thế các bộ phận hỏng hóc để đảm bảo hoạt động ổn định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E71EA6C-E81E-814D-BFE6-B9C65CE0A167}"/>
              </a:ext>
            </a:extLst>
          </p:cNvPr>
          <p:cNvPicPr>
            <a:picLocks noChangeAspect="1"/>
          </p:cNvPicPr>
          <p:nvPr/>
        </p:nvPicPr>
        <p:blipFill>
          <a:blip r:embed="rId4"/>
          <a:stretch>
            <a:fillRect/>
          </a:stretch>
        </p:blipFill>
        <p:spPr>
          <a:xfrm>
            <a:off x="-602332" y="4133196"/>
            <a:ext cx="3600400" cy="360040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thủy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lực</a:t>
            </a:r>
            <a:r>
              <a:rPr lang="en-US" sz="3200" dirty="0">
                <a:solidFill>
                  <a:schemeClr val="accent4"/>
                </a:solidFill>
                <a:latin typeface="UTM Aptima" panose="02040603050506020204" pitchFamily="18" charset="0"/>
              </a:rPr>
              <a:t> </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thủy lực</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thủy</a:t>
            </a:r>
            <a:r>
              <a:rPr lang="en-US" b="0" i="0" dirty="0">
                <a:effectLst/>
                <a:latin typeface="Söhne"/>
              </a:rPr>
              <a:t> </a:t>
            </a:r>
            <a:r>
              <a:rPr lang="en-US" b="0" i="0" dirty="0" err="1">
                <a:effectLst/>
                <a:latin typeface="Söhne"/>
              </a:rPr>
              <a:t>lực</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Hướng Dẫn: Đảm bảo rằng tất cả nhân viên được đào tạo và hướng dẫn về cách sử dụng máy ép thủy lực một cách an toàn và hiệu quả. Đào tạo này bao gồm cách vận hành máy, nhận biết các nguy cơ tiềm ẩn và biện pháp phòng ngừa tai nạn.</a:t>
            </a:r>
          </a:p>
          <a:p>
            <a:pPr lvl="1"/>
            <a:r>
              <a:rPr lang="vi-VN" b="0" i="0" dirty="0">
                <a:effectLst/>
                <a:latin typeface="Söhne"/>
              </a:rPr>
              <a:t>Sử Dụng Bảo Hộ Cá Nhân: Yêu cầu tất cả nhân viên đeo đủ bảo hộ cá nhân như kính bảo hộ, mặt nạ hít và găng tay bảo hộ khi làm việc gần máy ép thủy lực. Điều này giúp bảo vệ họ khỏi các nguy cơ như bị nén, va đập hay rơi vật liệu.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74F5D72-9C11-7319-E2E2-6855E2034B41}"/>
              </a:ext>
            </a:extLst>
          </p:cNvPr>
          <p:cNvPicPr>
            <a:picLocks noChangeAspect="1"/>
          </p:cNvPicPr>
          <p:nvPr/>
        </p:nvPicPr>
        <p:blipFill>
          <a:blip r:embed="rId4"/>
          <a:stretch>
            <a:fillRect/>
          </a:stretch>
        </p:blipFill>
        <p:spPr>
          <a:xfrm>
            <a:off x="-602332" y="4133196"/>
            <a:ext cx="3600400" cy="360040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thủy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lực</a:t>
            </a:r>
            <a:r>
              <a:rPr lang="en-US" sz="3200" dirty="0">
                <a:solidFill>
                  <a:schemeClr val="accent4"/>
                </a:solidFill>
                <a:latin typeface="UTM Aptima" panose="02040603050506020204" pitchFamily="18" charset="0"/>
              </a:rPr>
              <a:t> </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thủy lực</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thủy</a:t>
            </a:r>
            <a:r>
              <a:rPr lang="en-US" b="0" i="0" dirty="0">
                <a:effectLst/>
                <a:latin typeface="Söhne"/>
              </a:rPr>
              <a:t> </a:t>
            </a:r>
            <a:r>
              <a:rPr lang="en-US" b="0" i="0" dirty="0" err="1">
                <a:effectLst/>
                <a:latin typeface="Söhne"/>
              </a:rPr>
              <a:t>lực</a:t>
            </a:r>
            <a:endParaRPr lang="en-US" b="0" i="0" dirty="0">
              <a:effectLst/>
              <a:latin typeface="Söhne"/>
            </a:endParaRPr>
          </a:p>
          <a:p>
            <a:pPr lvl="1"/>
            <a:r>
              <a:rPr lang="vi-VN" b="0" i="0" dirty="0">
                <a:effectLst/>
                <a:latin typeface="Söhne"/>
              </a:rPr>
              <a:t>Xác Định Khu Vực Nguy Hiểm: Đầu tiên, cần xác định khu vực mà máy ép thủy lực có thể tạo ra các nguy cơ như nén, va đập hoặc rơi vật liệu. Đây thường là vùng xung quanh máy, đặc biệt là khu vực gần các bộ phận chuyển động như khu vực ép.</a:t>
            </a:r>
          </a:p>
          <a:p>
            <a:pPr lvl="1"/>
            <a:r>
              <a:rPr lang="vi-VN" b="0" i="0" dirty="0">
                <a:effectLst/>
                <a:latin typeface="Söhne"/>
              </a:rPr>
              <a:t>Xác Định Khu Vực An Toàn: Sau khi xác định khu vực nguy hiểm, cần đánh dấu rõ ràng khu vực an toàn xung quanh máy. Đây là những khu vực mà người làm việc có thể an toàn di chuyển, làm việc mà không phải lo lắng về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F0BD0D-229D-ED85-9737-705FD759B27E}"/>
              </a:ext>
            </a:extLst>
          </p:cNvPr>
          <p:cNvPicPr>
            <a:picLocks noChangeAspect="1"/>
          </p:cNvPicPr>
          <p:nvPr/>
        </p:nvPicPr>
        <p:blipFill>
          <a:blip r:embed="rId4"/>
          <a:stretch>
            <a:fillRect/>
          </a:stretch>
        </p:blipFill>
        <p:spPr>
          <a:xfrm>
            <a:off x="-602332" y="4133196"/>
            <a:ext cx="3600400" cy="360040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thủy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lực</a:t>
            </a:r>
            <a:r>
              <a:rPr lang="en-US" sz="3200" dirty="0">
                <a:solidFill>
                  <a:schemeClr val="accent4"/>
                </a:solidFill>
                <a:latin typeface="UTM Aptima" panose="02040603050506020204" pitchFamily="18" charset="0"/>
              </a:rPr>
              <a:t> </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thủy lực</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thủy</a:t>
            </a:r>
            <a:r>
              <a:rPr lang="en-US" b="0" i="0" dirty="0">
                <a:effectLst/>
                <a:latin typeface="Söhne"/>
              </a:rPr>
              <a:t> </a:t>
            </a:r>
            <a:r>
              <a:rPr lang="en-US" b="0" i="0" dirty="0" err="1">
                <a:effectLst/>
                <a:latin typeface="Söhne"/>
              </a:rPr>
              <a:t>lực</a:t>
            </a:r>
            <a:endParaRPr lang="en-US" b="0" i="0" dirty="0">
              <a:effectLst/>
              <a:latin typeface="Söhne"/>
            </a:endParaRPr>
          </a:p>
          <a:p>
            <a:pPr lvl="1"/>
            <a:r>
              <a:rPr lang="vi-VN" b="0" i="0" dirty="0">
                <a:effectLst/>
                <a:latin typeface="Söhne"/>
              </a:rPr>
              <a:t>Kính Bảo Hộ: Kính bảo hộ giúp bảo vệ mắt khỏi các vật liệu nặng, mảnh vụn hoặc bắn ra từ máy ép thủy lực. Việc sử dụng kính bảo hộ giúp người làm việc tránh được các thương tích do va chạm hoặc tiếp xúc không mong muốn.</a:t>
            </a:r>
          </a:p>
          <a:p>
            <a:pPr lvl="1"/>
            <a:r>
              <a:rPr lang="vi-VN" b="0" i="0" dirty="0">
                <a:effectLst/>
                <a:latin typeface="Söhne"/>
              </a:rPr>
              <a:t>Găng Tay Bảo Hộ: Sử dụng găng tay bảo hộ giúp bảo vệ tay khỏi các nguy cơ như chấn thương, cắt, hoặc bỏng do tiếp xúc với các bộ phận của máy. Găng tay cần được chọn lựa phù hợp với công việc và chất liệu của vật liệu được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3EF6F18-F6F0-C42A-A728-08BF2FC6C2A6}"/>
              </a:ext>
            </a:extLst>
          </p:cNvPr>
          <p:cNvPicPr>
            <a:picLocks noChangeAspect="1"/>
          </p:cNvPicPr>
          <p:nvPr/>
        </p:nvPicPr>
        <p:blipFill>
          <a:blip r:embed="rId4"/>
          <a:stretch>
            <a:fillRect/>
          </a:stretch>
        </p:blipFill>
        <p:spPr>
          <a:xfrm>
            <a:off x="-602332" y="4133196"/>
            <a:ext cx="3600400" cy="360040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thủy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lực</a:t>
            </a:r>
            <a:r>
              <a:rPr lang="en-US" sz="3200" dirty="0">
                <a:solidFill>
                  <a:schemeClr val="accent4"/>
                </a:solidFill>
                <a:latin typeface="UTM Aptima" panose="02040603050506020204" pitchFamily="18" charset="0"/>
              </a:rPr>
              <a:t> </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thủy lực</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ép thủy lực</a:t>
            </a:r>
            <a:endParaRPr lang="en-US" b="0" i="0" dirty="0">
              <a:effectLst/>
              <a:latin typeface="Söhne"/>
            </a:endParaRPr>
          </a:p>
          <a:p>
            <a:pPr lvl="1"/>
            <a:r>
              <a:rPr lang="vi-VN" b="0" i="0" dirty="0">
                <a:effectLst/>
                <a:latin typeface="Söhne"/>
              </a:rPr>
              <a:t>Ngừng Máy và Báo Cáo: Ngay khi phát hiện sự cố, người vận hành cần ngừng máy ép thủy lực ngay lập tức và báo cáo về sự cố cho người quản lý hoặc bộ phận an toàn trong công ty.</a:t>
            </a:r>
          </a:p>
          <a:p>
            <a:pPr lvl="1"/>
            <a:r>
              <a:rPr lang="vi-VN" b="0" i="0" dirty="0">
                <a:effectLst/>
                <a:latin typeface="Söhne"/>
              </a:rPr>
              <a:t>Đánh Giá Tình Hình: Thực hiện đánh giá nhanh chóng về tình hình sự cố và đánh giá nguy cơ đối với người làm việc và môi trường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6DCF746-C9DA-85F9-AD57-5FAA06DA53B1}"/>
              </a:ext>
            </a:extLst>
          </p:cNvPr>
          <p:cNvPicPr>
            <a:picLocks noChangeAspect="1"/>
          </p:cNvPicPr>
          <p:nvPr/>
        </p:nvPicPr>
        <p:blipFill>
          <a:blip r:embed="rId4"/>
          <a:stretch>
            <a:fillRect/>
          </a:stretch>
        </p:blipFill>
        <p:spPr>
          <a:xfrm>
            <a:off x="-602332" y="4133196"/>
            <a:ext cx="3600400" cy="360040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thủy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lực</a:t>
            </a:r>
            <a:r>
              <a:rPr lang="en-US" sz="3200" dirty="0">
                <a:solidFill>
                  <a:schemeClr val="accent4"/>
                </a:solidFill>
                <a:latin typeface="UTM Aptima" panose="02040603050506020204" pitchFamily="18" charset="0"/>
              </a:rPr>
              <a:t> </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thủy lực</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thủy</a:t>
            </a:r>
            <a:r>
              <a:rPr lang="en-US" b="0" i="0" dirty="0">
                <a:effectLst/>
                <a:latin typeface="Söhne"/>
              </a:rPr>
              <a:t> </a:t>
            </a:r>
            <a:r>
              <a:rPr lang="en-US" b="0" i="0" dirty="0" err="1">
                <a:effectLst/>
                <a:latin typeface="Söhne"/>
              </a:rPr>
              <a:t>lực</a:t>
            </a:r>
            <a:r>
              <a:rPr lang="en-US" b="0" i="0" dirty="0">
                <a:effectLst/>
                <a:latin typeface="Söhne"/>
              </a:rPr>
              <a:t> </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84919D2-1F83-EE40-D395-3364C77A0876}"/>
              </a:ext>
            </a:extLst>
          </p:cNvPr>
          <p:cNvPicPr>
            <a:picLocks noChangeAspect="1"/>
          </p:cNvPicPr>
          <p:nvPr/>
        </p:nvPicPr>
        <p:blipFill>
          <a:blip r:embed="rId4"/>
          <a:stretch>
            <a:fillRect/>
          </a:stretch>
        </p:blipFill>
        <p:spPr>
          <a:xfrm>
            <a:off x="-602332" y="4133196"/>
            <a:ext cx="3600400" cy="360040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ép thủy lực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ép thủy lực</a:t>
            </a:r>
            <a:endParaRPr lang="en-US" sz="2400" b="1" i="0" dirty="0">
              <a:effectLst/>
              <a:latin typeface="Söhne"/>
            </a:endParaRPr>
          </a:p>
          <a:p>
            <a:r>
              <a:rPr lang="vi-VN" b="0" i="0" dirty="0">
                <a:effectLst/>
                <a:latin typeface="Söhne"/>
              </a:rPr>
              <a:t>Nhiệt Độ: Nhiệt độ cao có thể làm tăng áp suất trong hệ thống dầu thủy lực, gây ra các vấn đề như rò rỉ hoặc mất kiểm soát của máy. Ngược lại, nhiệt độ thấp có thể làm đặc biệt dầu thủy lực, làm giảm hiệu suất hoạt động của máy.</a:t>
            </a:r>
          </a:p>
          <a:p>
            <a:r>
              <a:rPr lang="vi-VN" b="0" i="0" dirty="0">
                <a:effectLst/>
                <a:latin typeface="Söhne"/>
              </a:rPr>
              <a:t>Độ Ẩm: Độ ẩm cao có thể gây ra sự oxi hóa và sự ăn mòn của các bộ phận kim loại trong máy, gây ra hỏng hóc và giảm tuổi thọ của máy ép thủy lực.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EB855CA-9AC0-C738-83B5-E7C914A5AC8B}"/>
              </a:ext>
            </a:extLst>
          </p:cNvPr>
          <p:cNvPicPr>
            <a:picLocks noChangeAspect="1"/>
          </p:cNvPicPr>
          <p:nvPr/>
        </p:nvPicPr>
        <p:blipFill>
          <a:blip r:embed="rId3"/>
          <a:stretch>
            <a:fillRect/>
          </a:stretch>
        </p:blipFill>
        <p:spPr>
          <a:xfrm>
            <a:off x="-962371" y="3872632"/>
            <a:ext cx="4680520" cy="4680520"/>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ép thủy lực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ép thủy lực</a:t>
            </a:r>
            <a:endParaRPr lang="en-US" sz="2400" b="1" i="0" dirty="0">
              <a:effectLst/>
              <a:latin typeface="Söhne"/>
            </a:endParaRPr>
          </a:p>
          <a:p>
            <a:r>
              <a:rPr lang="vi-VN" b="0" i="0" dirty="0">
                <a:effectLst/>
                <a:latin typeface="Söhne"/>
              </a:rPr>
              <a:t>Độ Ẩm và Độ Bẩn: Môi trường làm việc có độ ẩm cao hoặc bị bẩn có thể gây ra hỏng hóc cho các bộ phận của máy ép thủy lực. Bụi và bẩn có thể làm giảm tuổi thọ của các bộ phận cơ khí và làm ảnh hưởng đến hoạt động của hệ thống dầu thủy lực.</a:t>
            </a:r>
          </a:p>
          <a:p>
            <a:r>
              <a:rPr lang="vi-VN" b="0" i="0" dirty="0">
                <a:effectLst/>
                <a:latin typeface="Söhne"/>
              </a:rPr>
              <a:t>Nhiệt Độ Môi Trường: Nhiệt độ môi trường cũng có thể ảnh hưởng đến hiệu suất của máy ép thủy lực. Nhiệt độ cao có thể làm tăng áp suất trong hệ thống dầu, trong khi nhiệt độ thấp có thể làm đặc biệt dầu và làm giảm hiệu suất hoạt động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C4D91F3-F5BB-22EA-DD59-50A948780BA6}"/>
              </a:ext>
            </a:extLst>
          </p:cNvPr>
          <p:cNvPicPr>
            <a:picLocks noChangeAspect="1"/>
          </p:cNvPicPr>
          <p:nvPr/>
        </p:nvPicPr>
        <p:blipFill>
          <a:blip r:embed="rId3"/>
          <a:stretch>
            <a:fillRect/>
          </a:stretch>
        </p:blipFill>
        <p:spPr>
          <a:xfrm>
            <a:off x="-962371" y="3872632"/>
            <a:ext cx="4680520" cy="4680520"/>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ép thủy lực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ép thủy lực ảnh hưởng như thế nào đến việc vận hành máy ép thủy lực</a:t>
            </a:r>
            <a:endParaRPr lang="en-US" sz="2400" b="1" i="0" dirty="0">
              <a:effectLst/>
              <a:latin typeface="Söhne"/>
            </a:endParaRPr>
          </a:p>
          <a:p>
            <a:r>
              <a:rPr lang="vi-VN" b="0" i="0" dirty="0">
                <a:effectLst/>
                <a:latin typeface="Söhne"/>
              </a:rPr>
              <a:t>Trạng Thái Của Các Bộ Phận Cơ Khí: Các bộ phận cơ khí của máy ép thủy lực cần được kiểm tra định kỳ để đảm bảo chúng hoạt động một cách chính xác và an toàn. </a:t>
            </a:r>
          </a:p>
          <a:p>
            <a:r>
              <a:rPr lang="vi-VN" b="0" i="0" dirty="0">
                <a:effectLst/>
                <a:latin typeface="Söhne"/>
              </a:rPr>
              <a:t>Hệ Thống Dầu Thủy Lực: Hiệu suất của hệ thống dầu thủy lực cũng là một yếu tố quan trọng. Dầu cần được kiểm tra định kỳ để đảm bảo chất lượng và mức độ sạch sẽ. Mức áp suất và lưu lượng dầu cũng cần được kiểm soát để đảm bảo hoạt động ổn định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1569F8B-ABFA-5B68-AC72-6CBD5FD4E016}"/>
              </a:ext>
            </a:extLst>
          </p:cNvPr>
          <p:cNvPicPr>
            <a:picLocks noChangeAspect="1"/>
          </p:cNvPicPr>
          <p:nvPr/>
        </p:nvPicPr>
        <p:blipFill>
          <a:blip r:embed="rId3"/>
          <a:stretch>
            <a:fillRect/>
          </a:stretch>
        </p:blipFill>
        <p:spPr>
          <a:xfrm>
            <a:off x="-962371" y="3872632"/>
            <a:ext cx="4680520" cy="4680520"/>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ép thủy lực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ép thủy lực</a:t>
            </a:r>
            <a:endParaRPr lang="en-US" sz="2400" b="1" i="0" dirty="0">
              <a:effectLst/>
              <a:latin typeface="Söhne"/>
            </a:endParaRPr>
          </a:p>
          <a:p>
            <a:r>
              <a:rPr lang="vi-VN" b="0" i="0" dirty="0">
                <a:effectLst/>
                <a:latin typeface="Söhne"/>
              </a:rPr>
              <a:t>Hiểu Biết Về Máy Ép Thủy Lực: Việc hiểu biết về cách hoạt động của máy ép thủy lực, các nguy cơ và biện pháp an toàn là cực kỳ quan trọng. Người lao động cần phải biết cách sử dụng máy một cách đúng cách và an toàn, cũng như biết cách nhận biết và giải quyết các vấn đề kỹ thuật.</a:t>
            </a:r>
          </a:p>
          <a:p>
            <a:r>
              <a:rPr lang="vi-VN" b="0" i="0" dirty="0">
                <a:effectLst/>
                <a:latin typeface="Söhne"/>
              </a:rPr>
              <a:t>Kỹ Năng Vận Hành: Kỹ năng vận hành máy ép thủy lực cũng đóng vai trò quan trọng. Việc sử dụng đúng kỹ thuật và quy trình vận hành giúp giảm thiểu nguy cơ sự cố và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C7CA192-5E58-A99B-B374-9D5049BEA1DD}"/>
              </a:ext>
            </a:extLst>
          </p:cNvPr>
          <p:cNvPicPr>
            <a:picLocks noChangeAspect="1"/>
          </p:cNvPicPr>
          <p:nvPr/>
        </p:nvPicPr>
        <p:blipFill>
          <a:blip r:embed="rId3"/>
          <a:stretch>
            <a:fillRect/>
          </a:stretch>
        </p:blipFill>
        <p:spPr>
          <a:xfrm>
            <a:off x="-962371" y="3872632"/>
            <a:ext cx="4680520" cy="4680520"/>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thủy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lực</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ép thủy lực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Vệ Sức Khỏe và An Toàn: Đào tạo an toàn giúp người vận hành hiểu rõ về các nguy cơ và mối nguy hiểm khi làm việc với máy ép thủy lực. Bằng cách biết cách phát hiện và phòng tránh các nguy cơ tiềm ẩn, họ có thể bảo vệ bản thân và đồng nghiệp khỏi tai nạn và chấn thương.</a:t>
            </a:r>
          </a:p>
          <a:p>
            <a:pPr algn="l"/>
            <a:r>
              <a:rPr lang="vi-VN" b="0" i="0" dirty="0">
                <a:effectLst/>
                <a:latin typeface="Open Sans" panose="020B0606030504020204" pitchFamily="34" charset="0"/>
              </a:rPr>
              <a:t>Giảm Nguy Cơ Sự Cố: Người được đào tạo an toàn có kiến thức và kỹ năng cần thiết để sử dụng máy ép thủy lực một cách an toàn và hiệu quả.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9E5CDD7-1069-451C-D709-9351E17795FA}"/>
              </a:ext>
            </a:extLst>
          </p:cNvPr>
          <p:cNvPicPr>
            <a:picLocks noChangeAspect="1"/>
          </p:cNvPicPr>
          <p:nvPr/>
        </p:nvPicPr>
        <p:blipFill>
          <a:blip r:embed="rId3"/>
          <a:stretch>
            <a:fillRect/>
          </a:stretch>
        </p:blipFill>
        <p:spPr>
          <a:xfrm>
            <a:off x="6094412" y="1253191"/>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thủy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lực</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lực</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003AD3B-B139-8009-C55F-251F1388E3A7}"/>
              </a:ext>
            </a:extLst>
          </p:cNvPr>
          <p:cNvPicPr>
            <a:picLocks noChangeAspect="1"/>
          </p:cNvPicPr>
          <p:nvPr/>
        </p:nvPicPr>
        <p:blipFill>
          <a:blip r:embed="rId3"/>
          <a:stretch>
            <a:fillRect/>
          </a:stretch>
        </p:blipFill>
        <p:spPr>
          <a:xfrm>
            <a:off x="6094412" y="1253191"/>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ép</a:t>
            </a:r>
            <a:r>
              <a:rPr lang="en-US" sz="3200" dirty="0">
                <a:latin typeface="UTM Aptima" panose="02040603050506020204" pitchFamily="18" charset="0"/>
              </a:rPr>
              <a:t> </a:t>
            </a:r>
            <a:r>
              <a:rPr lang="en-US" sz="3200" dirty="0" err="1">
                <a:latin typeface="UTM Aptima" panose="02040603050506020204" pitchFamily="18" charset="0"/>
              </a:rPr>
              <a:t>thủy</a:t>
            </a:r>
            <a:r>
              <a:rPr lang="en-US" sz="3200" dirty="0">
                <a:latin typeface="UTM Aptima" panose="02040603050506020204" pitchFamily="18" charset="0"/>
              </a:rPr>
              <a:t> </a:t>
            </a:r>
            <a:r>
              <a:rPr lang="en-US" sz="3200" dirty="0" err="1">
                <a:latin typeface="UTM Aptima" panose="02040603050506020204" pitchFamily="18" charset="0"/>
              </a:rPr>
              <a:t>lực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thủy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lực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Sự An Toàn: An toàn lao động là yếu tố quan trọng nhất để bảo vệ sức khỏe và sự an toàn của người làm việc. Việc duy trì an toàn lao động trong vận hành máy ép thủy lực giúp giảm thiểu nguy cơ tai nạn và chấn thương cho người làm việc.</a:t>
            </a:r>
          </a:p>
          <a:p>
            <a:pPr algn="l">
              <a:lnSpc>
                <a:spcPct val="120000"/>
              </a:lnSpc>
            </a:pPr>
            <a:r>
              <a:rPr lang="vi-VN" b="0" i="0" dirty="0">
                <a:effectLst/>
                <a:latin typeface="Open Sans" panose="020B0606030504020204" pitchFamily="34" charset="0"/>
              </a:rPr>
              <a:t>Giảm Thiểu Thiệt Hại Về Tài Sản: Quá trình vận hành máy ép thủy lực không an toàn có thể dẫn đến các sự cố nghiêm trọng, gây thiệt hại về tài sản như hỏng hóc máy móc, thiệt hại về vật liệu và sản phẩm. Duy trì an toàn lao động giúp giảm thiểu các rủi ro này và bảo vệ tài sản của doanh nghiệp.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D123F2B-D5E0-AB8E-3146-644FC84D3F4F}"/>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ép</a:t>
            </a:r>
            <a:r>
              <a:rPr lang="en-US" sz="3200" dirty="0">
                <a:latin typeface="UTM Aptima" panose="02040603050506020204" pitchFamily="18" charset="0"/>
              </a:rPr>
              <a:t> </a:t>
            </a:r>
            <a:r>
              <a:rPr lang="en-US" sz="3200" dirty="0" err="1">
                <a:latin typeface="UTM Aptima" panose="02040603050506020204" pitchFamily="18" charset="0"/>
              </a:rPr>
              <a:t>thủy</a:t>
            </a:r>
            <a:r>
              <a:rPr lang="en-US" sz="3200" dirty="0">
                <a:latin typeface="UTM Aptima" panose="02040603050506020204" pitchFamily="18" charset="0"/>
              </a:rPr>
              <a:t> </a:t>
            </a:r>
            <a:r>
              <a:rPr lang="en-US" sz="3200" dirty="0" err="1">
                <a:latin typeface="UTM Aptima" panose="02040603050506020204" pitchFamily="18" charset="0"/>
              </a:rPr>
              <a:t>lực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ép thủy lực</a:t>
            </a:r>
          </a:p>
          <a:p>
            <a:pPr algn="l">
              <a:lnSpc>
                <a:spcPct val="120000"/>
              </a:lnSpc>
            </a:pPr>
            <a:r>
              <a:rPr lang="vi-VN" b="0" i="0" dirty="0">
                <a:effectLst/>
                <a:latin typeface="Open Sans" panose="020B0606030504020204" pitchFamily="34" charset="0"/>
              </a:rPr>
              <a:t>Sử Dụng Thiết Bị Bảo Hộ Cá Nhân (PPE): Bao gồm mũ bảo hiểm, kính bảo hộ, găng tay chống cắt và giày chống trượt. Việc sử dụng PPE giúp bảo vệ cơ thể khỏi nguy cơ tai nạn và chấn thương.</a:t>
            </a:r>
          </a:p>
          <a:p>
            <a:pPr algn="l">
              <a:lnSpc>
                <a:spcPct val="120000"/>
              </a:lnSpc>
            </a:pPr>
            <a:r>
              <a:rPr lang="vi-VN" b="0" i="0" dirty="0">
                <a:effectLst/>
                <a:latin typeface="Open Sans" panose="020B0606030504020204" pitchFamily="34" charset="0"/>
              </a:rPr>
              <a:t>Kiểm Tra Máy Ép Thủy Lực Trước Khi Sử Dụng: Bao gồm kiểm tra bộ phận cơ khí, hệ thống dầu thủy lực và hệ thống điều khiển. Việc kiểm tra định kỳ giúp phát hiện sớm các vấn đề kỹ thuật và nguy cơ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4EB5FE-F245-87D1-6B2E-F68396C875E8}"/>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183</TotalTime>
  <Words>3808</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ÉP THỦY LỰC</vt:lpstr>
      <vt:lpstr>Một số vụ tai nạn lao động khi vận hành máy ép thủy lực</vt:lpstr>
      <vt:lpstr>Tóm tắt bài học</vt:lpstr>
      <vt:lpstr>Giới thiệu</vt:lpstr>
      <vt:lpstr>Giới thiệu</vt:lpstr>
      <vt:lpstr>Thành Phần Và Chức Năng Của máy ép thủy lực </vt:lpstr>
      <vt:lpstr>Thành Phần Và Chức Năng Của máy ép thủy lực </vt:lpstr>
      <vt:lpstr>Thành Phần Và Chức Năng Của máy ép thủy lực </vt:lpstr>
      <vt:lpstr>Thành Phần Và Chức Năng Của máy ép thủy lực </vt:lpstr>
      <vt:lpstr>Kiểm tra và bảo trì an toàn trước khi vận hành máy ép thủy lực</vt:lpstr>
      <vt:lpstr>Kiểm tra và bảo trì an toàn trước khi vận hành máy ép thủy lực</vt:lpstr>
      <vt:lpstr>Quy trình vận hành an toàn máy ép thủy lực </vt:lpstr>
      <vt:lpstr>Quy trình vận hành an toàn máy ép thủy lực </vt:lpstr>
      <vt:lpstr>Đánh giá rủi ro và quản lý mối nguy khi vận hành máy ép thủy lực </vt:lpstr>
      <vt:lpstr>Đánh giá rủi ro và quản lý mối nguy khi vận hành máy ép thủy lực </vt:lpstr>
      <vt:lpstr>Đánh giá rủi ro và quản lý mối nguy khi vận hành máy ép thủy lực </vt:lpstr>
      <vt:lpstr>Đánh giá rủi ro và quản lý mối nguy khi vận hành máy ép thủy lực </vt:lpstr>
      <vt:lpstr>Đánh giá rủi ro và quản lý mối nguy khi vận hành máy ép thủy lực </vt:lpstr>
      <vt:lpstr>Đánh giá rủi ro và quản lý mối nguy khi vận hành máy ép thủy lực </vt:lpstr>
      <vt:lpstr>Đánh giá rủi ro và quản lý mối nguy khi vận hành máy ép thủy lực </vt:lpstr>
      <vt:lpstr>Các yếu tố ảnh hưởng đến an toàn lao động khi vận hành máy ép thủy lực</vt:lpstr>
      <vt:lpstr>Các yếu tố ảnh hưởng đến an toàn lao động khi vận hành máy ép thủy lực</vt:lpstr>
      <vt:lpstr>Các yếu tố ảnh hưởng đến an toàn lao động khi vận hành máy ép thủy lực</vt:lpstr>
      <vt:lpstr>Các yếu tố ảnh hưởng đến an toàn lao động khi vận hành máy ép thủy lực</vt:lpstr>
      <vt:lpstr>Đào tạo an toàn lao động về kỹ năng vận hành máy ép thủy lực an toàn</vt:lpstr>
      <vt:lpstr>Đào tạo an toàn lao động về kỹ năng vận hành máy ép thủy lực an toàn</vt:lpstr>
      <vt:lpstr>Ý nghĩa của an toàn lao động trong việc vận hành máy ép thủy lực</vt:lpstr>
      <vt:lpstr>Ý nghĩa của an toàn lao động trong việc vận hành máy ép thủy lực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2024-04-12T03:24:16Z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