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3" d="100"/>
          <a:sy n="113" d="100"/>
        </p:scale>
        <p:origin x="468" y="8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5/3/2024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5/3/2024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5/3/2024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MÁY ĐÁNH BÓNG</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F82190FE-1232-0F1F-382D-7D88F5DDAB3D}"/>
              </a:ext>
            </a:extLst>
          </p:cNvPr>
          <p:cNvPicPr>
            <a:picLocks noChangeAspect="1"/>
          </p:cNvPicPr>
          <p:nvPr/>
        </p:nvPicPr>
        <p:blipFill>
          <a:blip r:embed="rId4"/>
          <a:stretch>
            <a:fillRect/>
          </a:stretch>
        </p:blipFill>
        <p:spPr>
          <a:xfrm>
            <a:off x="4437433" y="3717032"/>
            <a:ext cx="3312368" cy="3312368"/>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máy</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đánh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bóng</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Dưới đây là một số vụ tai nạn phổ biến liên quan đến việc vận hành máy đánh bóng</a:t>
            </a:r>
            <a:r>
              <a:rPr lang="en-US" sz="2000" dirty="0">
                <a:ea typeface="+mn-lt"/>
                <a:cs typeface="+mn-lt"/>
              </a:rPr>
              <a:t>:</a:t>
            </a:r>
            <a:endParaRPr lang="en-US" dirty="0"/>
          </a:p>
          <a:p>
            <a:pPr marL="730885" lvl="1" indent="-304165"/>
            <a:r>
              <a:rPr lang="en-US" i="0" dirty="0">
                <a:solidFill>
                  <a:srgbClr val="0D0D0D"/>
                </a:solidFill>
                <a:effectLst/>
                <a:latin typeface="Söhne"/>
              </a:rPr>
              <a:t>Tai </a:t>
            </a:r>
            <a:r>
              <a:rPr lang="en-US" i="0" dirty="0" err="1">
                <a:solidFill>
                  <a:srgbClr val="0D0D0D"/>
                </a:solidFill>
                <a:effectLst/>
                <a:latin typeface="Söhne"/>
              </a:rPr>
              <a:t>nạn</a:t>
            </a:r>
            <a:r>
              <a:rPr lang="en-US" i="0" dirty="0">
                <a:solidFill>
                  <a:srgbClr val="0D0D0D"/>
                </a:solidFill>
                <a:effectLst/>
                <a:latin typeface="Söhne"/>
              </a:rPr>
              <a:t> do </a:t>
            </a:r>
            <a:r>
              <a:rPr lang="en-US" i="0" dirty="0" err="1">
                <a:solidFill>
                  <a:srgbClr val="0D0D0D"/>
                </a:solidFill>
                <a:effectLst/>
                <a:latin typeface="Söhne"/>
              </a:rPr>
              <a:t>va</a:t>
            </a:r>
            <a:r>
              <a:rPr lang="en-US" i="0" dirty="0">
                <a:solidFill>
                  <a:srgbClr val="0D0D0D"/>
                </a:solidFill>
                <a:effectLst/>
                <a:latin typeface="Söhne"/>
              </a:rPr>
              <a:t> </a:t>
            </a:r>
            <a:r>
              <a:rPr lang="en-US" i="0" dirty="0" err="1">
                <a:solidFill>
                  <a:srgbClr val="0D0D0D"/>
                </a:solidFill>
                <a:effectLst/>
                <a:latin typeface="Söhne"/>
              </a:rPr>
              <a:t>chạm</a:t>
            </a:r>
            <a:r>
              <a:rPr lang="en-US" i="0" dirty="0">
                <a:solidFill>
                  <a:srgbClr val="0D0D0D"/>
                </a:solidFill>
                <a:effectLst/>
                <a:latin typeface="Söhne"/>
              </a:rPr>
              <a:t> </a:t>
            </a:r>
            <a:r>
              <a:rPr lang="en-US" i="0" dirty="0" err="1">
                <a:solidFill>
                  <a:srgbClr val="0D0D0D"/>
                </a:solidFill>
                <a:effectLst/>
                <a:latin typeface="Söhne"/>
              </a:rPr>
              <a:t>với</a:t>
            </a:r>
            <a:r>
              <a:rPr lang="en-US" i="0" dirty="0">
                <a:solidFill>
                  <a:srgbClr val="0D0D0D"/>
                </a:solidFill>
                <a:effectLst/>
                <a:latin typeface="Söhne"/>
              </a:rPr>
              <a:t> </a:t>
            </a:r>
            <a:r>
              <a:rPr lang="en-US" i="0" dirty="0" err="1">
                <a:solidFill>
                  <a:srgbClr val="0D0D0D"/>
                </a:solidFill>
                <a:effectLst/>
                <a:latin typeface="Söhne"/>
              </a:rPr>
              <a:t>các</a:t>
            </a:r>
            <a:r>
              <a:rPr lang="en-US" i="0" dirty="0">
                <a:solidFill>
                  <a:srgbClr val="0D0D0D"/>
                </a:solidFill>
                <a:effectLst/>
                <a:latin typeface="Söhne"/>
              </a:rPr>
              <a:t> </a:t>
            </a:r>
            <a:r>
              <a:rPr lang="en-US" i="0" dirty="0" err="1">
                <a:solidFill>
                  <a:srgbClr val="0D0D0D"/>
                </a:solidFill>
                <a:effectLst/>
                <a:latin typeface="Söhne"/>
              </a:rPr>
              <a:t>bề</a:t>
            </a:r>
            <a:r>
              <a:rPr lang="en-US" i="0" dirty="0">
                <a:solidFill>
                  <a:srgbClr val="0D0D0D"/>
                </a:solidFill>
                <a:effectLst/>
                <a:latin typeface="Söhne"/>
              </a:rPr>
              <a:t> </a:t>
            </a:r>
            <a:r>
              <a:rPr lang="en-US" i="0" dirty="0" err="1">
                <a:solidFill>
                  <a:srgbClr val="0D0D0D"/>
                </a:solidFill>
                <a:effectLst/>
                <a:latin typeface="Söhne"/>
              </a:rPr>
              <a:t>mặt</a:t>
            </a:r>
            <a:r>
              <a:rPr lang="en-US" i="0" dirty="0">
                <a:solidFill>
                  <a:srgbClr val="0D0D0D"/>
                </a:solidFill>
                <a:effectLst/>
                <a:latin typeface="Söhne"/>
              </a:rPr>
              <a:t> </a:t>
            </a:r>
            <a:r>
              <a:rPr lang="en-US" i="0" dirty="0" err="1">
                <a:solidFill>
                  <a:srgbClr val="0D0D0D"/>
                </a:solidFill>
                <a:effectLst/>
                <a:latin typeface="Söhne"/>
              </a:rPr>
              <a:t>máy</a:t>
            </a:r>
            <a:r>
              <a:rPr lang="en-US" i="0" dirty="0">
                <a:solidFill>
                  <a:srgbClr val="0D0D0D"/>
                </a:solidFill>
                <a:effectLst/>
                <a:latin typeface="Söhne"/>
              </a:rPr>
              <a:t> </a:t>
            </a:r>
            <a:r>
              <a:rPr lang="en-US" i="0" dirty="0" err="1">
                <a:solidFill>
                  <a:srgbClr val="0D0D0D"/>
                </a:solidFill>
                <a:effectLst/>
                <a:latin typeface="Söhne"/>
              </a:rPr>
              <a:t>hoặc</a:t>
            </a:r>
            <a:r>
              <a:rPr lang="en-US" i="0" dirty="0">
                <a:solidFill>
                  <a:srgbClr val="0D0D0D"/>
                </a:solidFill>
                <a:effectLst/>
                <a:latin typeface="Söhne"/>
              </a:rPr>
              <a:t> </a:t>
            </a:r>
            <a:r>
              <a:rPr lang="en-US" i="0" dirty="0" err="1">
                <a:solidFill>
                  <a:srgbClr val="0D0D0D"/>
                </a:solidFill>
                <a:effectLst/>
                <a:latin typeface="Söhne"/>
              </a:rPr>
              <a:t>tấm</a:t>
            </a:r>
            <a:r>
              <a:rPr lang="en-US" i="0" dirty="0">
                <a:solidFill>
                  <a:srgbClr val="0D0D0D"/>
                </a:solidFill>
                <a:effectLst/>
                <a:latin typeface="Söhne"/>
              </a:rPr>
              <a:t> </a:t>
            </a:r>
            <a:r>
              <a:rPr lang="en-US" i="0" dirty="0" err="1">
                <a:solidFill>
                  <a:srgbClr val="0D0D0D"/>
                </a:solidFill>
                <a:effectLst/>
                <a:latin typeface="Söhne"/>
              </a:rPr>
              <a:t>đĩa</a:t>
            </a:r>
            <a:r>
              <a:rPr lang="en-US" i="0" dirty="0">
                <a:solidFill>
                  <a:srgbClr val="0D0D0D"/>
                </a:solidFill>
                <a:effectLst/>
                <a:latin typeface="Söhne"/>
              </a:rPr>
              <a:t> </a:t>
            </a:r>
            <a:r>
              <a:rPr lang="en-US" i="0" dirty="0" err="1">
                <a:solidFill>
                  <a:srgbClr val="0D0D0D"/>
                </a:solidFill>
                <a:effectLst/>
                <a:latin typeface="Söhne"/>
              </a:rPr>
              <a:t>đánh</a:t>
            </a:r>
            <a:r>
              <a:rPr lang="en-US" i="0" dirty="0">
                <a:solidFill>
                  <a:srgbClr val="0D0D0D"/>
                </a:solidFill>
                <a:effectLst/>
                <a:latin typeface="Söhne"/>
              </a:rPr>
              <a:t> </a:t>
            </a:r>
            <a:r>
              <a:rPr lang="en-US" i="0" dirty="0" err="1">
                <a:solidFill>
                  <a:srgbClr val="0D0D0D"/>
                </a:solidFill>
                <a:effectLst/>
                <a:latin typeface="Söhne"/>
              </a:rPr>
              <a:t>bóng</a:t>
            </a:r>
            <a:endParaRPr lang="en-US" i="0" dirty="0">
              <a:solidFill>
                <a:srgbClr val="0D0D0D"/>
              </a:solidFill>
              <a:effectLst/>
              <a:latin typeface="Söhne"/>
            </a:endParaRPr>
          </a:p>
          <a:p>
            <a:pPr marL="730885" lvl="1" indent="-304165"/>
            <a:r>
              <a:rPr lang="vi-VN" dirty="0"/>
              <a:t>Nguy cơ chấn thương từ vật liệu và hóa chất sử dụng</a:t>
            </a:r>
            <a:endParaRPr lang="en-US" dirty="0">
              <a:solidFill>
                <a:srgbClr val="0D0D0D"/>
              </a:solidFill>
              <a:latin typeface="Söhne"/>
            </a:endParaRPr>
          </a:p>
          <a:p>
            <a:pPr marL="730885" lvl="1" indent="-304165"/>
            <a:r>
              <a:rPr lang="vi-VN" dirty="0"/>
              <a:t>Nguy cơ tổn thương từ sức nén và tiếng ồn</a:t>
            </a:r>
            <a:endParaRPr lang="en-US" dirty="0">
              <a:solidFill>
                <a:srgbClr val="0D0D0D"/>
              </a:solidFill>
              <a:latin typeface="Söhne"/>
            </a:endParaRPr>
          </a:p>
          <a:p>
            <a:pPr marL="730885" lvl="1" indent="-304165"/>
            <a:r>
              <a:rPr lang="vi-VN" dirty="0"/>
              <a:t>Nguy cơ va đập và bị trượt chân</a:t>
            </a:r>
            <a:endParaRPr lang="en-US" dirty="0">
              <a:solidFill>
                <a:srgbClr val="0D0D0D"/>
              </a:solidFill>
              <a:latin typeface="Söhne"/>
            </a:endParaRPr>
          </a:p>
          <a:p>
            <a:pPr marL="730885" lvl="1" indent="-304165"/>
            <a:r>
              <a:rPr lang="en-US" dirty="0" err="1"/>
              <a:t>Sự</a:t>
            </a:r>
            <a:r>
              <a:rPr lang="en-US" dirty="0"/>
              <a:t> </a:t>
            </a:r>
            <a:r>
              <a:rPr lang="en-US" dirty="0" err="1"/>
              <a:t>bất</a:t>
            </a:r>
            <a:r>
              <a:rPr lang="en-US" dirty="0"/>
              <a:t> </a:t>
            </a:r>
            <a:r>
              <a:rPr lang="en-US" dirty="0" err="1"/>
              <a:t>cẩn</a:t>
            </a:r>
            <a:r>
              <a:rPr lang="en-US" dirty="0"/>
              <a:t> </a:t>
            </a:r>
            <a:r>
              <a:rPr lang="en-US" dirty="0" err="1"/>
              <a:t>trong</a:t>
            </a:r>
            <a:r>
              <a:rPr lang="en-US" dirty="0"/>
              <a:t> </a:t>
            </a:r>
            <a:r>
              <a:rPr lang="en-US" dirty="0" err="1"/>
              <a:t>vận</a:t>
            </a:r>
            <a:r>
              <a:rPr lang="en-US" dirty="0"/>
              <a:t> </a:t>
            </a:r>
            <a:r>
              <a:rPr lang="en-US" dirty="0" err="1"/>
              <a:t>hành</a:t>
            </a:r>
            <a:r>
              <a:rPr lang="en-US" dirty="0"/>
              <a:t> </a:t>
            </a:r>
            <a:r>
              <a:rPr lang="en-US" dirty="0" err="1"/>
              <a:t>và</a:t>
            </a:r>
            <a:r>
              <a:rPr lang="en-US" dirty="0"/>
              <a:t> </a:t>
            </a:r>
            <a:r>
              <a:rPr lang="en-US" dirty="0" err="1"/>
              <a:t>thiết</a:t>
            </a:r>
            <a:r>
              <a:rPr lang="en-US" dirty="0"/>
              <a:t> </a:t>
            </a:r>
            <a:r>
              <a:rPr lang="en-US" dirty="0" err="1"/>
              <a:t>lập</a:t>
            </a:r>
            <a:r>
              <a:rPr lang="en-US" dirty="0"/>
              <a:t> </a:t>
            </a:r>
            <a:r>
              <a:rPr lang="en-US" dirty="0" err="1"/>
              <a:t>máy</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a:t>
            </a:r>
            <a:r>
              <a:rPr lang="en-US" dirty="0" err="1"/>
              <a:t>máy</a:t>
            </a:r>
            <a:r>
              <a:rPr lang="en-US" dirty="0"/>
              <a:t> </a:t>
            </a:r>
            <a:r>
              <a:rPr lang="en-US" dirty="0" err="1"/>
              <a:t>đánh</a:t>
            </a:r>
            <a:r>
              <a:rPr lang="en-US" dirty="0"/>
              <a:t> </a:t>
            </a:r>
            <a:r>
              <a:rPr lang="en-US" dirty="0" err="1"/>
              <a:t>bóng</a:t>
            </a:r>
            <a:endParaRPr lang="vi-VN" dirty="0"/>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en-US" dirty="0" err="1"/>
              <a:t>máy</a:t>
            </a:r>
            <a:r>
              <a:rPr lang="en-US" dirty="0"/>
              <a:t> </a:t>
            </a:r>
            <a:r>
              <a:rPr lang="en-US" dirty="0" err="1"/>
              <a:t>đánh</a:t>
            </a:r>
            <a:r>
              <a:rPr lang="en-US" dirty="0"/>
              <a:t> </a:t>
            </a:r>
            <a:r>
              <a:rPr lang="en-US" dirty="0" err="1"/>
              <a:t>bóng</a:t>
            </a:r>
            <a:endParaRPr lang="vi-VN" dirty="0"/>
          </a:p>
          <a:p>
            <a:pPr marL="304165" indent="-304165">
              <a:buClr>
                <a:schemeClr val="tx1"/>
              </a:buClr>
            </a:pPr>
            <a:r>
              <a:rPr lang="en-US" dirty="0">
                <a:latin typeface="UTM Avo" panose="02040603050506020204" pitchFamily="18" charset="0"/>
              </a:rPr>
              <a:t>4</a:t>
            </a:r>
            <a:r>
              <a:rPr lang="vi-VN" dirty="0"/>
              <a:t>. Quy trình vận hành an toàn máy đánh bóng</a:t>
            </a:r>
          </a:p>
          <a:p>
            <a:pPr marL="304165" indent="-304165">
              <a:buClr>
                <a:schemeClr val="tx1"/>
              </a:buClr>
            </a:pPr>
            <a:r>
              <a:rPr lang="en-US" dirty="0">
                <a:latin typeface="UTM Avo" panose="02040603050506020204" pitchFamily="18" charset="0"/>
              </a:rPr>
              <a:t>5</a:t>
            </a:r>
            <a:r>
              <a:rPr lang="vi-VN" dirty="0"/>
              <a:t>. Đánh giá rủi ro và quản lý mối nguy khi vận hành máy đánh bóng</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máy đánh bóng</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đánh</a:t>
            </a:r>
            <a:r>
              <a:rPr lang="en-US" dirty="0"/>
              <a:t> </a:t>
            </a:r>
            <a:r>
              <a:rPr lang="en-US" dirty="0" err="1"/>
              <a:t>bóng</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đánh</a:t>
            </a:r>
            <a:r>
              <a:rPr lang="en-US" dirty="0"/>
              <a:t> </a:t>
            </a:r>
            <a:r>
              <a:rPr lang="en-US" dirty="0" err="1"/>
              <a:t>bóng</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en-US" sz="2400" b="1" i="0" dirty="0" err="1">
                <a:effectLst/>
                <a:latin typeface="Söhne"/>
              </a:rPr>
              <a:t>Tổng</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về</a:t>
            </a:r>
            <a:r>
              <a:rPr lang="en-US" sz="2400" b="1" i="0" dirty="0">
                <a:effectLst/>
                <a:latin typeface="Söhne"/>
              </a:rPr>
              <a:t> </a:t>
            </a:r>
            <a:r>
              <a:rPr lang="en-US" sz="2400" b="1" i="0" dirty="0" err="1">
                <a:effectLst/>
                <a:latin typeface="Söhne"/>
              </a:rPr>
              <a:t>tầm</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của</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lao</a:t>
            </a:r>
            <a:r>
              <a:rPr lang="en-US" sz="2400" b="1" i="0" dirty="0">
                <a:effectLst/>
                <a:latin typeface="Söhne"/>
              </a:rPr>
              <a:t> </a:t>
            </a:r>
            <a:r>
              <a:rPr lang="en-US" sz="2400" b="1" i="0" dirty="0" err="1">
                <a:effectLst/>
                <a:latin typeface="Söhne"/>
              </a:rPr>
              <a:t>động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đánh</a:t>
            </a:r>
            <a:r>
              <a:rPr lang="en-US" sz="2400" b="1" i="0" dirty="0">
                <a:effectLst/>
                <a:latin typeface="Söhne"/>
              </a:rPr>
              <a:t> </a:t>
            </a:r>
            <a:r>
              <a:rPr lang="en-US" sz="2400" b="1" i="0" dirty="0" err="1">
                <a:effectLst/>
                <a:latin typeface="Söhne"/>
              </a:rPr>
              <a:t>bóng</a:t>
            </a:r>
            <a:endParaRPr lang="en-US" sz="2400" b="1" i="0" dirty="0">
              <a:effectLst/>
              <a:latin typeface="Söhne"/>
            </a:endParaRPr>
          </a:p>
          <a:p>
            <a:r>
              <a:rPr lang="vi-VN" b="0" i="0" dirty="0">
                <a:effectLst/>
                <a:latin typeface="Söhne"/>
              </a:rPr>
              <a:t>An toàn lao động là một yếu tố vô cùng quan trọng trong việc vận hành máy đánh bóng (polishing machine). Khi làm việc với các máy móc công nghiệp như máy đánh bóng, nguy cơ tai nạn có thể cao nếu không tuân thủ các quy tắc an toàn. </a:t>
            </a:r>
            <a:endParaRPr lang="en-US" b="0" i="0" dirty="0">
              <a:effectLst/>
              <a:latin typeface="Söhne"/>
            </a:endParaRPr>
          </a:p>
          <a:p>
            <a:r>
              <a:rPr lang="vi-VN" b="0" i="0" dirty="0">
                <a:effectLst/>
                <a:latin typeface="Söhne"/>
              </a:rPr>
              <a:t>Việc đảm bảo an toàn cho nhân viên là cách tốt nhất để giảm thiểu nguy cơ tai nạn lao động và bảo vệ sức khỏe của các công nhân.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C382419F-96E8-2500-8E87-C3CD229F6419}"/>
              </a:ext>
            </a:extLst>
          </p:cNvPr>
          <p:cNvPicPr>
            <a:picLocks noChangeAspect="1"/>
          </p:cNvPicPr>
          <p:nvPr/>
        </p:nvPicPr>
        <p:blipFill>
          <a:blip r:embed="rId3"/>
          <a:stretch>
            <a:fillRect/>
          </a:stretch>
        </p:blipFill>
        <p:spPr>
          <a:xfrm>
            <a:off x="-1106388" y="3640335"/>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en-US" sz="2400" b="1" i="0" dirty="0" err="1">
                <a:effectLst/>
                <a:latin typeface="Söhne"/>
              </a:rPr>
              <a:t>Các</a:t>
            </a:r>
            <a:r>
              <a:rPr lang="en-US" sz="2400" b="1" i="0" dirty="0">
                <a:effectLst/>
                <a:latin typeface="Söhne"/>
              </a:rPr>
              <a:t> </a:t>
            </a:r>
            <a:r>
              <a:rPr lang="en-US" sz="2400" b="1" i="0" dirty="0" err="1">
                <a:effectLst/>
                <a:latin typeface="Söhne"/>
              </a:rPr>
              <a:t>giao</a:t>
            </a:r>
            <a:r>
              <a:rPr lang="en-US" sz="2400" b="1" i="0" dirty="0">
                <a:effectLst/>
                <a:latin typeface="Söhne"/>
              </a:rPr>
              <a:t> </a:t>
            </a:r>
            <a:r>
              <a:rPr lang="en-US" sz="2400" b="1" i="0" dirty="0" err="1">
                <a:effectLst/>
                <a:latin typeface="Söhne"/>
              </a:rPr>
              <a:t>thức</a:t>
            </a:r>
            <a:r>
              <a:rPr lang="en-US" sz="2400" b="1" i="0" dirty="0">
                <a:effectLst/>
                <a:latin typeface="Söhne"/>
              </a:rPr>
              <a:t> </a:t>
            </a:r>
            <a:r>
              <a:rPr lang="en-US" sz="2400" b="1" i="0" dirty="0" err="1">
                <a:effectLst/>
                <a:latin typeface="Söhne"/>
              </a:rPr>
              <a:t>và</a:t>
            </a:r>
            <a:r>
              <a:rPr lang="en-US" sz="2400" b="1" i="0" dirty="0">
                <a:effectLst/>
                <a:latin typeface="Söhne"/>
              </a:rPr>
              <a:t> </a:t>
            </a:r>
            <a:r>
              <a:rPr lang="en-US" sz="2400" b="1" i="0" dirty="0" err="1">
                <a:effectLst/>
                <a:latin typeface="Söhne"/>
              </a:rPr>
              <a:t>quy</a:t>
            </a:r>
            <a:r>
              <a:rPr lang="en-US" sz="2400" b="1" i="0" dirty="0">
                <a:effectLst/>
                <a:latin typeface="Söhne"/>
              </a:rPr>
              <a:t> </a:t>
            </a:r>
            <a:r>
              <a:rPr lang="en-US" sz="2400" b="1" i="0" dirty="0" err="1">
                <a:effectLst/>
                <a:latin typeface="Söhne"/>
              </a:rPr>
              <a:t>định</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đánh</a:t>
            </a:r>
            <a:r>
              <a:rPr lang="en-US" sz="2400" b="1" i="0" dirty="0">
                <a:effectLst/>
                <a:latin typeface="Söhne"/>
              </a:rPr>
              <a:t> </a:t>
            </a:r>
            <a:r>
              <a:rPr lang="en-US" sz="2400" b="1" i="0" dirty="0" err="1">
                <a:effectLst/>
                <a:latin typeface="Söhne"/>
              </a:rPr>
              <a:t>bóng</a:t>
            </a:r>
            <a:endParaRPr lang="en-US" sz="2400" b="1" i="0" dirty="0">
              <a:effectLst/>
              <a:latin typeface="Söhne"/>
            </a:endParaRPr>
          </a:p>
          <a:p>
            <a:r>
              <a:rPr lang="vi-VN" b="0" i="0" dirty="0">
                <a:effectLst/>
                <a:latin typeface="Söhne"/>
              </a:rPr>
              <a:t>Khi vận hành máy đánh bóng (polishing machine), việc tuân thủ các giao thức và quy định an toàn là rất quan trọng để đảm bảo sự an toàn cho nhân viên và ngăn ngừa các tai nạn lao động. </a:t>
            </a:r>
            <a:endParaRPr lang="en-US" b="0" i="0" dirty="0">
              <a:effectLst/>
              <a:latin typeface="Söhne"/>
            </a:endParaRPr>
          </a:p>
          <a:p>
            <a:r>
              <a:rPr lang="vi-VN" b="0" i="0" dirty="0">
                <a:effectLst/>
                <a:latin typeface="Söhne"/>
              </a:rPr>
              <a:t>Các giao thức và quy định này bao gồm nhiều khía cạnh nhằm bảo vệ người lao động và tạo môi trường làm việc an toàn.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3AB02AA-E46D-4878-5F9C-61563CB89D6D}"/>
              </a:ext>
            </a:extLst>
          </p:cNvPr>
          <p:cNvPicPr>
            <a:picLocks noChangeAspect="1"/>
          </p:cNvPicPr>
          <p:nvPr/>
        </p:nvPicPr>
        <p:blipFill>
          <a:blip r:embed="rId3"/>
          <a:stretch>
            <a:fillRect/>
          </a:stretch>
        </p:blipFill>
        <p:spPr>
          <a:xfrm>
            <a:off x="-1106388" y="3640335"/>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đánh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bóng</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A.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đánh</a:t>
            </a:r>
            <a:r>
              <a:rPr lang="en-US" b="1" i="0" dirty="0">
                <a:effectLst/>
                <a:latin typeface="Open Sans" panose="020B0606030504020204" pitchFamily="34" charset="0"/>
              </a:rPr>
              <a:t> </a:t>
            </a:r>
            <a:r>
              <a:rPr lang="en-US" b="1" i="0" dirty="0" err="1">
                <a:effectLst/>
                <a:latin typeface="Open Sans" panose="020B0606030504020204" pitchFamily="34" charset="0"/>
              </a:rPr>
              <a:t>bóng</a:t>
            </a:r>
            <a:r>
              <a:rPr lang="en-US" sz="2000" dirty="0">
                <a:solidFill>
                  <a:schemeClr val="bg1"/>
                </a:solidFill>
              </a:rPr>
              <a:t>:</a:t>
            </a:r>
          </a:p>
          <a:p>
            <a:pPr algn="l"/>
            <a:r>
              <a:rPr lang="vi-VN" b="0" i="0" dirty="0">
                <a:effectLst/>
                <a:latin typeface="Open Sans" panose="020B0606030504020204" pitchFamily="34" charset="0"/>
              </a:rPr>
              <a:t>Động cơ: Là thành phần chính đưa máy vào hoạt động. Động cơ của máy đánh bóng thường có công suất cao để tạo ra động lực cần thiết cho quá trình đánh bóng.</a:t>
            </a:r>
          </a:p>
          <a:p>
            <a:pPr algn="l"/>
            <a:r>
              <a:rPr lang="vi-VN" b="0" i="0" dirty="0">
                <a:effectLst/>
                <a:latin typeface="Open Sans" panose="020B0606030504020204" pitchFamily="34" charset="0"/>
              </a:rPr>
              <a:t>Đĩa đánh bóng (buffing disc): Là bề mặt quay được gắn trên trục của máy, được dùng để đánh bóng và làm sáng các vật liệu. Đĩa đánh bóng có thể được làm từ nhiều chất liệu khác nhau như vải, da, nhựa, hoặc kim loại tùy thuộc vào mục đích sử dụng.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438B5B65-36D0-372E-3284-F6CFD1C82EBB}"/>
              </a:ext>
            </a:extLst>
          </p:cNvPr>
          <p:cNvPicPr>
            <a:picLocks noChangeAspect="1"/>
          </p:cNvPicPr>
          <p:nvPr/>
        </p:nvPicPr>
        <p:blipFill>
          <a:blip r:embed="rId3"/>
          <a:stretch>
            <a:fillRect/>
          </a:stretch>
        </p:blipFill>
        <p:spPr>
          <a:xfrm>
            <a:off x="6094412" y="1248585"/>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đánh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bóng</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hoạt</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đánh</a:t>
            </a:r>
            <a:r>
              <a:rPr lang="en-US" b="1" i="0" dirty="0">
                <a:effectLst/>
                <a:latin typeface="Open Sans" panose="020B0606030504020204" pitchFamily="34" charset="0"/>
              </a:rPr>
              <a:t> </a:t>
            </a:r>
            <a:r>
              <a:rPr lang="en-US" b="1" i="0" dirty="0" err="1">
                <a:effectLst/>
                <a:latin typeface="Open Sans" panose="020B0606030504020204" pitchFamily="34" charset="0"/>
              </a:rPr>
              <a:t>bóng</a:t>
            </a:r>
            <a:r>
              <a:rPr lang="en-US" sz="2000" dirty="0">
                <a:solidFill>
                  <a:schemeClr val="bg1"/>
                </a:solidFill>
              </a:rPr>
              <a:t>:</a:t>
            </a:r>
          </a:p>
          <a:p>
            <a:pPr algn="l"/>
            <a:r>
              <a:rPr lang="vi-VN" b="0" i="0" dirty="0">
                <a:effectLst/>
                <a:latin typeface="Open Sans" panose="020B0606030504020204" pitchFamily="34" charset="0"/>
              </a:rPr>
              <a:t>Máy đánh bóng (polishing machine) thường có cấu trúc bao gồm một động cơ chính để tạo năng lượng cần thiết và một đĩa đánh bóng (buffing disc) được gắn trên trục quay của máy. </a:t>
            </a:r>
            <a:endParaRPr lang="en-US" b="0" i="0" dirty="0">
              <a:effectLst/>
              <a:latin typeface="Open Sans" panose="020B0606030504020204" pitchFamily="34" charset="0"/>
            </a:endParaRPr>
          </a:p>
          <a:p>
            <a:pPr algn="l"/>
            <a:r>
              <a:rPr lang="vi-VN" b="0" i="0" dirty="0">
                <a:effectLst/>
                <a:latin typeface="Open Sans" panose="020B0606030504020204" pitchFamily="34" charset="0"/>
              </a:rPr>
              <a:t>Khi máy hoạt động, động cơ sẽ đưa đĩa đánh bóng quay theo tốc độ mong muốn. Đĩa đánh bóng này có thể được làm từ vải, da, nhựa hoặc kim loại tùy thuộc vào mục đích sử dụng.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39FB8EBC-C8F8-1179-AEC4-04B311C2FBD9}"/>
              </a:ext>
            </a:extLst>
          </p:cNvPr>
          <p:cNvPicPr>
            <a:picLocks noChangeAspect="1"/>
          </p:cNvPicPr>
          <p:nvPr/>
        </p:nvPicPr>
        <p:blipFill>
          <a:blip r:embed="rId3"/>
          <a:stretch>
            <a:fillRect/>
          </a:stretch>
        </p:blipFill>
        <p:spPr>
          <a:xfrm>
            <a:off x="6094412" y="1248585"/>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đánh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bóng</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C. </a:t>
            </a:r>
            <a:r>
              <a:rPr lang="en-US" b="1" i="0" dirty="0" err="1">
                <a:effectLst/>
                <a:latin typeface="Open Sans" panose="020B0606030504020204" pitchFamily="34" charset="0"/>
              </a:rPr>
              <a:t>Ứng</a:t>
            </a:r>
            <a:r>
              <a:rPr lang="en-US" b="1" i="0" dirty="0">
                <a:effectLst/>
                <a:latin typeface="Open Sans" panose="020B0606030504020204" pitchFamily="34" charset="0"/>
              </a:rPr>
              <a:t> </a:t>
            </a:r>
            <a:r>
              <a:rPr lang="en-US" b="1" i="0" dirty="0" err="1">
                <a:effectLst/>
                <a:latin typeface="Open Sans" panose="020B0606030504020204" pitchFamily="34" charset="0"/>
              </a:rPr>
              <a:t>dụng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nghiệp</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đánh</a:t>
            </a:r>
            <a:r>
              <a:rPr lang="en-US" b="1" i="0" dirty="0">
                <a:effectLst/>
                <a:latin typeface="Open Sans" panose="020B0606030504020204" pitchFamily="34" charset="0"/>
              </a:rPr>
              <a:t> </a:t>
            </a:r>
            <a:r>
              <a:rPr lang="en-US" b="1" i="0" dirty="0" err="1">
                <a:effectLst/>
                <a:latin typeface="Open Sans" panose="020B0606030504020204" pitchFamily="34" charset="0"/>
              </a:rPr>
              <a:t>bóng</a:t>
            </a:r>
            <a:r>
              <a:rPr lang="en-US" sz="2000" dirty="0">
                <a:solidFill>
                  <a:schemeClr val="bg1"/>
                </a:solidFill>
              </a:rPr>
              <a:t>:</a:t>
            </a:r>
          </a:p>
          <a:p>
            <a:pPr algn="l"/>
            <a:r>
              <a:rPr lang="vi-VN" b="0" i="0" dirty="0">
                <a:effectLst/>
                <a:latin typeface="Open Sans" panose="020B0606030504020204" pitchFamily="34" charset="0"/>
              </a:rPr>
              <a:t>Máy đánh bóng (polishing machine) là một thiết bị quan trọng trong ngành công nghiệp, được sử dụng rộng rãi trong nhiều ứng dụng khác nhau. Trong ngành sản xuất ô tô, máy đánh bóng được dùng để làm sáng các bề mặt kim loại như xe hơi, đảm bảo chất lượng và ngoại hình cuối cùng của sản phẩm.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nhà sản xuất đồ gia dụng cũng sử dụng máy đánh bóng để tạo ra các sản phẩm bóng loáng và sáng bóng như dụng cụ nhà bếp, đồ gia dụng bằng kim loại, và các vật dụng nội thất.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04EB59F-EC9A-B7DB-C1F1-1AA012646024}"/>
              </a:ext>
            </a:extLst>
          </p:cNvPr>
          <p:cNvPicPr>
            <a:picLocks noChangeAspect="1"/>
          </p:cNvPicPr>
          <p:nvPr/>
        </p:nvPicPr>
        <p:blipFill>
          <a:blip r:embed="rId3"/>
          <a:stretch>
            <a:fillRect/>
          </a:stretch>
        </p:blipFill>
        <p:spPr>
          <a:xfrm>
            <a:off x="6094412" y="1248585"/>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đánh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bóng</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D.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rủi</a:t>
            </a:r>
            <a:r>
              <a:rPr lang="en-US" b="1" i="0" dirty="0">
                <a:effectLst/>
                <a:latin typeface="Open Sans" panose="020B0606030504020204" pitchFamily="34" charset="0"/>
              </a:rPr>
              <a:t> </a:t>
            </a:r>
            <a:r>
              <a:rPr lang="en-US" b="1" i="0" dirty="0" err="1">
                <a:effectLst/>
                <a:latin typeface="Open Sans" panose="020B0606030504020204" pitchFamily="34" charset="0"/>
              </a:rPr>
              <a:t>ro</a:t>
            </a:r>
            <a:r>
              <a:rPr lang="en-US" b="1" i="0" dirty="0">
                <a:effectLst/>
                <a:latin typeface="Open Sans" panose="020B0606030504020204" pitchFamily="34" charset="0"/>
              </a:rPr>
              <a:t> </a:t>
            </a:r>
            <a:r>
              <a:rPr lang="en-US" b="1" i="0" dirty="0" err="1">
                <a:effectLst/>
                <a:latin typeface="Open Sans" panose="020B0606030504020204" pitchFamily="34" charset="0"/>
              </a:rPr>
              <a:t>liên</a:t>
            </a:r>
            <a:r>
              <a:rPr lang="en-US" b="1" i="0" dirty="0">
                <a:effectLst/>
                <a:latin typeface="Open Sans" panose="020B0606030504020204" pitchFamily="34" charset="0"/>
              </a:rPr>
              <a:t> </a:t>
            </a:r>
            <a:r>
              <a:rPr lang="en-US" b="1" i="0" dirty="0" err="1">
                <a:effectLst/>
                <a:latin typeface="Open Sans" panose="020B0606030504020204" pitchFamily="34" charset="0"/>
              </a:rPr>
              <a:t>quan</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đánh</a:t>
            </a:r>
            <a:r>
              <a:rPr lang="en-US" b="1" i="0" dirty="0">
                <a:effectLst/>
                <a:latin typeface="Open Sans" panose="020B0606030504020204" pitchFamily="34" charset="0"/>
              </a:rPr>
              <a:t> </a:t>
            </a:r>
            <a:r>
              <a:rPr lang="en-US" b="1" i="0" dirty="0" err="1">
                <a:effectLst/>
                <a:latin typeface="Open Sans" panose="020B0606030504020204" pitchFamily="34" charset="0"/>
              </a:rPr>
              <a:t>bóng</a:t>
            </a:r>
            <a:r>
              <a:rPr lang="en-US" sz="2000" dirty="0">
                <a:solidFill>
                  <a:schemeClr val="bg1"/>
                </a:solidFill>
              </a:rPr>
              <a:t>:</a:t>
            </a:r>
          </a:p>
          <a:p>
            <a:pPr algn="l"/>
            <a:r>
              <a:rPr lang="vi-VN" b="0" i="0" dirty="0">
                <a:effectLst/>
                <a:latin typeface="Open Sans" panose="020B0606030504020204" pitchFamily="34" charset="0"/>
              </a:rPr>
              <a:t>Việc vận hành máy đánh bóng (polishing machine) đi kèm với nhiều rủi ro và nguy cơ đối với sự an toàn của nhân viên. Một trong những nguy hiểm chính là tai nạn do va đập hoặc bị kẹt giữ bởi các bộ phận chuyển động của máy.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đĩa đánh bóng quay nhanh và có thể gây thương tích nghiêm trọng nếu người vận hành không tuân thủ quy tắc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6D262F4-DB97-C338-28B6-57C62DBBEBBE}"/>
              </a:ext>
            </a:extLst>
          </p:cNvPr>
          <p:cNvPicPr>
            <a:picLocks noChangeAspect="1"/>
          </p:cNvPicPr>
          <p:nvPr/>
        </p:nvPicPr>
        <p:blipFill>
          <a:blip r:embed="rId3"/>
          <a:stretch>
            <a:fillRect/>
          </a:stretch>
        </p:blipFill>
        <p:spPr>
          <a:xfrm>
            <a:off x="6094412" y="1248585"/>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đánh bóng</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máy đánh bóng</a:t>
            </a:r>
          </a:p>
          <a:p>
            <a:pPr algn="l">
              <a:lnSpc>
                <a:spcPct val="120000"/>
              </a:lnSpc>
            </a:pPr>
            <a:r>
              <a:rPr lang="vi-VN" b="0" i="0" dirty="0">
                <a:effectLst/>
                <a:latin typeface="Open Sans" panose="020B0606030504020204" pitchFamily="34" charset="0"/>
              </a:rPr>
              <a:t>Kiểm tra thiết bị bảo hộ cá nhân (PPE): Đảm bảo rằng người vận hành đã đeo đầy đủ thiết bị bảo hộ cá nhân như mũ bảo hiểm, kính bảo hộ, mặt nạ, găng tay chống va đập và giày bảo hộ. PPE giúp bảo vệ người vận hành khỏi các nguy hiểm tiềm ẩn trong quá trình làm việc.</a:t>
            </a:r>
          </a:p>
          <a:p>
            <a:pPr algn="l">
              <a:lnSpc>
                <a:spcPct val="120000"/>
              </a:lnSpc>
            </a:pPr>
            <a:r>
              <a:rPr lang="vi-VN" b="0" i="0" dirty="0">
                <a:effectLst/>
                <a:latin typeface="Open Sans" panose="020B0606030504020204" pitchFamily="34" charset="0"/>
              </a:rPr>
              <a:t>Kiểm tra máy móc và thiết bị: Kiểm tra tổng quan máy đánh bóng để đảm bảo không có hư hỏng nghiêm trọng hoặc lỗi kỹ thuật. Đảm bảo rằng tất cả các bộ phận hoạt động bình thường và không có vật nào rơi rớt trong máy.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31FBC5FE-9692-C467-51A8-01664B623AC5}"/>
              </a:ext>
            </a:extLst>
          </p:cNvPr>
          <p:cNvPicPr>
            <a:picLocks noChangeAspect="1"/>
          </p:cNvPicPr>
          <p:nvPr/>
        </p:nvPicPr>
        <p:blipFill>
          <a:blip r:embed="rId3"/>
          <a:stretch>
            <a:fillRect/>
          </a:stretch>
        </p:blipFill>
        <p:spPr>
          <a:xfrm>
            <a:off x="-890364" y="4014442"/>
            <a:ext cx="4608511" cy="4608511"/>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đánh bóng</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máy đánh bóng định kỳ</a:t>
            </a:r>
          </a:p>
          <a:p>
            <a:pPr algn="l">
              <a:lnSpc>
                <a:spcPct val="120000"/>
              </a:lnSpc>
            </a:pPr>
            <a:r>
              <a:rPr lang="vi-VN" b="0" i="0" dirty="0">
                <a:effectLst/>
                <a:latin typeface="Open Sans" panose="020B0606030504020204" pitchFamily="34" charset="0"/>
              </a:rPr>
              <a:t>Kiểm tra và làm sạch các bộ phận chính: Thường xuyên kiểm tra và làm sạch các bộ phận chính của máy đánh bóng như bàn đánh, đĩa đánh và bộ truyền động. Loại bỏ bụi bẩn, dầu mỡ và các tạp chất có thể làm giảm hiệu suất máy.</a:t>
            </a:r>
          </a:p>
          <a:p>
            <a:pPr algn="l">
              <a:lnSpc>
                <a:spcPct val="120000"/>
              </a:lnSpc>
            </a:pPr>
            <a:r>
              <a:rPr lang="vi-VN" b="0" i="0" dirty="0">
                <a:effectLst/>
                <a:latin typeface="Open Sans" panose="020B0606030504020204" pitchFamily="34" charset="0"/>
              </a:rPr>
              <a:t>Bôi trơn và bảo dưỡng các bộ phận cơ khí: Định kỳ bôi trơn các bộ phận cơ khí quan trọng như vòng bi, trục và các điểm tiếp xúc khác để giảm ma sát và mài mòn. Sử dụng dầu hoặc chất bôi trơn được chỉ định cho máy đánh bóng.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94AF3D3-6D6F-30DD-B15C-A5A823A1DF4F}"/>
              </a:ext>
            </a:extLst>
          </p:cNvPr>
          <p:cNvPicPr>
            <a:picLocks noChangeAspect="1"/>
          </p:cNvPicPr>
          <p:nvPr/>
        </p:nvPicPr>
        <p:blipFill>
          <a:blip r:embed="rId3"/>
          <a:stretch>
            <a:fillRect/>
          </a:stretch>
        </p:blipFill>
        <p:spPr>
          <a:xfrm>
            <a:off x="-890364" y="4014442"/>
            <a:ext cx="4608511" cy="4608511"/>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đánh</a:t>
            </a:r>
            <a:r>
              <a:rPr lang="en-US" sz="3200" b="1" dirty="0">
                <a:latin typeface="UTM Aptima" panose="02040603050506020204" pitchFamily="18" charset="0"/>
              </a:rPr>
              <a:t> </a:t>
            </a:r>
            <a:r>
              <a:rPr lang="en-US" sz="3200" b="1" dirty="0" err="1">
                <a:latin typeface="UTM Aptima" panose="02040603050506020204" pitchFamily="18" charset="0"/>
              </a:rPr>
              <a:t>bóng</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máy đánh bóng an toàn</a:t>
            </a:r>
            <a:r>
              <a:rPr lang="en-US" sz="2400" dirty="0"/>
              <a:t>:</a:t>
            </a:r>
          </a:p>
          <a:p>
            <a:pPr algn="l"/>
            <a:r>
              <a:rPr lang="vi-VN" b="0" i="0" dirty="0">
                <a:solidFill>
                  <a:srgbClr val="4C4F5A"/>
                </a:solidFill>
                <a:effectLst/>
                <a:latin typeface="Open Sans" panose="020B0606030504020204" pitchFamily="34" charset="0"/>
              </a:rPr>
              <a:t>Đào tạo và hiểu rõ máy: Trước khi vận hành, nhân viên cần được đào tạo về cách sử dụng máy đúng cách và an toàn. Họ nên hiểu cách khởi động, dừng máy, điều chỉnh tốc độ, và sử dụng thiết bị bảo hộ cá nhân.</a:t>
            </a:r>
          </a:p>
          <a:p>
            <a:pPr algn="l"/>
            <a:r>
              <a:rPr lang="vi-VN" b="0" i="0" dirty="0">
                <a:solidFill>
                  <a:srgbClr val="4C4F5A"/>
                </a:solidFill>
                <a:effectLst/>
                <a:latin typeface="Open Sans" panose="020B0606030504020204" pitchFamily="34" charset="0"/>
              </a:rPr>
              <a:t>Kiểm tra máy trước khi sử dụng: Trước mỗi lần sử dụng, hãy kiểm tra máy đánh bóng để đảm bảo rằng các bộ phận hoạt động bình thường, không có hỏng hóc nào và đảm bảo an toàn.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đánh</a:t>
            </a:r>
            <a:r>
              <a:rPr lang="en-US" sz="3200" b="1" dirty="0">
                <a:latin typeface="UTM Aptima" panose="02040603050506020204" pitchFamily="18" charset="0"/>
              </a:rPr>
              <a:t> </a:t>
            </a:r>
            <a:r>
              <a:rPr lang="en-US" sz="3200" b="1" dirty="0" err="1">
                <a:latin typeface="UTM Aptima" panose="02040603050506020204" pitchFamily="18" charset="0"/>
              </a:rPr>
              <a:t>bóng</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máy đánh bóng</a:t>
            </a:r>
            <a:r>
              <a:rPr lang="en-US" sz="2400" dirty="0"/>
              <a:t>:</a:t>
            </a:r>
          </a:p>
          <a:p>
            <a:pPr algn="l"/>
            <a:r>
              <a:rPr lang="vi-VN" b="0" i="0" dirty="0">
                <a:solidFill>
                  <a:srgbClr val="4C4F5A"/>
                </a:solidFill>
                <a:effectLst/>
                <a:latin typeface="Open Sans" panose="020B0606030504020204" pitchFamily="34" charset="0"/>
              </a:rPr>
              <a:t>Dừng máy ngay lập tức: Nếu phát hiện bất kỳ vấn đề an toàn nào trong quá trình vận hành, hãy ngừng máy ngay lập tức để ngăn chặn nguy cơ lan rộng hoặc gây thương tích nghiêm trọng.</a:t>
            </a:r>
          </a:p>
          <a:p>
            <a:pPr algn="l"/>
            <a:r>
              <a:rPr lang="vi-VN" b="0" i="0" dirty="0">
                <a:solidFill>
                  <a:srgbClr val="4C4F5A"/>
                </a:solidFill>
                <a:effectLst/>
                <a:latin typeface="Open Sans" panose="020B0606030504020204" pitchFamily="34" charset="0"/>
              </a:rPr>
              <a:t>Gọi cấp cứu nếu cần thiết: Trong trường hợp tai nạn nghiêm trọng, hãy gọi cấp cứu ngay lập tức để đảm bảo sự giúp đỡ nhanh chóng và chuyên nghiệp.</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bóng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A. </a:t>
            </a:r>
            <a:r>
              <a:rPr lang="en-US" b="1" i="0" dirty="0" err="1">
                <a:effectLst/>
                <a:latin typeface="Söhne"/>
              </a:rPr>
              <a:t>Nhận</a:t>
            </a:r>
            <a:r>
              <a:rPr lang="en-US" b="1" i="0" dirty="0">
                <a:effectLst/>
                <a:latin typeface="Söhne"/>
              </a:rPr>
              <a:t> </a:t>
            </a:r>
            <a:r>
              <a:rPr lang="en-US" b="1" i="0" dirty="0" err="1">
                <a:effectLst/>
                <a:latin typeface="Söhne"/>
              </a:rPr>
              <a:t>diện</a:t>
            </a:r>
            <a:r>
              <a:rPr lang="en-US" b="1" i="0" dirty="0">
                <a:effectLst/>
                <a:latin typeface="Söhne"/>
              </a:rPr>
              <a:t> </a:t>
            </a:r>
            <a:r>
              <a:rPr lang="en-US" b="1" i="0" dirty="0" err="1">
                <a:effectLst/>
                <a:latin typeface="Söhne"/>
              </a:rPr>
              <a:t>các</a:t>
            </a:r>
            <a:r>
              <a:rPr lang="en-US" b="1" i="0" dirty="0">
                <a:effectLst/>
                <a:latin typeface="Söhne"/>
              </a:rPr>
              <a:t> </a:t>
            </a:r>
            <a:r>
              <a:rPr lang="en-US" b="1" i="0" dirty="0" err="1">
                <a:effectLst/>
                <a:latin typeface="Söhne"/>
              </a:rPr>
              <a:t>rủi</a:t>
            </a:r>
            <a:r>
              <a:rPr lang="en-US" b="1" i="0" dirty="0">
                <a:effectLst/>
                <a:latin typeface="Söhne"/>
              </a:rPr>
              <a:t> </a:t>
            </a:r>
            <a:r>
              <a:rPr lang="en-US" b="1" i="0" dirty="0" err="1">
                <a:effectLst/>
                <a:latin typeface="Söhne"/>
              </a:rPr>
              <a:t>ro</a:t>
            </a:r>
            <a:r>
              <a:rPr lang="en-US" b="1" i="0" dirty="0">
                <a:effectLst/>
                <a:latin typeface="Söhne"/>
              </a:rPr>
              <a:t>, </a:t>
            </a:r>
            <a:r>
              <a:rPr lang="en-US" b="1" i="0" dirty="0" err="1">
                <a:effectLst/>
                <a:latin typeface="Söhne"/>
              </a:rPr>
              <a:t>mối</a:t>
            </a:r>
            <a:r>
              <a:rPr lang="en-US" b="1" i="0" dirty="0">
                <a:effectLst/>
                <a:latin typeface="Söhne"/>
              </a:rPr>
              <a:t> </a:t>
            </a:r>
            <a:r>
              <a:rPr lang="en-US" b="1" i="0" dirty="0" err="1">
                <a:effectLst/>
                <a:latin typeface="Söhne"/>
              </a:rPr>
              <a:t>nguy</a:t>
            </a:r>
            <a:r>
              <a:rPr lang="en-US" b="1" i="0" dirty="0">
                <a:effectLst/>
                <a:latin typeface="Söhne"/>
              </a:rPr>
              <a:t> </a:t>
            </a:r>
            <a:r>
              <a:rPr lang="en-US" b="1" i="0" dirty="0" err="1">
                <a:effectLst/>
                <a:latin typeface="Söhne"/>
              </a:rPr>
              <a:t>hiểm</a:t>
            </a:r>
            <a:r>
              <a:rPr lang="en-US" b="1" i="0" dirty="0">
                <a:effectLst/>
                <a:latin typeface="Söhne"/>
              </a:rPr>
              <a:t> </a:t>
            </a:r>
            <a:r>
              <a:rPr lang="en-US" b="1" i="0" dirty="0" err="1">
                <a:effectLst/>
                <a:latin typeface="Söhne"/>
              </a:rPr>
              <a:t>tiềm</a:t>
            </a:r>
            <a:r>
              <a:rPr lang="en-US" b="1" i="0" dirty="0">
                <a:effectLst/>
                <a:latin typeface="Söhne"/>
              </a:rPr>
              <a:t> </a:t>
            </a:r>
            <a:r>
              <a:rPr lang="en-US" b="1" i="0" dirty="0" err="1">
                <a:effectLst/>
                <a:latin typeface="Söhne"/>
              </a:rPr>
              <a:t>ẩn</a:t>
            </a:r>
            <a:r>
              <a:rPr lang="en-US" b="1" i="0" dirty="0">
                <a:effectLst/>
                <a:latin typeface="Söhne"/>
              </a:rPr>
              <a:t> </a:t>
            </a:r>
            <a:r>
              <a:rPr lang="en-US" b="1" i="0" dirty="0" err="1">
                <a:effectLst/>
                <a:latin typeface="Söhne"/>
              </a:rPr>
              <a:t>trong</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máy</a:t>
            </a:r>
            <a:r>
              <a:rPr lang="en-US" b="1" i="0" dirty="0">
                <a:effectLst/>
                <a:latin typeface="Söhne"/>
              </a:rPr>
              <a:t> </a:t>
            </a:r>
            <a:r>
              <a:rPr lang="en-US" b="1" i="0" dirty="0" err="1">
                <a:effectLst/>
                <a:latin typeface="Söhne"/>
              </a:rPr>
              <a:t>đánh</a:t>
            </a:r>
            <a:r>
              <a:rPr lang="en-US" b="1" i="0" dirty="0">
                <a:effectLst/>
                <a:latin typeface="Söhne"/>
              </a:rPr>
              <a:t> </a:t>
            </a:r>
            <a:r>
              <a:rPr lang="en-US" b="1" i="0" dirty="0" err="1">
                <a:effectLst/>
                <a:latin typeface="Söhne"/>
              </a:rPr>
              <a:t>bóng</a:t>
            </a:r>
            <a:r>
              <a:rPr lang="en-US" sz="2000" dirty="0">
                <a:latin typeface="Söhne"/>
              </a:rPr>
              <a:t>:</a:t>
            </a:r>
          </a:p>
          <a:p>
            <a:pPr algn="l"/>
            <a:r>
              <a:rPr lang="vi-VN" b="0" i="0" dirty="0">
                <a:effectLst/>
                <a:latin typeface="Söhne"/>
              </a:rPr>
              <a:t>Nguy cơ va đập và kẹt giữ: Các đĩa đánh bóng và các bộ phận chuyển động của máy quay nhanh và có thể gây nguy hiểm nếu nhân viên không cẩn thận. Có nguy cơ bị va chạm, đập vào các bề mặt sắc nhọn hoặc bị kẹt giữ bởi các bộ phận chuyển động của máy.</a:t>
            </a:r>
          </a:p>
          <a:p>
            <a:pPr algn="l"/>
            <a:r>
              <a:rPr lang="vi-VN" b="0" i="0" dirty="0">
                <a:effectLst/>
                <a:latin typeface="Söhne"/>
              </a:rPr>
              <a:t>Nguy cơ về hóa chất và chất đánh bóng: Việc sử dụng hóa chất và các chất đánh bóng có thể gây nguy hiểm cho sức khỏe nếu không được xử lý đúng cách. Các hóa chất này có thể gây dị ứng da, hô hấp, hoặc gây hại cho môi trường.</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B722A360-1228-6A13-9990-3DEFCBE15520}"/>
              </a:ext>
            </a:extLst>
          </p:cNvPr>
          <p:cNvPicPr>
            <a:picLocks noChangeAspect="1"/>
          </p:cNvPicPr>
          <p:nvPr/>
        </p:nvPicPr>
        <p:blipFill>
          <a:blip r:embed="rId4"/>
          <a:stretch>
            <a:fillRect/>
          </a:stretch>
        </p:blipFill>
        <p:spPr>
          <a:xfrm>
            <a:off x="-890364" y="3429000"/>
            <a:ext cx="4689897" cy="4689897"/>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bóng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đánh bóng</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máy đánh bóng để việc vận hành an toàn</a:t>
            </a:r>
            <a:endParaRPr lang="en-US" b="0" i="0" dirty="0">
              <a:effectLst/>
              <a:latin typeface="Söhne"/>
            </a:endParaRPr>
          </a:p>
          <a:p>
            <a:pPr lvl="1"/>
            <a:r>
              <a:rPr lang="vi-VN" b="0" i="0" dirty="0">
                <a:effectLst/>
                <a:latin typeface="Söhne"/>
              </a:rPr>
              <a:t>Kiểm tra các bộ phận chính của máy: Xem xét các bộ phận như động cơ, đĩa đánh bóng, hệ thống điều khiển, và hệ thống bôi trơn. Kiểm tra xem chúng có hoạt động bình thường, không có dấu hiệu mòn hoặc hỏng hóc.</a:t>
            </a:r>
          </a:p>
          <a:p>
            <a:pPr lvl="1"/>
            <a:r>
              <a:rPr lang="vi-VN" b="0" i="0" dirty="0">
                <a:effectLst/>
                <a:latin typeface="Söhne"/>
              </a:rPr>
              <a:t>Vệ sinh và bảo dưỡng các bộ phận: Dọn dẹp các bộ phận máy và bảo trì chúng định kỳ. Loại bỏ bụi bẩn, chất bám, và thay thế các bộ phận hao mòn để đảm bảo máy luôn hoạt động ổn định.</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CFE73B1-5A6E-8C67-4183-6F55E7B18689}"/>
              </a:ext>
            </a:extLst>
          </p:cNvPr>
          <p:cNvPicPr>
            <a:picLocks noChangeAspect="1"/>
          </p:cNvPicPr>
          <p:nvPr/>
        </p:nvPicPr>
        <p:blipFill>
          <a:blip r:embed="rId4"/>
          <a:stretch>
            <a:fillRect/>
          </a:stretch>
        </p:blipFill>
        <p:spPr>
          <a:xfrm>
            <a:off x="-890364" y="3429000"/>
            <a:ext cx="4689897" cy="4689897"/>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bóng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đánh bóng</a:t>
            </a:r>
            <a:r>
              <a:rPr lang="en-US" sz="2000" dirty="0">
                <a:latin typeface="Söhne"/>
              </a:rPr>
              <a:t>:</a:t>
            </a:r>
          </a:p>
          <a:p>
            <a:pPr algn="l"/>
            <a:r>
              <a:rPr lang="en-US" b="0" i="0" dirty="0">
                <a:effectLst/>
                <a:latin typeface="Söhne"/>
              </a:rPr>
              <a:t>2. </a:t>
            </a:r>
            <a:r>
              <a:rPr lang="en-US" b="0" i="0" dirty="0" err="1">
                <a:effectLst/>
                <a:latin typeface="Söhne"/>
              </a:rPr>
              <a:t>Tuân</a:t>
            </a:r>
            <a:r>
              <a:rPr lang="en-US" b="0" i="0" dirty="0">
                <a:effectLst/>
                <a:latin typeface="Söhne"/>
              </a:rPr>
              <a:t> </a:t>
            </a:r>
            <a:r>
              <a:rPr lang="en-US" b="0" i="0" dirty="0" err="1">
                <a:effectLst/>
                <a:latin typeface="Söhne"/>
              </a:rPr>
              <a:t>thủ</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định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bóng</a:t>
            </a:r>
            <a:r>
              <a:rPr lang="en-US" b="0" i="0" dirty="0">
                <a:effectLst/>
                <a:latin typeface="Söhne"/>
              </a:rPr>
              <a:t> an </a:t>
            </a:r>
            <a:r>
              <a:rPr lang="en-US" b="0" i="0" dirty="0" err="1">
                <a:effectLst/>
                <a:latin typeface="Söhne"/>
              </a:rPr>
              <a:t>toàn</a:t>
            </a:r>
            <a:endParaRPr lang="en-US" b="0" i="0" dirty="0">
              <a:effectLst/>
              <a:latin typeface="Söhne"/>
            </a:endParaRPr>
          </a:p>
          <a:p>
            <a:pPr lvl="1"/>
            <a:r>
              <a:rPr lang="vi-VN" b="0" i="0" dirty="0">
                <a:effectLst/>
                <a:latin typeface="Söhne"/>
              </a:rPr>
              <a:t>Đào tạo và huấn luyện: Đảm bảo nhân viên được đào tạo về cách sử dụng máy đánh bóng một cách an toàn và hiệu quả trước khi bắt đầu vận hành. Huấn luyện nên bao gồm các quy tắc an toàn, sử dụng thiết bị bảo hộ cá nhân và biện pháp khẩn cấp.</a:t>
            </a:r>
          </a:p>
          <a:p>
            <a:pPr lvl="1"/>
            <a:r>
              <a:rPr lang="vi-VN" b="0" i="0" dirty="0">
                <a:effectLst/>
                <a:latin typeface="Söhne"/>
              </a:rPr>
              <a:t>Sử dụng thiết bị bảo hộ cá nhân: Yêu cầu nhân viên đeo đầy đủ các thiết bị bảo hộ cá nhân như mũ bảo hiểm, kính bảo hộ, găng tay và giày bảo hộ khi làm việc gần máy đánh bóng.</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D0291E8-871A-4A16-BCD2-A8F6DB9FE98F}"/>
              </a:ext>
            </a:extLst>
          </p:cNvPr>
          <p:cNvPicPr>
            <a:picLocks noChangeAspect="1"/>
          </p:cNvPicPr>
          <p:nvPr/>
        </p:nvPicPr>
        <p:blipFill>
          <a:blip r:embed="rId4"/>
          <a:stretch>
            <a:fillRect/>
          </a:stretch>
        </p:blipFill>
        <p:spPr>
          <a:xfrm>
            <a:off x="-890364" y="3429000"/>
            <a:ext cx="4689897" cy="4689897"/>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bóng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đánh bóng</a:t>
            </a:r>
            <a:r>
              <a:rPr lang="en-US" sz="2000" dirty="0">
                <a:latin typeface="Söhne"/>
              </a:rPr>
              <a:t>:</a:t>
            </a:r>
          </a:p>
          <a:p>
            <a:pPr algn="l"/>
            <a:r>
              <a:rPr lang="en-US" b="0" i="0" dirty="0">
                <a:effectLst/>
                <a:latin typeface="Söhne"/>
              </a:rPr>
              <a:t>3.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vùng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bóng</a:t>
            </a:r>
            <a:endParaRPr lang="en-US" b="0" i="0" dirty="0">
              <a:effectLst/>
              <a:latin typeface="Söhne"/>
            </a:endParaRPr>
          </a:p>
          <a:p>
            <a:pPr lvl="1"/>
            <a:r>
              <a:rPr lang="vi-VN" b="0" i="0" dirty="0">
                <a:effectLst/>
                <a:latin typeface="Söhne"/>
              </a:rPr>
              <a:t>Xác định vùng nguy hiểm: Đầu tiên, cần xác định các vùng nguy hiểm xung quanh máy đánh bóng như nơi có các bộ phận chuyển động, đĩa đánh bóng quay, và các bề mặt sắc nhọn. Những vùng này có nguy cơ cao gây tai nạn nếu không được bảo vệ đúng cách.</a:t>
            </a:r>
          </a:p>
          <a:p>
            <a:pPr lvl="1"/>
            <a:r>
              <a:rPr lang="vi-VN" b="0" i="0" dirty="0">
                <a:effectLst/>
                <a:latin typeface="Söhne"/>
              </a:rPr>
              <a:t>Giới hạn vùng làm việc: Dựa trên việc xác định vùng nguy hiểm, hãy giới hạn và đánh dấu rõ ràng vùng làm việc an toàn xung quanh máy đánh bóng. Sử dụng dây cảnh báo, biển báo hoặc vạch kẻ để phân chia vùng an toàn và vùng nguy hiểm.</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FD36B96-B3F3-604E-2FCB-F94EDA4A70DE}"/>
              </a:ext>
            </a:extLst>
          </p:cNvPr>
          <p:cNvPicPr>
            <a:picLocks noChangeAspect="1"/>
          </p:cNvPicPr>
          <p:nvPr/>
        </p:nvPicPr>
        <p:blipFill>
          <a:blip r:embed="rId4"/>
          <a:stretch>
            <a:fillRect/>
          </a:stretch>
        </p:blipFill>
        <p:spPr>
          <a:xfrm>
            <a:off x="-890364" y="3429000"/>
            <a:ext cx="4689897" cy="4689897"/>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bóng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đánh bóng</a:t>
            </a:r>
            <a:r>
              <a:rPr lang="en-US" sz="2000" dirty="0">
                <a:latin typeface="Söhne"/>
              </a:rPr>
              <a:t>:</a:t>
            </a:r>
          </a:p>
          <a:p>
            <a:pPr algn="l"/>
            <a:r>
              <a:rPr lang="en-US" b="0" i="0" dirty="0">
                <a:effectLst/>
                <a:latin typeface="Söhne"/>
              </a:rPr>
              <a:t>4.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hộ</a:t>
            </a:r>
            <a:r>
              <a:rPr lang="en-US" b="0" i="0" dirty="0">
                <a:effectLst/>
                <a:latin typeface="Söhne"/>
              </a:rPr>
              <a:t> </a:t>
            </a:r>
            <a:r>
              <a:rPr lang="en-US" b="0" i="0" dirty="0" err="1">
                <a:effectLst/>
                <a:latin typeface="Söhne"/>
              </a:rPr>
              <a:t>cá</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bóng</a:t>
            </a:r>
            <a:endParaRPr lang="en-US" b="0" i="0" dirty="0">
              <a:effectLst/>
              <a:latin typeface="Söhne"/>
            </a:endParaRPr>
          </a:p>
          <a:p>
            <a:pPr lvl="1"/>
            <a:r>
              <a:rPr lang="vi-VN" b="0" i="0" dirty="0">
                <a:effectLst/>
                <a:latin typeface="Söhne"/>
              </a:rPr>
              <a:t>Mũ bảo hiểm: Đeo mũ bảo hiểm để bảo vệ đầu khỏi các vật rơi từ trên cao hoặc va đập trong quá trình làm việc.</a:t>
            </a:r>
          </a:p>
          <a:p>
            <a:pPr lvl="1"/>
            <a:r>
              <a:rPr lang="vi-VN" b="0" i="0" dirty="0">
                <a:effectLst/>
                <a:latin typeface="Söhne"/>
              </a:rPr>
              <a:t>Kính bảo hộ: Sử dụng kính bảo hộ để bảo vệ mắt khỏi các mảnh vụn, bụi bẩn hoặc hóa chất trong quá trình đánh bóng.</a:t>
            </a:r>
          </a:p>
          <a:p>
            <a:pPr lvl="1"/>
            <a:r>
              <a:rPr lang="vi-VN" b="0" i="0" dirty="0">
                <a:effectLst/>
                <a:latin typeface="Söhne"/>
              </a:rPr>
              <a:t>Găng tay bảo hộ: Đeo găng tay bảo hộ để bảo vệ tay khỏi va đập, cắt và tiếp xúc trực tiếp với hóa chất hoặc chất đánh bóng.</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B224FE9-0882-70ED-EA37-23B1473837DC}"/>
              </a:ext>
            </a:extLst>
          </p:cNvPr>
          <p:cNvPicPr>
            <a:picLocks noChangeAspect="1"/>
          </p:cNvPicPr>
          <p:nvPr/>
        </p:nvPicPr>
        <p:blipFill>
          <a:blip r:embed="rId4"/>
          <a:stretch>
            <a:fillRect/>
          </a:stretch>
        </p:blipFill>
        <p:spPr>
          <a:xfrm>
            <a:off x="-890364" y="3429000"/>
            <a:ext cx="4689897" cy="4689897"/>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bóng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đánh bóng</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máy đánh bóng</a:t>
            </a:r>
            <a:endParaRPr lang="en-US" b="0" i="0" dirty="0">
              <a:effectLst/>
              <a:latin typeface="Söhne"/>
            </a:endParaRPr>
          </a:p>
          <a:p>
            <a:pPr lvl="1"/>
            <a:r>
              <a:rPr lang="vi-VN" b="0" i="0" dirty="0">
                <a:effectLst/>
                <a:latin typeface="Söhne"/>
              </a:rPr>
              <a:t>Dừng máy ngay lập tức: Nếu phát hiện bất kỳ dấu hiệu sự cố nào, người vận hành máy cần ngừng máy ngay lập tức để ngăn chặn tình huống trở nên nguy hiểm hơn.</a:t>
            </a:r>
          </a:p>
          <a:p>
            <a:pPr lvl="1"/>
            <a:r>
              <a:rPr lang="vi-VN" b="0" i="0" dirty="0">
                <a:effectLst/>
                <a:latin typeface="Söhne"/>
              </a:rPr>
              <a:t>Đánh giá tình hình: Sau khi dừng máy, đánh giá tình hình để xác định nguyên nhân và mức độ của sự cố. Nếu có nguy cơ cao, cần thông báo cho những người có trách nhiệm cao hơn.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61146BA-A500-1E06-4964-AFC1EF88ED65}"/>
              </a:ext>
            </a:extLst>
          </p:cNvPr>
          <p:cNvPicPr>
            <a:picLocks noChangeAspect="1"/>
          </p:cNvPicPr>
          <p:nvPr/>
        </p:nvPicPr>
        <p:blipFill>
          <a:blip r:embed="rId4"/>
          <a:stretch>
            <a:fillRect/>
          </a:stretch>
        </p:blipFill>
        <p:spPr>
          <a:xfrm>
            <a:off x="-890364" y="3429000"/>
            <a:ext cx="4689897" cy="4689897"/>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bóng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đánh bóng</a:t>
            </a:r>
            <a:r>
              <a:rPr lang="en-US" sz="2000" dirty="0">
                <a:latin typeface="Söhne"/>
              </a:rPr>
              <a:t>:</a:t>
            </a:r>
          </a:p>
          <a:p>
            <a:pPr algn="l"/>
            <a:r>
              <a:rPr lang="en-US" b="0" i="0" dirty="0">
                <a:effectLst/>
                <a:latin typeface="Söhne"/>
              </a:rPr>
              <a:t>6. </a:t>
            </a:r>
            <a:r>
              <a:rPr lang="en-US" b="0" i="0" dirty="0" err="1">
                <a:effectLst/>
                <a:latin typeface="Söhne"/>
              </a:rPr>
              <a:t>Tham</a:t>
            </a:r>
            <a:r>
              <a:rPr lang="en-US" b="0" i="0" dirty="0">
                <a:effectLst/>
                <a:latin typeface="Söhne"/>
              </a:rPr>
              <a:t> </a:t>
            </a:r>
            <a:r>
              <a:rPr lang="en-US" b="0" i="0" dirty="0" err="1">
                <a:effectLst/>
                <a:latin typeface="Söhne"/>
              </a:rPr>
              <a:t>gia</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khóa</a:t>
            </a:r>
            <a:r>
              <a:rPr lang="en-US" b="0" i="0" dirty="0">
                <a:effectLst/>
                <a:latin typeface="Söhne"/>
              </a:rPr>
              <a:t> </a:t>
            </a:r>
            <a:r>
              <a:rPr lang="en-US" b="0" i="0" dirty="0" err="1">
                <a:effectLst/>
                <a:latin typeface="Söhne"/>
              </a:rPr>
              <a:t>học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bóng</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D2897AE-6B03-BFD1-CE1F-58565091EBEB}"/>
              </a:ext>
            </a:extLst>
          </p:cNvPr>
          <p:cNvPicPr>
            <a:picLocks noChangeAspect="1"/>
          </p:cNvPicPr>
          <p:nvPr/>
        </p:nvPicPr>
        <p:blipFill>
          <a:blip r:embed="rId4"/>
          <a:stretch>
            <a:fillRect/>
          </a:stretch>
        </p:blipFill>
        <p:spPr>
          <a:xfrm>
            <a:off x="-890364" y="3429000"/>
            <a:ext cx="4689897" cy="4689897"/>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đánh bóng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máy đánh bóng</a:t>
            </a:r>
            <a:endParaRPr lang="en-US" sz="2400" b="1" i="0" dirty="0">
              <a:effectLst/>
              <a:latin typeface="Söhne"/>
            </a:endParaRPr>
          </a:p>
          <a:p>
            <a:r>
              <a:rPr lang="vi-VN" b="0" i="0" dirty="0">
                <a:effectLst/>
                <a:latin typeface="Söhne"/>
              </a:rPr>
              <a:t>Độ ẩm: Thời tiết ẩm ướt có thể làm tăng độ ẩm trong không khí, gây ra sự tích tụ của hơi nước trên các bề mặt và trong các bộ phận của máy đánh bóng. Điều này có thể dẫn đến sự hao mòn nhanh hơn của các linh kiện và làm giảm hiệu suất hoạt động của máy.</a:t>
            </a:r>
          </a:p>
          <a:p>
            <a:r>
              <a:rPr lang="vi-VN" b="0" i="0" dirty="0">
                <a:effectLst/>
                <a:latin typeface="Söhne"/>
              </a:rPr>
              <a:t>Nhiệt độ: Nhiệt độ môi trường cũng có thể ảnh hưởng đến máy đánh bóng. Nhiệt độ quá cao có thể làm tăng nhiệt độ của máy, gây quá tải hoạt động và có nguy cơ gây cháy nổ. Trong khi đó, nhiệt độ quá thấp có thể làm giảm độ linh hoạt của các bộ phận máy.</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34A7E5E7-80D8-5772-8CEE-C5E10C140C9E}"/>
              </a:ext>
            </a:extLst>
          </p:cNvPr>
          <p:cNvPicPr>
            <a:picLocks noChangeAspect="1"/>
          </p:cNvPicPr>
          <p:nvPr/>
        </p:nvPicPr>
        <p:blipFill>
          <a:blip r:embed="rId3"/>
          <a:stretch>
            <a:fillRect/>
          </a:stretch>
        </p:blipFill>
        <p:spPr>
          <a:xfrm>
            <a:off x="-1178396" y="3645024"/>
            <a:ext cx="5904656" cy="5904656"/>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đánh bóng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máy đánh bóng</a:t>
            </a:r>
            <a:endParaRPr lang="en-US" sz="2400" b="1" i="0" dirty="0">
              <a:effectLst/>
              <a:latin typeface="Söhne"/>
            </a:endParaRPr>
          </a:p>
          <a:p>
            <a:r>
              <a:rPr lang="vi-VN" b="0" i="0" dirty="0">
                <a:effectLst/>
                <a:latin typeface="Söhne"/>
              </a:rPr>
              <a:t>Độ bụi và bẩn: Môi trường có nhiều bụi và bẩn có thể làm tắc nghẽn các bộ phận của máy đánh bóng và làm giảm hiệu suất hoạt động. Bụi và bẩn cũng có thể gây hao mòn nhanh hơn cho các linh kiện máy.</a:t>
            </a:r>
          </a:p>
          <a:p>
            <a:r>
              <a:rPr lang="vi-VN" b="0" i="0" dirty="0">
                <a:effectLst/>
                <a:latin typeface="Söhne"/>
              </a:rPr>
              <a:t>Độ ẩm: Môi trường quá ẩm có thể làm tăng độ ẩm trong máy và gây ra hiện tượng sét, gỉ sét, hoặc hao mòn các bộ phận kim loại. Ngoài ra, độ ẩm cao cũng có thể làm giảm độ bền của các vật liệu như cao su, nhựa trong các linh kiện của máy.</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5F03971-E648-D29C-E1CD-D7E91FD080E5}"/>
              </a:ext>
            </a:extLst>
          </p:cNvPr>
          <p:cNvPicPr>
            <a:picLocks noChangeAspect="1"/>
          </p:cNvPicPr>
          <p:nvPr/>
        </p:nvPicPr>
        <p:blipFill>
          <a:blip r:embed="rId3"/>
          <a:stretch>
            <a:fillRect/>
          </a:stretch>
        </p:blipFill>
        <p:spPr>
          <a:xfrm>
            <a:off x="-1178396" y="3645024"/>
            <a:ext cx="5904656" cy="5904656"/>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đánh bóng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C. </a:t>
            </a:r>
            <a:r>
              <a:rPr lang="vi-VN" sz="2400" b="1" i="0" dirty="0">
                <a:effectLst/>
                <a:latin typeface="Söhne"/>
              </a:rPr>
              <a:t>Tình trạng kỹ thuật của máy đánh bóng ảnh hưởng như thế nào đến việc vận hành máy đánh bóng</a:t>
            </a:r>
            <a:endParaRPr lang="en-US" sz="2400" b="1" i="0" dirty="0">
              <a:effectLst/>
              <a:latin typeface="Söhne"/>
            </a:endParaRPr>
          </a:p>
          <a:p>
            <a:r>
              <a:rPr lang="vi-VN" b="0" i="0" dirty="0">
                <a:effectLst/>
                <a:latin typeface="Söhne"/>
              </a:rPr>
              <a:t>Hiệu suất hoạt động: Nếu máy đánh bóng đang gặp vấn đề về kỹ thuật như lỗi cơ cấu hoặc hư hỏng linh kiện, sẽ ảnh hưởng đến hiệu suất hoạt động của máy. Điều này có thể làm giảm độ chính xác và độ tin cậy của quá trình đánh bóng.</a:t>
            </a:r>
          </a:p>
          <a:p>
            <a:r>
              <a:rPr lang="vi-VN" b="0" i="0" dirty="0">
                <a:effectLst/>
                <a:latin typeface="Söhne"/>
              </a:rPr>
              <a:t>An toàn lao động: Tình trạng kỹ thuật của máy đánh bóng ảnh hưởng trực tiếp đến an toàn lao động. Nếu máy gặp sự cố kỹ thuật, có thể dẫn đến nguy hiểm cho nhân viên trong quá trình vận hành và sử dụng máy.</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B81FB5B3-E0BF-51F5-20E3-94D579BE5192}"/>
              </a:ext>
            </a:extLst>
          </p:cNvPr>
          <p:cNvPicPr>
            <a:picLocks noChangeAspect="1"/>
          </p:cNvPicPr>
          <p:nvPr/>
        </p:nvPicPr>
        <p:blipFill>
          <a:blip r:embed="rId3"/>
          <a:stretch>
            <a:fillRect/>
          </a:stretch>
        </p:blipFill>
        <p:spPr>
          <a:xfrm>
            <a:off x="-1178396" y="3645024"/>
            <a:ext cx="5904656" cy="5904656"/>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đánh bóng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máy đánh bóng</a:t>
            </a:r>
            <a:endParaRPr lang="en-US" sz="2400" b="1" i="0" dirty="0">
              <a:effectLst/>
              <a:latin typeface="Söhne"/>
            </a:endParaRPr>
          </a:p>
          <a:p>
            <a:r>
              <a:rPr lang="vi-VN" b="0" i="0" dirty="0">
                <a:effectLst/>
                <a:latin typeface="Söhne"/>
              </a:rPr>
              <a:t>An toàn lao động: Kiến thức an toàn và kỹ năng của người lao động quyết định đến mức độ an toàn trong quá trình vận hành máy đánh bóng. Người lao động cần được đào tạo về các nguy cơ và biện pháp phòng ngừa tai nạn khi làm việc với máy đánh bóng, bao gồm cách sử dụng thiết bị bảo hộ cá nhân và các quy tắc an toàn cơ bản.</a:t>
            </a:r>
          </a:p>
          <a:p>
            <a:r>
              <a:rPr lang="vi-VN" b="0" i="0" dirty="0">
                <a:effectLst/>
                <a:latin typeface="Söhne"/>
              </a:rPr>
              <a:t>Hiệu suất và chất lượng công việc: Kiến thức về kỹ năng vận hành máy đánh bóng ảnh hưởng đến hiệu suất và chất lượng của sản phẩm cuối cùng. </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C42D32A-990C-9C59-9C97-5DC2B10FA6F4}"/>
              </a:ext>
            </a:extLst>
          </p:cNvPr>
          <p:cNvPicPr>
            <a:picLocks noChangeAspect="1"/>
          </p:cNvPicPr>
          <p:nvPr/>
        </p:nvPicPr>
        <p:blipFill>
          <a:blip r:embed="rId3"/>
          <a:stretch>
            <a:fillRect/>
          </a:stretch>
        </p:blipFill>
        <p:spPr>
          <a:xfrm>
            <a:off x="-1178396" y="3645024"/>
            <a:ext cx="5904656" cy="5904656"/>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317903"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đánh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bóng</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máy đánh bóng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Đảm bảo an toàn và bảo vệ sức khỏe: Đào tạo an toàn lao động giúp người vận hành nhận biết và đối phó với các nguy hiểm tiềm ẩn trong quá trình vận hành máy đánh bóng. </a:t>
            </a:r>
          </a:p>
          <a:p>
            <a:pPr algn="l"/>
            <a:r>
              <a:rPr lang="vi-VN" b="0" i="0" dirty="0">
                <a:effectLst/>
                <a:latin typeface="Open Sans" panose="020B0606030504020204" pitchFamily="34" charset="0"/>
              </a:rPr>
              <a:t>Giảm nguy cơ tai nạn lao động: Đào tạo an toàn lao động giúp giảm thiểu nguy cơ tai nạn và sự cố trong môi trường làm việc. Người vận hành được hướng dẫn về cách phòng ngừa các tình huống nguy hiểm và cách ứng phó khi xảy ra sự cố.</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FA51D621-7767-E480-45C2-4A609389A2C3}"/>
              </a:ext>
            </a:extLst>
          </p:cNvPr>
          <p:cNvPicPr>
            <a:picLocks noChangeAspect="1"/>
          </p:cNvPicPr>
          <p:nvPr/>
        </p:nvPicPr>
        <p:blipFill>
          <a:blip r:embed="rId3"/>
          <a:stretch>
            <a:fillRect/>
          </a:stretch>
        </p:blipFill>
        <p:spPr>
          <a:xfrm>
            <a:off x="6886500" y="836712"/>
            <a:ext cx="4761905" cy="4761905"/>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245895"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đánh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bóng</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Huấn</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đánh</a:t>
            </a:r>
            <a:r>
              <a:rPr lang="en-US" b="1" i="0" dirty="0">
                <a:effectLst/>
                <a:latin typeface="Open Sans" panose="020B0606030504020204" pitchFamily="34" charset="0"/>
              </a:rPr>
              <a:t> </a:t>
            </a:r>
            <a:r>
              <a:rPr lang="en-US" b="1" i="0" dirty="0" err="1">
                <a:effectLst/>
                <a:latin typeface="Open Sans" panose="020B0606030504020204" pitchFamily="34" charset="0"/>
              </a:rPr>
              <a:t>bóng</a:t>
            </a:r>
            <a:r>
              <a:rPr lang="en-US" b="1" i="0" dirty="0">
                <a:effectLst/>
                <a:latin typeface="Open Sans" panose="020B0606030504020204" pitchFamily="34" charset="0"/>
              </a:rPr>
              <a:t> ở </a:t>
            </a:r>
            <a:r>
              <a:rPr lang="en-US" b="1" i="0" dirty="0" err="1">
                <a:effectLst/>
                <a:latin typeface="Open Sans" panose="020B0606030504020204" pitchFamily="34" charset="0"/>
              </a:rPr>
              <a:t>đâu</a:t>
            </a:r>
            <a:r>
              <a:rPr lang="en-US" b="1" i="0" dirty="0">
                <a:effectLst/>
                <a:latin typeface="Open Sans" panose="020B0606030504020204" pitchFamily="34" charset="0"/>
              </a:rPr>
              <a:t>?</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47EC829-B843-B0CF-A072-613E5A95B377}"/>
              </a:ext>
            </a:extLst>
          </p:cNvPr>
          <p:cNvPicPr>
            <a:picLocks noChangeAspect="1"/>
          </p:cNvPicPr>
          <p:nvPr/>
        </p:nvPicPr>
        <p:blipFill>
          <a:blip r:embed="rId3"/>
          <a:stretch>
            <a:fillRect/>
          </a:stretch>
        </p:blipFill>
        <p:spPr>
          <a:xfrm>
            <a:off x="6886500" y="836712"/>
            <a:ext cx="4761905" cy="4761905"/>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đánh</a:t>
            </a:r>
            <a:r>
              <a:rPr lang="en-US" sz="3200" dirty="0">
                <a:latin typeface="UTM Aptima" panose="02040603050506020204" pitchFamily="18" charset="0"/>
              </a:rPr>
              <a:t> </a:t>
            </a:r>
            <a:r>
              <a:rPr lang="en-US" sz="3200" dirty="0" err="1">
                <a:latin typeface="UTM Aptima" panose="02040603050506020204" pitchFamily="18" charset="0"/>
              </a:rPr>
              <a:t>bóng</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77500" lnSpcReduction="20000"/>
          </a:bodyPr>
          <a:lstStyle/>
          <a:p>
            <a:pPr marL="0" indent="0" algn="l">
              <a:lnSpc>
                <a:spcPct val="120000"/>
              </a:lnSpc>
              <a:buNone/>
            </a:pPr>
            <a:r>
              <a:rPr lang="en-US" sz="2000" b="1" i="0" dirty="0">
                <a:effectLst/>
                <a:latin typeface="Open Sans" panose="020B0606030504020204" pitchFamily="34" charset="0"/>
              </a:rPr>
              <a:t>A. </a:t>
            </a:r>
            <a:r>
              <a:rPr lang="en-US" sz="2000" b="1" i="0" dirty="0" err="1">
                <a:effectLst/>
                <a:latin typeface="Open Sans" panose="020B0606030504020204" pitchFamily="34" charset="0"/>
              </a:rPr>
              <a:t>Tầm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trọng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đánh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bóng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Thứ nhất, an toàn lao động đảm bảo sức khỏe và tính mạng của nhân viên. Việc vận hành máy đánh bóng có thể tiềm ẩn nhiều nguy hiểm như va đập, cắt, nghiền nát, hoặc bị hấp thụ bởi các vật liệu hóa học. Duy trì an toàn lao động giúp giảm thiểu nguy cơ tai nạn và bảo vệ sức khỏe của nhân viên trong quá trình làm việc.</a:t>
            </a:r>
          </a:p>
          <a:p>
            <a:pPr algn="l">
              <a:lnSpc>
                <a:spcPct val="120000"/>
              </a:lnSpc>
            </a:pPr>
            <a:r>
              <a:rPr lang="vi-VN" b="0" i="0" dirty="0">
                <a:effectLst/>
                <a:latin typeface="Open Sans" panose="020B0606030504020204" pitchFamily="34" charset="0"/>
              </a:rPr>
              <a:t>Thứ hai, an toàn lao động giúp tăng hiệu suất và chất lượng công việc. Khi nhân viên được đảm bảo an toàn, họ có thể tập trung và làm việc hiệu quả hơn mà không lo lắng về các nguy cơ tai nạn. Điều này ảnh hưởng tích cực đến sản xuất và chất lượng sản phẩm.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5C6BEA25-0CF6-7866-88A7-14C9C1321833}"/>
              </a:ext>
            </a:extLst>
          </p:cNvPr>
          <p:cNvPicPr>
            <a:picLocks noChangeAspect="1"/>
          </p:cNvPicPr>
          <p:nvPr/>
        </p:nvPicPr>
        <p:blipFill>
          <a:blip r:embed="rId3"/>
          <a:stretch>
            <a:fillRect/>
          </a:stretch>
        </p:blipFill>
        <p:spPr>
          <a:xfrm>
            <a:off x="-818355" y="3366369"/>
            <a:ext cx="4680520" cy="4680520"/>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đánh</a:t>
            </a:r>
            <a:r>
              <a:rPr lang="en-US" sz="3200" dirty="0">
                <a:latin typeface="UTM Aptima" panose="02040603050506020204" pitchFamily="18" charset="0"/>
              </a:rPr>
              <a:t> </a:t>
            </a:r>
            <a:r>
              <a:rPr lang="en-US" sz="3200" dirty="0" err="1">
                <a:latin typeface="UTM Aptima" panose="02040603050506020204" pitchFamily="18" charset="0"/>
              </a:rPr>
              <a:t>bóng</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máy đánh bóng</a:t>
            </a:r>
          </a:p>
          <a:p>
            <a:pPr algn="l">
              <a:lnSpc>
                <a:spcPct val="120000"/>
              </a:lnSpc>
            </a:pPr>
            <a:r>
              <a:rPr lang="vi-VN" b="0" i="0" dirty="0">
                <a:effectLst/>
                <a:latin typeface="Open Sans" panose="020B0606030504020204" pitchFamily="34" charset="0"/>
              </a:rPr>
              <a:t>Trước khi vận hành máy đánh bóng (polishing machine), có một số biện pháp an toàn quan trọng mà người vận hành cần nắm được để đảm bảo an toàn cho bản thân và các nhân viên khác, cũng như bảo vệ máy móc và thiết bị.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người vận hành cần hiểu rõ về các nguy cơ tiềm ẩn trong quá trình vận hành máy đánh bóng, bao gồm các nguy hiểm từ các bộ phận chuyển động, điện áp, nhiệt độ cao, và hóa chất sử dụng. Việc nhận diện và đánh giá các nguy cơ này là cơ sở để lên kế hoạch bảo vệ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BE90F2A-FA49-FCBA-2362-E327676A05FB}"/>
              </a:ext>
            </a:extLst>
          </p:cNvPr>
          <p:cNvPicPr>
            <a:picLocks noChangeAspect="1"/>
          </p:cNvPicPr>
          <p:nvPr/>
        </p:nvPicPr>
        <p:blipFill>
          <a:blip r:embed="rId3"/>
          <a:stretch>
            <a:fillRect/>
          </a:stretch>
        </p:blipFill>
        <p:spPr>
          <a:xfrm>
            <a:off x="-818355" y="3366369"/>
            <a:ext cx="4680520" cy="4680520"/>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178</TotalTime>
  <Words>3729</Words>
  <Application>Microsoft Office PowerPoint</Application>
  <PresentationFormat>Custom</PresentationFormat>
  <Paragraphs>145</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MÁY ĐÁNH BÓNG</vt:lpstr>
      <vt:lpstr>Một số vụ tai nạn lao động khi vận hành máy đánh bóng</vt:lpstr>
      <vt:lpstr>Tóm tắt bài học</vt:lpstr>
      <vt:lpstr>Giới thiệu</vt:lpstr>
      <vt:lpstr>Giới thiệu</vt:lpstr>
      <vt:lpstr>Thành Phần Và Chức Năng Của máy đánh bóng</vt:lpstr>
      <vt:lpstr>Thành Phần Và Chức Năng Của máy đánh bóng</vt:lpstr>
      <vt:lpstr>Thành Phần Và Chức Năng Của máy đánh bóng</vt:lpstr>
      <vt:lpstr>Thành Phần Và Chức Năng Của máy đánh bóng</vt:lpstr>
      <vt:lpstr>Kiểm tra và bảo trì an toàn trước khi vận hành máy đánh bóng</vt:lpstr>
      <vt:lpstr>Kiểm tra và bảo trì an toàn trước khi vận hành máy đánh bóng</vt:lpstr>
      <vt:lpstr>Quy trình vận hành an toàn máy đánh bóng</vt:lpstr>
      <vt:lpstr>Quy trình vận hành an toàn máy đánh bóng</vt:lpstr>
      <vt:lpstr>Đánh giá rủi ro và quản lý mối nguy khi vận hành máy đánh bóng</vt:lpstr>
      <vt:lpstr>Đánh giá rủi ro và quản lý mối nguy khi vận hành máy đánh bóng</vt:lpstr>
      <vt:lpstr>Đánh giá rủi ro và quản lý mối nguy khi vận hành máy đánh bóng</vt:lpstr>
      <vt:lpstr>Đánh giá rủi ro và quản lý mối nguy khi vận hành máy đánh bóng</vt:lpstr>
      <vt:lpstr>Đánh giá rủi ro và quản lý mối nguy khi vận hành máy đánh bóng</vt:lpstr>
      <vt:lpstr>Đánh giá rủi ro và quản lý mối nguy khi vận hành máy đánh bóng</vt:lpstr>
      <vt:lpstr>Đánh giá rủi ro và quản lý mối nguy khi vận hành máy đánh bóng</vt:lpstr>
      <vt:lpstr>Các yếu tố ảnh hưởng đến an toàn lao động khi vận hành máy đánh bóng</vt:lpstr>
      <vt:lpstr>Các yếu tố ảnh hưởng đến an toàn lao động khi vận hành máy đánh bóng</vt:lpstr>
      <vt:lpstr>Các yếu tố ảnh hưởng đến an toàn lao động khi vận hành máy đánh bóng</vt:lpstr>
      <vt:lpstr>Các yếu tố ảnh hưởng đến an toàn lao động khi vận hành máy đánh bóng</vt:lpstr>
      <vt:lpstr>Đào tạo an toàn lao động về kỹ năng vận hành máy đánh bóng an toàn</vt:lpstr>
      <vt:lpstr>Đào tạo an toàn lao động về kỹ năng vận hành máy đánh bóng an toàn</vt:lpstr>
      <vt:lpstr>Ý nghĩa của an toàn lao động trong việc vận hành máy đánh bóng</vt:lpstr>
      <vt:lpstr>Ý nghĩa của an toàn lao động trong việc vận hành máy đánh bóng</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26</cp:revision>
  <dcterms:created xsi:type="dcterms:W3CDTF">2024-03-23T04:43:33Z</dcterms:created>
  <dcterms:modified xsi:type="dcterms:W3CDTF">2024-05-03T01:48:33Z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