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350" y="-136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ĐIỆN NÃO ĐỒ</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5E618AE-6E77-A10B-2D97-1E1C22A7DBB1}"/>
              </a:ext>
            </a:extLst>
          </p:cNvPr>
          <p:cNvPicPr>
            <a:picLocks noChangeAspect="1"/>
          </p:cNvPicPr>
          <p:nvPr/>
        </p:nvPicPr>
        <p:blipFill>
          <a:blip r:embed="rId4"/>
          <a:stretch>
            <a:fillRect/>
          </a:stretch>
        </p:blipFill>
        <p:spPr>
          <a:xfrm>
            <a:off x="4687117" y="4024371"/>
            <a:ext cx="2813000" cy="281300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điện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não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đồ</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Dưới đây là một số vụ tai nạn lao động thường gặp khi vận hành máy điện não đồ (EEG), một thiết bị quan trọng trong lĩnh vực y tế và nghiên cứu não bộ</a:t>
            </a:r>
            <a:r>
              <a:rPr lang="en-US" sz="2000" dirty="0">
                <a:ea typeface="+mn-lt"/>
                <a:cs typeface="+mn-lt"/>
              </a:rPr>
              <a:t>:</a:t>
            </a:r>
            <a:endParaRPr lang="en-US" dirty="0"/>
          </a:p>
          <a:p>
            <a:pPr marL="730885" lvl="1" indent="-304165"/>
            <a:r>
              <a:rPr lang="vi-VN" i="0" dirty="0">
                <a:solidFill>
                  <a:srgbClr val="0D0D0D"/>
                </a:solidFill>
                <a:effectLst/>
                <a:latin typeface="Söhne"/>
              </a:rPr>
              <a:t>Chấn thương do thiết bị nặng</a:t>
            </a:r>
            <a:endParaRPr lang="en-US" i="0" dirty="0">
              <a:solidFill>
                <a:srgbClr val="0D0D0D"/>
              </a:solidFill>
              <a:effectLst/>
              <a:latin typeface="Söhne"/>
            </a:endParaRPr>
          </a:p>
          <a:p>
            <a:pPr marL="730885" lvl="1" indent="-304165"/>
            <a:r>
              <a:rPr lang="en-US" dirty="0" err="1"/>
              <a:t>Nguy</a:t>
            </a:r>
            <a:r>
              <a:rPr lang="en-US" dirty="0"/>
              <a:t> </a:t>
            </a:r>
            <a:r>
              <a:rPr lang="en-US" dirty="0" err="1"/>
              <a:t>hiểm</a:t>
            </a:r>
            <a:r>
              <a:rPr lang="en-US" dirty="0"/>
              <a:t> </a:t>
            </a:r>
            <a:r>
              <a:rPr lang="en-US" dirty="0" err="1"/>
              <a:t>điện</a:t>
            </a:r>
            <a:endParaRPr lang="en-US" dirty="0">
              <a:solidFill>
                <a:srgbClr val="0D0D0D"/>
              </a:solidFill>
              <a:latin typeface="Söhne"/>
            </a:endParaRPr>
          </a:p>
          <a:p>
            <a:pPr marL="730885" lvl="1" indent="-304165"/>
            <a:r>
              <a:rPr lang="en-US" dirty="0" err="1"/>
              <a:t>Khó</a:t>
            </a:r>
            <a:r>
              <a:rPr lang="en-US" dirty="0"/>
              <a:t> </a:t>
            </a:r>
            <a:r>
              <a:rPr lang="en-US" dirty="0" err="1"/>
              <a:t>khăn</a:t>
            </a:r>
            <a:r>
              <a:rPr lang="en-US" dirty="0"/>
              <a:t> </a:t>
            </a:r>
            <a:r>
              <a:rPr lang="en-US" dirty="0" err="1"/>
              <a:t>trong</a:t>
            </a:r>
            <a:r>
              <a:rPr lang="en-US" dirty="0"/>
              <a:t> </a:t>
            </a:r>
            <a:r>
              <a:rPr lang="en-US" dirty="0" err="1"/>
              <a:t>lắp</a:t>
            </a:r>
            <a:r>
              <a:rPr lang="en-US" dirty="0"/>
              <a:t> </a:t>
            </a:r>
            <a:r>
              <a:rPr lang="en-US" dirty="0" err="1"/>
              <a:t>đặt</a:t>
            </a:r>
            <a:r>
              <a:rPr lang="en-US" dirty="0"/>
              <a:t> </a:t>
            </a:r>
            <a:r>
              <a:rPr lang="en-US" dirty="0" err="1"/>
              <a:t>và</a:t>
            </a:r>
            <a:r>
              <a:rPr lang="en-US" dirty="0"/>
              <a:t> </a:t>
            </a:r>
            <a:r>
              <a:rPr lang="en-US" dirty="0" err="1"/>
              <a:t>vận</a:t>
            </a:r>
            <a:r>
              <a:rPr lang="en-US" dirty="0"/>
              <a:t> </a:t>
            </a:r>
            <a:r>
              <a:rPr lang="en-US" dirty="0" err="1"/>
              <a:t>hành</a:t>
            </a:r>
            <a:endParaRPr lang="en-US" dirty="0">
              <a:solidFill>
                <a:srgbClr val="0D0D0D"/>
              </a:solidFill>
              <a:latin typeface="Söhne"/>
            </a:endParaRPr>
          </a:p>
          <a:p>
            <a:pPr marL="730885" lvl="1" indent="-304165"/>
            <a:r>
              <a:rPr lang="en-US" dirty="0" err="1"/>
              <a:t>Tác</a:t>
            </a:r>
            <a:r>
              <a:rPr lang="en-US" dirty="0"/>
              <a:t> </a:t>
            </a:r>
            <a:r>
              <a:rPr lang="en-US" dirty="0" err="1"/>
              <a:t>động</a:t>
            </a:r>
            <a:r>
              <a:rPr lang="en-US" dirty="0"/>
              <a:t> </a:t>
            </a:r>
            <a:r>
              <a:rPr lang="en-US" dirty="0" err="1"/>
              <a:t>không</a:t>
            </a:r>
            <a:r>
              <a:rPr lang="en-US" dirty="0"/>
              <a:t> </a:t>
            </a:r>
            <a:r>
              <a:rPr lang="en-US" dirty="0" err="1"/>
              <a:t>mong</a:t>
            </a:r>
            <a:r>
              <a:rPr lang="en-US" dirty="0"/>
              <a:t> </a:t>
            </a:r>
            <a:r>
              <a:rPr lang="en-US" dirty="0" err="1"/>
              <a:t>muốn</a:t>
            </a:r>
            <a:r>
              <a:rPr lang="en-US" dirty="0"/>
              <a:t> </a:t>
            </a:r>
            <a:r>
              <a:rPr lang="en-US" dirty="0" err="1"/>
              <a:t>đến</a:t>
            </a:r>
            <a:r>
              <a:rPr lang="en-US" dirty="0"/>
              <a:t> </a:t>
            </a:r>
            <a:r>
              <a:rPr lang="en-US" dirty="0" err="1"/>
              <a:t>bệnh</a:t>
            </a:r>
            <a:r>
              <a:rPr lang="en-US" dirty="0"/>
              <a:t> </a:t>
            </a:r>
            <a:r>
              <a:rPr lang="en-US" dirty="0" err="1"/>
              <a:t>nhân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điện</a:t>
            </a:r>
            <a:r>
              <a:rPr lang="en-US" dirty="0"/>
              <a:t> </a:t>
            </a:r>
            <a:r>
              <a:rPr lang="en-US" dirty="0" err="1"/>
              <a:t>não</a:t>
            </a:r>
            <a:r>
              <a:rPr lang="en-US" dirty="0"/>
              <a:t> </a:t>
            </a:r>
            <a:r>
              <a:rPr lang="en-US" dirty="0" err="1"/>
              <a:t>đồ</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điện</a:t>
            </a:r>
            <a:r>
              <a:rPr lang="en-US" dirty="0"/>
              <a:t> </a:t>
            </a:r>
            <a:r>
              <a:rPr lang="en-US" dirty="0" err="1"/>
              <a:t>não</a:t>
            </a:r>
            <a:r>
              <a:rPr lang="en-US" dirty="0"/>
              <a:t> </a:t>
            </a:r>
            <a:r>
              <a:rPr lang="en-US" dirty="0" err="1"/>
              <a:t>đồ</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điện não đồ</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điện não đồ</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điện não đồ</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điện</a:t>
            </a:r>
            <a:r>
              <a:rPr lang="en-US" dirty="0"/>
              <a:t> </a:t>
            </a:r>
            <a:r>
              <a:rPr lang="en-US" dirty="0" err="1"/>
              <a:t>não</a:t>
            </a:r>
            <a:r>
              <a:rPr lang="en-US" dirty="0"/>
              <a:t> </a:t>
            </a:r>
            <a:r>
              <a:rPr lang="en-US" dirty="0" err="1"/>
              <a:t>đồ</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điện</a:t>
            </a:r>
            <a:r>
              <a:rPr lang="en-US" dirty="0"/>
              <a:t> </a:t>
            </a:r>
            <a:r>
              <a:rPr lang="en-US" dirty="0" err="1"/>
              <a:t>não</a:t>
            </a:r>
            <a:r>
              <a:rPr lang="en-US" dirty="0"/>
              <a:t> </a:t>
            </a:r>
            <a:r>
              <a:rPr lang="en-US" dirty="0" err="1"/>
              <a:t>đồ</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điện</a:t>
            </a:r>
            <a:r>
              <a:rPr lang="en-US" sz="2400" b="1" i="0" dirty="0">
                <a:effectLst/>
                <a:latin typeface="Söhne"/>
              </a:rPr>
              <a:t> </a:t>
            </a:r>
            <a:r>
              <a:rPr lang="en-US" sz="2400" b="1" i="0" dirty="0" err="1">
                <a:effectLst/>
                <a:latin typeface="Söhne"/>
              </a:rPr>
              <a:t>não</a:t>
            </a:r>
            <a:r>
              <a:rPr lang="en-US" sz="2400" b="1" i="0" dirty="0">
                <a:effectLst/>
                <a:latin typeface="Söhne"/>
              </a:rPr>
              <a:t> </a:t>
            </a:r>
            <a:r>
              <a:rPr lang="en-US" sz="2400" b="1" i="0" dirty="0" err="1">
                <a:effectLst/>
                <a:latin typeface="Söhne"/>
              </a:rPr>
              <a:t>đồ</a:t>
            </a:r>
            <a:endParaRPr lang="en-US" sz="2400" b="1" i="0" dirty="0">
              <a:effectLst/>
              <a:latin typeface="Söhne"/>
            </a:endParaRPr>
          </a:p>
          <a:p>
            <a:r>
              <a:rPr lang="vi-VN" b="0" i="0" dirty="0">
                <a:effectLst/>
                <a:latin typeface="Söhne"/>
              </a:rPr>
              <a:t>An toàn lao động là một yếu tố vô cùng quan trọng trong việc vận hành máy điện não đồ (EEG). Trong quá trình sử dụng EEG, các nhân viên y tế và kỹ thuật viên phải tuân thủ các quy tắc an toàn để đảm bảo sự bảo vệ của bản thân và của bệnh nhân. </a:t>
            </a:r>
            <a:endParaRPr lang="en-US" dirty="0">
              <a:latin typeface="Söhne"/>
            </a:endParaRPr>
          </a:p>
          <a:p>
            <a:r>
              <a:rPr lang="vi-VN" b="0" i="0" dirty="0">
                <a:effectLst/>
                <a:latin typeface="Söhne"/>
              </a:rPr>
              <a:t>Việc thực hiện an toàn lao động đảm bảo rằng các nguy cơ tiềm ẩn như tai nạn hoặc hậu quả sức khỏe có thể được giảm thiểu hoặc ngăn chặn hoàn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EC6DB2D-2380-0DE4-68C4-35A52691596A}"/>
              </a:ext>
            </a:extLst>
          </p:cNvPr>
          <p:cNvPicPr>
            <a:picLocks noChangeAspect="1"/>
          </p:cNvPicPr>
          <p:nvPr/>
        </p:nvPicPr>
        <p:blipFill>
          <a:blip r:embed="rId3"/>
          <a:stretch>
            <a:fillRect/>
          </a:stretch>
        </p:blipFill>
        <p:spPr>
          <a:xfrm>
            <a:off x="-1250403" y="3561183"/>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điện</a:t>
            </a:r>
            <a:r>
              <a:rPr lang="en-US" sz="2400" b="1" i="0" dirty="0">
                <a:effectLst/>
                <a:latin typeface="Söhne"/>
              </a:rPr>
              <a:t> </a:t>
            </a:r>
            <a:r>
              <a:rPr lang="en-US" sz="2400" b="1" i="0" dirty="0" err="1">
                <a:effectLst/>
                <a:latin typeface="Söhne"/>
              </a:rPr>
              <a:t>não</a:t>
            </a:r>
            <a:r>
              <a:rPr lang="en-US" sz="2400" b="1" i="0" dirty="0">
                <a:effectLst/>
                <a:latin typeface="Söhne"/>
              </a:rPr>
              <a:t> </a:t>
            </a:r>
            <a:r>
              <a:rPr lang="en-US" sz="2400" b="1" i="0" dirty="0" err="1">
                <a:effectLst/>
                <a:latin typeface="Söhne"/>
              </a:rPr>
              <a:t>đồ</a:t>
            </a:r>
            <a:endParaRPr lang="en-US" sz="2400" b="1" i="0" dirty="0">
              <a:effectLst/>
              <a:latin typeface="Söhne"/>
            </a:endParaRPr>
          </a:p>
          <a:p>
            <a:r>
              <a:rPr lang="vi-VN" b="0" i="0" dirty="0">
                <a:effectLst/>
                <a:latin typeface="Söhne"/>
              </a:rPr>
              <a:t>Trong quá trình vận hành máy điện não đồ (EEG), các giao thức và quy định an toàn đóng vai trò quan trọng để đảm bảo tính hiệu quả và đảm bảo an toàn của quá trình này. Đầu tiên, việc sử dụng các điện cực và gel dẫn truyền là một khía cạnh quan trọng. </a:t>
            </a:r>
            <a:endParaRPr lang="en-US" b="0" i="0" dirty="0">
              <a:effectLst/>
              <a:latin typeface="Söhne"/>
            </a:endParaRPr>
          </a:p>
          <a:p>
            <a:r>
              <a:rPr lang="vi-VN" b="0" i="0" dirty="0">
                <a:effectLst/>
                <a:latin typeface="Söhne"/>
              </a:rPr>
              <a:t>Các điện cực nên được sử dụng một lần và bảo đảm sạch sẽ để tránh nguy cơ nhiễm trùng. Gel dẫn truyền cũng nên được kiểm tra thường xuyên để đảm bảo làm việc hiệu quả của máy EEG.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423FFB-5A3F-2199-CD23-1E71424B83FA}"/>
              </a:ext>
            </a:extLst>
          </p:cNvPr>
          <p:cNvPicPr>
            <a:picLocks noChangeAspect="1"/>
          </p:cNvPicPr>
          <p:nvPr/>
        </p:nvPicPr>
        <p:blipFill>
          <a:blip r:embed="rId3"/>
          <a:stretch>
            <a:fillRect/>
          </a:stretch>
        </p:blipFill>
        <p:spPr>
          <a:xfrm>
            <a:off x="-1250403" y="3561183"/>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não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não</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Điện cực (Electrodes): Đây là các cảm biến được đặt trên đầu bệnh nhân để thu nhận các tín hiệu điện não đồ. Các điện cực có thể là các đĩa kim loại hoặc gel dẫn điện, được đặt ở các vị trí chiến lược trên da đầu để thu được tín hiệu chính xác.</a:t>
            </a:r>
          </a:p>
          <a:p>
            <a:pPr algn="l"/>
            <a:r>
              <a:rPr lang="vi-VN" b="0" i="0" dirty="0">
                <a:effectLst/>
                <a:latin typeface="Open Sans" panose="020B0606030504020204" pitchFamily="34" charset="0"/>
              </a:rPr>
              <a:t>Bộ khuếch đại (Amplifier): Tín hiệu điện não đồ thu được từ các điện cực sẽ được đưa vào bộ khuếch đại để tăng độ nhạy và độ chính xác của tín hiệu. Bộ khuếch đại cũng có chức năng lọc các nhiễu và tín hiệu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2E10A9F-7BDA-8267-34F0-CDEDD4385DF0}"/>
              </a:ext>
            </a:extLst>
          </p:cNvPr>
          <p:cNvPicPr>
            <a:picLocks noChangeAspect="1"/>
          </p:cNvPicPr>
          <p:nvPr/>
        </p:nvPicPr>
        <p:blipFill>
          <a:blip r:embed="rId3"/>
          <a:stretch>
            <a:fillRect/>
          </a:stretch>
        </p:blipFill>
        <p:spPr>
          <a:xfrm>
            <a:off x="7462564" y="1828800"/>
            <a:ext cx="2885008" cy="288500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não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não</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Máy điện não đồ (EEG) là một thiết bị được sử dụng để ghi lại hoạt động điện của não bộ bên ngoài thông qua các điện cực đặt trên da đầu. Cấu trúc của máy EEG bao gồm các thành phần chính như điện cực, bộ khuếch đại, và máy tính.</a:t>
            </a:r>
          </a:p>
          <a:p>
            <a:pPr algn="l"/>
            <a:r>
              <a:rPr lang="vi-VN" b="0" i="0" dirty="0">
                <a:effectLst/>
                <a:latin typeface="Open Sans" panose="020B0606030504020204" pitchFamily="34" charset="0"/>
              </a:rPr>
              <a:t>Các điện cực được đặt theo các vị trí chuẩn trên da đầu để thu nhận tín hiệu điện não đồ. Các tín hiệu này sau đó được đưa vào bộ khuếch đại để tăng độ nhạy và độ chính xác của tín hiệu.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ACEFD04-B296-4C66-CB94-8F55F7A3A19E}"/>
              </a:ext>
            </a:extLst>
          </p:cNvPr>
          <p:cNvPicPr>
            <a:picLocks noChangeAspect="1"/>
          </p:cNvPicPr>
          <p:nvPr/>
        </p:nvPicPr>
        <p:blipFill>
          <a:blip r:embed="rId3"/>
          <a:stretch>
            <a:fillRect/>
          </a:stretch>
        </p:blipFill>
        <p:spPr>
          <a:xfrm>
            <a:off x="7462564" y="1828800"/>
            <a:ext cx="2885008" cy="288500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não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não</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Máy điện não đồ (EEG) có nhiều ứng dụng quan trọng trong lĩnh vực y tế. Trong lâm sàng, EEG được sử dụng chủ yếu để đánh giá hoạt động điện não bộ và hỗ trợ trong chẩn đoán các bệnh lý liên quan đến hệ thống thần kinh trung ương.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EEG thường được sử dụng để phát hiện và định hướng các rối loạn điện não, chẳng hạn như động kinh, bệnh Parkinson, bệnh Alzheimer và các bệnh lý não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93FBF59-E7FA-4B30-3CA4-A1F8CC111FFE}"/>
              </a:ext>
            </a:extLst>
          </p:cNvPr>
          <p:cNvPicPr>
            <a:picLocks noChangeAspect="1"/>
          </p:cNvPicPr>
          <p:nvPr/>
        </p:nvPicPr>
        <p:blipFill>
          <a:blip r:embed="rId3"/>
          <a:stretch>
            <a:fillRect/>
          </a:stretch>
        </p:blipFill>
        <p:spPr>
          <a:xfrm>
            <a:off x="7462564" y="1828800"/>
            <a:ext cx="2885008" cy="288500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não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não</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sz="2000" dirty="0">
                <a:solidFill>
                  <a:schemeClr val="bg1"/>
                </a:solidFill>
              </a:rPr>
              <a:t>:</a:t>
            </a:r>
          </a:p>
          <a:p>
            <a:pPr algn="l"/>
            <a:r>
              <a:rPr lang="vi-VN" b="0" i="0" dirty="0">
                <a:effectLst/>
                <a:latin typeface="Open Sans" panose="020B0606030504020204" pitchFamily="34" charset="0"/>
              </a:rPr>
              <a:t>Việc vận hành máy điện não đồ (EEG) có thể mang theo một số rủi ro và thách thức cần được quan tâm. Trong quá trình đặt các điện cực lên da đầu của bệnh nhân, có nguy cơ làm tổn thương da hoặc gây đau hoặc khó chịu cho bệnh nhân, đặc biệt là khi đặt điện cực trong thời gian dài. </a:t>
            </a:r>
            <a:endParaRPr lang="en-US" dirty="0">
              <a:latin typeface="Open Sans" panose="020B0606030504020204" pitchFamily="34" charset="0"/>
            </a:endParaRPr>
          </a:p>
          <a:p>
            <a:pPr algn="l"/>
            <a:r>
              <a:rPr lang="vi-VN" b="0" i="0" dirty="0">
                <a:effectLst/>
                <a:latin typeface="Open Sans" panose="020B0606030504020204" pitchFamily="34" charset="0"/>
              </a:rPr>
              <a:t>Việc sử dụng gel dẫn điện cũng có thể gây mẩn ngứa hoặc phản ứng da đối với một số người.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3B8C32-81CA-D22D-5FD4-DD720872DCC3}"/>
              </a:ext>
            </a:extLst>
          </p:cNvPr>
          <p:cNvPicPr>
            <a:picLocks noChangeAspect="1"/>
          </p:cNvPicPr>
          <p:nvPr/>
        </p:nvPicPr>
        <p:blipFill>
          <a:blip r:embed="rId3"/>
          <a:stretch>
            <a:fillRect/>
          </a:stretch>
        </p:blipFill>
        <p:spPr>
          <a:xfrm>
            <a:off x="7462564" y="1828800"/>
            <a:ext cx="2885008" cy="288500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điện não 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điện não đồ</a:t>
            </a:r>
          </a:p>
          <a:p>
            <a:pPr algn="l">
              <a:lnSpc>
                <a:spcPct val="120000"/>
              </a:lnSpc>
            </a:pPr>
            <a:r>
              <a:rPr lang="vi-VN" b="0" i="0" dirty="0">
                <a:effectLst/>
                <a:latin typeface="Open Sans" panose="020B0606030504020204" pitchFamily="34" charset="0"/>
              </a:rPr>
              <a:t>Đầu tiên, cần kiểm tra các điện cực được sử dụng. Đảm bảo rằng các điện cực là mới và không bị hỏng, và sạch sẽ để tránh nguy cơ nhiễm trùng và tăng độ dẫn điện.</a:t>
            </a:r>
          </a:p>
          <a:p>
            <a:pPr algn="l">
              <a:lnSpc>
                <a:spcPct val="120000"/>
              </a:lnSpc>
            </a:pPr>
            <a:r>
              <a:rPr lang="vi-VN" b="0" i="0" dirty="0">
                <a:effectLst/>
                <a:latin typeface="Open Sans" panose="020B0606030504020204" pitchFamily="34" charset="0"/>
              </a:rPr>
              <a:t>Tiếp theo, kiểm tra thiết bị máy EEG chính xác. Đảm bảo rằng máy hoạt động bình thường và không có lỗi kỹ thuật. Các thông số kỹ thuật cần được kiểm tra để đảm bảo rằng máy đang hoạt động đúng cách và sẵn sàng cho việc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0D16747-5259-CF08-642C-7EDB692B59E4}"/>
              </a:ext>
            </a:extLst>
          </p:cNvPr>
          <p:cNvPicPr>
            <a:picLocks noChangeAspect="1"/>
          </p:cNvPicPr>
          <p:nvPr/>
        </p:nvPicPr>
        <p:blipFill>
          <a:blip r:embed="rId3"/>
          <a:stretch>
            <a:fillRect/>
          </a:stretch>
        </p:blipFill>
        <p:spPr>
          <a:xfrm>
            <a:off x="-818356" y="3501008"/>
            <a:ext cx="5040560" cy="504056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điện não 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điện não đồ định kỳ</a:t>
            </a:r>
          </a:p>
          <a:p>
            <a:pPr algn="l">
              <a:lnSpc>
                <a:spcPct val="120000"/>
              </a:lnSpc>
            </a:pPr>
            <a:r>
              <a:rPr lang="vi-VN" b="0" i="0" dirty="0">
                <a:effectLst/>
                <a:latin typeface="Open Sans" panose="020B0606030504020204" pitchFamily="34" charset="0"/>
              </a:rPr>
              <a:t>Đầu tiên, hãy kiểm tra và làm sạch các điện cực sau mỗi lần sử dụng để loại bỏ gel dẫn điện và bụi bẩn. Các điện cực cần được kiểm tra thường xuyên để đảm bảo chúng không bị hỏng và đủ dẫn điện.</a:t>
            </a:r>
          </a:p>
          <a:p>
            <a:pPr algn="l">
              <a:lnSpc>
                <a:spcPct val="120000"/>
              </a:lnSpc>
            </a:pPr>
            <a:r>
              <a:rPr lang="vi-VN" b="0" i="0" dirty="0">
                <a:effectLst/>
                <a:latin typeface="Open Sans" panose="020B0606030504020204" pitchFamily="34" charset="0"/>
              </a:rPr>
              <a:t>Tiếp theo, hãy kiểm tra và vệ sinh bộ khuếch đại và các phần mềm máy tính liên quan. Làm sạch bề mặt bộ khuếch đại để loại bỏ bụi và chất bẩn có thể ảnh hưởng đến hoạt động của máy. Đảm bảo rằng phần mềm máy tính được cập nhật đầy đủ và hoạt động bình thường.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AFAC1F-D386-821D-FA6A-4111805C78E5}"/>
              </a:ext>
            </a:extLst>
          </p:cNvPr>
          <p:cNvPicPr>
            <a:picLocks noChangeAspect="1"/>
          </p:cNvPicPr>
          <p:nvPr/>
        </p:nvPicPr>
        <p:blipFill>
          <a:blip r:embed="rId3"/>
          <a:stretch>
            <a:fillRect/>
          </a:stretch>
        </p:blipFill>
        <p:spPr>
          <a:xfrm>
            <a:off x="-818356" y="3501008"/>
            <a:ext cx="5040560" cy="504056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điện</a:t>
            </a:r>
            <a:r>
              <a:rPr lang="en-US" sz="3200" b="1" dirty="0">
                <a:latin typeface="UTM Aptima" panose="02040603050506020204" pitchFamily="18" charset="0"/>
              </a:rPr>
              <a:t> </a:t>
            </a:r>
            <a:r>
              <a:rPr lang="en-US" sz="3200" b="1" dirty="0" err="1">
                <a:latin typeface="UTM Aptima" panose="02040603050506020204" pitchFamily="18" charset="0"/>
              </a:rPr>
              <a:t>não</a:t>
            </a:r>
            <a:r>
              <a:rPr lang="en-US" sz="3200" b="1" dirty="0">
                <a:latin typeface="UTM Aptima" panose="02040603050506020204" pitchFamily="18" charset="0"/>
              </a:rPr>
              <a:t> </a:t>
            </a:r>
            <a:r>
              <a:rPr lang="en-US" sz="3200" b="1" dirty="0" err="1">
                <a:latin typeface="UTM Aptima" panose="02040603050506020204" pitchFamily="18" charset="0"/>
              </a:rPr>
              <a:t>đồ</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điện não đồ an toàn</a:t>
            </a:r>
            <a:r>
              <a:rPr lang="en-US" sz="2400" dirty="0"/>
              <a:t>:</a:t>
            </a:r>
          </a:p>
          <a:p>
            <a:pPr algn="l"/>
            <a:r>
              <a:rPr lang="vi-VN" b="0" i="0" dirty="0">
                <a:solidFill>
                  <a:srgbClr val="4C4F5A"/>
                </a:solidFill>
                <a:effectLst/>
                <a:latin typeface="Open Sans" panose="020B0606030504020204" pitchFamily="34" charset="0"/>
              </a:rPr>
              <a:t>Đầu tiên, chuẩn bị trước khi thực hiện EEG. Đảm bảo rằng các điện cực và gel dẫn điện được sử dụng là mới hoặc đã được làm sạch và sẵn sàng để đặt lên da đầu của bệnh nhân.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Kiểm tra thiết bị EEG và máy tính để đảm bảo chúng hoạt động bình thường và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điện</a:t>
            </a:r>
            <a:r>
              <a:rPr lang="en-US" sz="3200" b="1" dirty="0">
                <a:latin typeface="UTM Aptima" panose="02040603050506020204" pitchFamily="18" charset="0"/>
              </a:rPr>
              <a:t> </a:t>
            </a:r>
            <a:r>
              <a:rPr lang="en-US" sz="3200" b="1" dirty="0" err="1">
                <a:latin typeface="UTM Aptima" panose="02040603050506020204" pitchFamily="18" charset="0"/>
              </a:rPr>
              <a:t>não</a:t>
            </a:r>
            <a:r>
              <a:rPr lang="en-US" sz="3200" b="1" dirty="0">
                <a:latin typeface="UTM Aptima" panose="02040603050506020204" pitchFamily="18" charset="0"/>
              </a:rPr>
              <a:t> </a:t>
            </a:r>
            <a:r>
              <a:rPr lang="en-US" sz="3200" b="1" dirty="0" err="1">
                <a:latin typeface="UTM Aptima" panose="02040603050506020204" pitchFamily="18" charset="0"/>
              </a:rPr>
              <a:t>đồ</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điện não đồ</a:t>
            </a:r>
            <a:r>
              <a:rPr lang="en-US" sz="2400" dirty="0"/>
              <a:t>:</a:t>
            </a:r>
          </a:p>
          <a:p>
            <a:pPr algn="l"/>
            <a:r>
              <a:rPr lang="vi-VN" b="0" i="0" dirty="0">
                <a:solidFill>
                  <a:srgbClr val="4C4F5A"/>
                </a:solidFill>
                <a:effectLst/>
                <a:latin typeface="Open Sans" panose="020B0606030504020204" pitchFamily="34" charset="0"/>
              </a:rPr>
              <a:t>Đầu tiên, nếu xảy ra sự cố khi đặt điện cực, ví dụ như bệnh nhân có cảm giác khó chịu, đau hoặc nôn mửa, ngay lập tức dừng quá trình và loại bỏ các điện cực khỏi da đầu của bệnh nhân. Đảm bảo bệnh nhân được thoải mái và kiểm tra tình trạng của họ.</a:t>
            </a:r>
          </a:p>
          <a:p>
            <a:pPr algn="l"/>
            <a:r>
              <a:rPr lang="vi-VN" b="0" i="0" dirty="0">
                <a:solidFill>
                  <a:srgbClr val="4C4F5A"/>
                </a:solidFill>
                <a:effectLst/>
                <a:latin typeface="Open Sans" panose="020B0606030504020204" pitchFamily="34" charset="0"/>
              </a:rPr>
              <a:t>Nếu máy EEG gặp sự cố kỹ thuật trong quá trình thu tín hiệu, ngưng hoạt động và kiểm tra kết nối, dây cáp và thiết bị máy tính. Nếu cần, gọi kỹ thuật viên hoặc chuyên gia sửa chữa để khắc phục sự cố một cách an toàn và nhanh chóng.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điện</a:t>
            </a:r>
            <a:r>
              <a:rPr lang="en-US" b="1" i="0" dirty="0">
                <a:effectLst/>
                <a:latin typeface="Söhne"/>
              </a:rPr>
              <a:t> </a:t>
            </a:r>
            <a:r>
              <a:rPr lang="en-US" b="1" i="0" dirty="0" err="1">
                <a:effectLst/>
                <a:latin typeface="Söhne"/>
              </a:rPr>
              <a:t>não</a:t>
            </a:r>
            <a:r>
              <a:rPr lang="en-US" b="1" i="0" dirty="0">
                <a:effectLst/>
                <a:latin typeface="Söhne"/>
              </a:rPr>
              <a:t> </a:t>
            </a:r>
            <a:r>
              <a:rPr lang="en-US" b="1" i="0" dirty="0" err="1">
                <a:effectLst/>
                <a:latin typeface="Söhne"/>
              </a:rPr>
              <a:t>đồ</a:t>
            </a:r>
            <a:r>
              <a:rPr lang="en-US" sz="2000" dirty="0">
                <a:latin typeface="Söhne"/>
              </a:rPr>
              <a:t>:</a:t>
            </a:r>
          </a:p>
          <a:p>
            <a:pPr algn="l"/>
            <a:r>
              <a:rPr lang="vi-VN" b="0" i="0" dirty="0">
                <a:effectLst/>
                <a:latin typeface="Söhne"/>
              </a:rPr>
              <a:t>Trong quá trình vận hành máy điện não đồ (EEG), nhận diện các rủi ro và mối nguy hiểm tiềm ẩn là rất quan trọng để đảm bảo an toàn cho bệnh nhân và nhân viên y tế/kỹ thuật viên. Một trong những rủi ro chính là vấn đề liên quan đến điện cực. </a:t>
            </a:r>
            <a:endParaRPr lang="en-US" b="0" i="0" dirty="0">
              <a:effectLst/>
              <a:latin typeface="Söhne"/>
            </a:endParaRPr>
          </a:p>
          <a:p>
            <a:pPr algn="l"/>
            <a:r>
              <a:rPr lang="vi-VN" b="0" i="0" dirty="0">
                <a:effectLst/>
                <a:latin typeface="Söhne"/>
              </a:rPr>
              <a:t>Việc đặt điện cực không đúng cách có thể gây ra đau hoặc tổn thương cho da đầu của bệnh nhân. Điều này cần được kiểm soát kỹ lưỡng để tránh các vấn đề liên quan đến việc đặt và sử dụng điện cực.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2BDF47FC-12FA-05BF-A378-D71515C189D0}"/>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não đồ</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điện não đồ để việc vận hành an toàn</a:t>
            </a:r>
            <a:endParaRPr lang="en-US" b="0" i="0" dirty="0">
              <a:effectLst/>
              <a:latin typeface="Söhne"/>
            </a:endParaRPr>
          </a:p>
          <a:p>
            <a:pPr lvl="1"/>
            <a:r>
              <a:rPr lang="vi-VN" b="0" i="0" dirty="0">
                <a:effectLst/>
                <a:latin typeface="Söhne"/>
              </a:rPr>
              <a:t>Để đảm bảo việc vận hành máy điện não đồ (EEG) an toàn và hiệu quả, việc kiểm tra và bảo dưỡng định kỳ máy EEG là rất quan trọng. Đầu tiên, cần thiết lập một lịch trình kiểm tra và bảo dưỡng định kỳ theo hướng dẫn của nhà sản xuất. </a:t>
            </a:r>
            <a:endParaRPr lang="en-US" b="0" i="0" dirty="0">
              <a:effectLst/>
              <a:latin typeface="Söhne"/>
            </a:endParaRPr>
          </a:p>
          <a:p>
            <a:pPr lvl="1"/>
            <a:r>
              <a:rPr lang="vi-VN" b="0" i="0" dirty="0">
                <a:effectLst/>
                <a:latin typeface="Söhne"/>
              </a:rPr>
              <a:t>Điều này bao gồm kiểm tra các thành phần chính của máy như điện cực, bộ khuếch đại, máy tính và phần mềm phân tích.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EBD744-11AD-E686-E550-E88AF16027AD}"/>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não đồ</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não</a:t>
            </a:r>
            <a:r>
              <a:rPr lang="en-US" b="0" i="0" dirty="0">
                <a:effectLst/>
                <a:latin typeface="Söhne"/>
              </a:rPr>
              <a:t> </a:t>
            </a:r>
            <a:r>
              <a:rPr lang="en-US" b="0" i="0" dirty="0" err="1">
                <a:effectLst/>
                <a:latin typeface="Söhne"/>
              </a:rPr>
              <a:t>đồ</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việc vận hành máy điện não đồ (EEG) an toàn, rất quan trọng phải tuân thủ các quy định an toàn lao động. Đầu tiên, nhân viên y tế và kỹ thuật viên phải được đào tạo về các quy trình an toàn liên quan đến vận hành máy EEG. </a:t>
            </a:r>
            <a:endParaRPr lang="en-US" b="0" i="0" dirty="0">
              <a:effectLst/>
              <a:latin typeface="Söhne"/>
            </a:endParaRPr>
          </a:p>
          <a:p>
            <a:pPr lvl="1"/>
            <a:r>
              <a:rPr lang="vi-VN" b="0" i="0" dirty="0">
                <a:effectLst/>
                <a:latin typeface="Söhne"/>
              </a:rPr>
              <a:t>Điều này bao gồm việc hướng dẫn về cách đặt điện cực lên da đầu của bệnh nhân một cách an toàn và thoải mái, đồng thời đảm bảo việc kết nối và vận hành máy diễn ra một cách chính xác và không gây nguy hiểm cho bệnh nhân.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9D8634-2464-3A78-B2D7-A40908C52718}"/>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não đồ</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não</a:t>
            </a:r>
            <a:r>
              <a:rPr lang="en-US" b="0" i="0" dirty="0">
                <a:effectLst/>
                <a:latin typeface="Söhne"/>
              </a:rPr>
              <a:t> </a:t>
            </a:r>
            <a:r>
              <a:rPr lang="en-US" b="0" i="0" dirty="0" err="1">
                <a:effectLst/>
                <a:latin typeface="Söhne"/>
              </a:rPr>
              <a:t>đồ</a:t>
            </a:r>
            <a:endParaRPr lang="en-US" b="0" i="0" dirty="0">
              <a:effectLst/>
              <a:latin typeface="Söhne"/>
            </a:endParaRPr>
          </a:p>
          <a:p>
            <a:pPr lvl="1"/>
            <a:r>
              <a:rPr lang="vi-VN" b="0" i="0" dirty="0">
                <a:effectLst/>
                <a:latin typeface="Söhne"/>
              </a:rPr>
              <a:t>Trong quá trình vận hành máy điện não đồ (EEG), việc xác định và đánh dấu vùng an toàn là rất quan trọng để đảm bảo an toàn cho bệnh nhân và nhân viên y tế/kỹ thuật viên. </a:t>
            </a:r>
            <a:endParaRPr lang="en-US" b="0" i="0" dirty="0">
              <a:effectLst/>
              <a:latin typeface="Söhne"/>
            </a:endParaRPr>
          </a:p>
          <a:p>
            <a:pPr lvl="1"/>
            <a:r>
              <a:rPr lang="vi-VN" b="0" i="0" dirty="0">
                <a:effectLst/>
                <a:latin typeface="Söhne"/>
              </a:rPr>
              <a:t>Đầu tiên, vùng an toàn xung quanh bệnh nhân cần được xác định và đánh dấu để tránh va đập hoặc ngã người vào thiết bị EEG trong quá trình di chuyển hoặc thực hiện các thao tác với bệnh nhân.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264553-AB69-B815-83A9-A065DD5103A7}"/>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não đồ</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não</a:t>
            </a:r>
            <a:r>
              <a:rPr lang="en-US" b="0" i="0" dirty="0">
                <a:effectLst/>
                <a:latin typeface="Söhne"/>
              </a:rPr>
              <a:t> </a:t>
            </a:r>
            <a:r>
              <a:rPr lang="en-US" b="0" i="0" dirty="0" err="1">
                <a:effectLst/>
                <a:latin typeface="Söhne"/>
              </a:rPr>
              <a:t>đồ</a:t>
            </a:r>
            <a:endParaRPr lang="en-US" b="0" i="0" dirty="0">
              <a:effectLst/>
              <a:latin typeface="Söhne"/>
            </a:endParaRPr>
          </a:p>
          <a:p>
            <a:pPr lvl="1"/>
            <a:r>
              <a:rPr lang="vi-VN" b="0" i="0" dirty="0">
                <a:effectLst/>
                <a:latin typeface="Söhne"/>
              </a:rPr>
              <a:t>Đầu tiên, các nhân viên tham gia vận hành máy EEG nên đeo khẩu trang để bảo vệ hô hấp khỏi các chất bụi và bảo vệ vệ sinh trong quá trình làm việc gần bệnh nhân.</a:t>
            </a:r>
          </a:p>
          <a:p>
            <a:pPr lvl="1"/>
            <a:r>
              <a:rPr lang="vi-VN" b="0" i="0" dirty="0">
                <a:effectLst/>
                <a:latin typeface="Söhne"/>
              </a:rPr>
              <a:t>Thứ hai, đeo bảo hộ cho mắt là rất cần thiết để bảo vệ đôi mắt khỏi các tác nhân bên ngoài như tia UV, bụi, hoặc chất lỏng tiềm ẩn trong quá trình đặt điện cực lên da đầu của bệnh nhân.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FBD8B5-DEC8-E8F6-75A7-E5429C3B7C71}"/>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não đồ</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điện não đồ</a:t>
            </a:r>
            <a:endParaRPr lang="en-US" b="0" i="0" dirty="0">
              <a:effectLst/>
              <a:latin typeface="Söhne"/>
            </a:endParaRPr>
          </a:p>
          <a:p>
            <a:pPr lvl="1"/>
            <a:r>
              <a:rPr lang="vi-VN" b="0" i="0" dirty="0">
                <a:effectLst/>
                <a:latin typeface="Söhne"/>
              </a:rPr>
              <a:t>Trong trường hợp xảy ra sự cố khi vận hành máy điện não đồ (EEG), quy trình khẩn cấp và phản ứng nhanh chóng là rất quan trọng để đảm bảo an toàn cho bệnh nhân và nhân viên y tế/kỹ thuật viên. </a:t>
            </a:r>
            <a:endParaRPr lang="en-US" b="0" i="0" dirty="0">
              <a:effectLst/>
              <a:latin typeface="Söhne"/>
            </a:endParaRPr>
          </a:p>
          <a:p>
            <a:pPr lvl="1"/>
            <a:r>
              <a:rPr lang="vi-VN" b="0" i="0" dirty="0">
                <a:effectLst/>
                <a:latin typeface="Söhne"/>
              </a:rPr>
              <a:t>Đầu tiên, khi phát hiện sự cố, nhân viên phải ngừng ngay quá trình vận hành máy EEG và đưa ra các biện pháp cấp cứu đầu tiên nếu cần thiết, chẳng hạn như hỗ trợ bệnh nhân nếu họ gặp vấn đề sức khỏe khẩn cấp.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2443EE-9A0A-30E8-0BFA-2CE2DB455EA8}"/>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não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điện não đồ</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điện</a:t>
            </a:r>
            <a:r>
              <a:rPr lang="en-US" b="0" i="0" dirty="0">
                <a:effectLst/>
                <a:latin typeface="Söhne"/>
              </a:rPr>
              <a:t> </a:t>
            </a:r>
            <a:r>
              <a:rPr lang="en-US" b="0" i="0" dirty="0" err="1">
                <a:effectLst/>
                <a:latin typeface="Söhne"/>
              </a:rPr>
              <a:t>não</a:t>
            </a:r>
            <a:r>
              <a:rPr lang="en-US" b="0" i="0" dirty="0">
                <a:effectLst/>
                <a:latin typeface="Söhne"/>
              </a:rPr>
              <a:t> </a:t>
            </a:r>
            <a:r>
              <a:rPr lang="en-US" b="0" i="0" dirty="0" err="1">
                <a:effectLst/>
                <a:latin typeface="Söhne"/>
              </a:rPr>
              <a:t>đồ</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2C3BF18-7C05-5DD3-C9AA-2CAE1EC4E5C2}"/>
              </a:ext>
            </a:extLst>
          </p:cNvPr>
          <p:cNvPicPr>
            <a:picLocks noChangeAspect="1"/>
          </p:cNvPicPr>
          <p:nvPr/>
        </p:nvPicPr>
        <p:blipFill>
          <a:blip r:embed="rId4"/>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não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điện não đồ</a:t>
            </a:r>
            <a:endParaRPr lang="en-US" sz="2400" b="1" i="0" dirty="0">
              <a:effectLst/>
              <a:latin typeface="Söhne"/>
            </a:endParaRPr>
          </a:p>
          <a:p>
            <a:r>
              <a:rPr lang="vi-VN" b="0" i="0" dirty="0">
                <a:effectLst/>
                <a:latin typeface="Söhne"/>
              </a:rPr>
              <a:t>Điều kiện thời tiết có thể ảnh hưởng đến việc vận hành máy điện não đồ (EEG) trong một số cách quan trọng. Đầu tiên, độ ẩm và nhiệt độ của môi trường xung quanh có thể ảnh hưởng đến dây cáp và các linh kiện điện tử của thiết bị EEG. </a:t>
            </a:r>
            <a:endParaRPr lang="en-US" b="0" i="0" dirty="0">
              <a:effectLst/>
              <a:latin typeface="Söhne"/>
            </a:endParaRPr>
          </a:p>
          <a:p>
            <a:r>
              <a:rPr lang="vi-VN" b="0" i="0" dirty="0">
                <a:effectLst/>
                <a:latin typeface="Söhne"/>
              </a:rPr>
              <a:t>Độ ẩm cao có thể gây ra sự ẩm ướt và ảnh hưởng đến tính ổn định của tín hiệu điện não đồ. Ngoài ra, nhiệt độ quá cao có thể làm tăng nhiệt độ của thiết bị, ảnh hưởng đến hiệu suất hoạt động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6192AA5-AC94-4F9B-E6A5-E68252BE7786}"/>
              </a:ext>
            </a:extLst>
          </p:cNvPr>
          <p:cNvPicPr>
            <a:picLocks noChangeAspect="1"/>
          </p:cNvPicPr>
          <p:nvPr/>
        </p:nvPicPr>
        <p:blipFill>
          <a:blip r:embed="rId3"/>
          <a:stretch>
            <a:fillRect/>
          </a:stretch>
        </p:blipFill>
        <p:spPr>
          <a:xfrm>
            <a:off x="-1034379" y="3582393"/>
            <a:ext cx="4680520" cy="468052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não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điện não đồ</a:t>
            </a:r>
            <a:endParaRPr lang="en-US" sz="2400" b="1" i="0" dirty="0">
              <a:effectLst/>
              <a:latin typeface="Söhne"/>
            </a:endParaRPr>
          </a:p>
          <a:p>
            <a:r>
              <a:rPr lang="vi-VN" b="0" i="0" dirty="0">
                <a:effectLst/>
                <a:latin typeface="Söhne"/>
              </a:rPr>
              <a:t>Môi trường làm việc có ảnh hưởng đáng kể đến việc vận hành máy điện não đồ (EEG) và độ chính xác của kết quả thu được. Đầu tiên, ánh sáng trong môi trường làm việc cần được kiểm soát để tránh gây nhiễu hoặc ảnh hưởng đến việc thu tín hiệu EEG. </a:t>
            </a:r>
            <a:endParaRPr lang="en-US" b="0" i="0" dirty="0">
              <a:effectLst/>
              <a:latin typeface="Söhne"/>
            </a:endParaRPr>
          </a:p>
          <a:p>
            <a:r>
              <a:rPr lang="vi-VN" b="0" i="0" dirty="0">
                <a:effectLst/>
                <a:latin typeface="Söhne"/>
              </a:rPr>
              <a:t>Ánh sáng quá sáng có thể làm giảm độ nhạy của các cảm biến EEG, trong khi ánh sáng quá tối có thể làm giảm khả năng thao tác chính xác trên bệnh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1E6041B-2C44-357D-FAA2-DDFFD7522CF5}"/>
              </a:ext>
            </a:extLst>
          </p:cNvPr>
          <p:cNvPicPr>
            <a:picLocks noChangeAspect="1"/>
          </p:cNvPicPr>
          <p:nvPr/>
        </p:nvPicPr>
        <p:blipFill>
          <a:blip r:embed="rId3"/>
          <a:stretch>
            <a:fillRect/>
          </a:stretch>
        </p:blipFill>
        <p:spPr>
          <a:xfrm>
            <a:off x="-1034379" y="3582393"/>
            <a:ext cx="4680520" cy="468052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não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điện não đồ ảnh hưởng như thế nào đến việc vận hành máy điện não đồ</a:t>
            </a:r>
            <a:endParaRPr lang="en-US" sz="2400" b="1" i="0" dirty="0">
              <a:effectLst/>
              <a:latin typeface="Söhne"/>
            </a:endParaRPr>
          </a:p>
          <a:p>
            <a:r>
              <a:rPr lang="vi-VN" b="0" i="0" dirty="0">
                <a:effectLst/>
                <a:latin typeface="Söhne"/>
              </a:rPr>
              <a:t>Tình trạng kỹ thuật của máy điện não đồ (EEG) có ảnh hưởng đáng kể đến việc vận hành và chất lượng của quá trình thu tín hiệu EEG. Đầu tiên, các thành phần chính của máy như điện cực, bộ khuếch đại, và phần mềm phân tích cần được kiểm tra và bảo trì định kỳ để đảm bảo hoạt động ổn định và chính xác. </a:t>
            </a:r>
            <a:endParaRPr lang="en-US" b="0" i="0" dirty="0">
              <a:effectLst/>
              <a:latin typeface="Söhne"/>
            </a:endParaRPr>
          </a:p>
          <a:p>
            <a:r>
              <a:rPr lang="vi-VN" b="0" i="0" dirty="0">
                <a:effectLst/>
                <a:latin typeface="Söhne"/>
              </a:rPr>
              <a:t>Nếu máy không hoạt động đúng cách hoặc có lỗi kỹ thuật, điều này có thể dẫn đến sự giảm chất lượng của tín hiệu EEG thu được.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5301D3E-2F5D-9CAF-596B-D62AEED33E2C}"/>
              </a:ext>
            </a:extLst>
          </p:cNvPr>
          <p:cNvPicPr>
            <a:picLocks noChangeAspect="1"/>
          </p:cNvPicPr>
          <p:nvPr/>
        </p:nvPicPr>
        <p:blipFill>
          <a:blip r:embed="rId3"/>
          <a:stretch>
            <a:fillRect/>
          </a:stretch>
        </p:blipFill>
        <p:spPr>
          <a:xfrm>
            <a:off x="-1034379" y="3582393"/>
            <a:ext cx="4680520" cy="468052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điện não đồ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điện não đồ</a:t>
            </a:r>
            <a:endParaRPr lang="en-US" sz="2400" b="1" i="0" dirty="0">
              <a:effectLst/>
              <a:latin typeface="Söhne"/>
            </a:endParaRPr>
          </a:p>
          <a:p>
            <a:r>
              <a:rPr lang="vi-VN" b="0" i="0" dirty="0">
                <a:effectLst/>
                <a:latin typeface="Söhne"/>
              </a:rPr>
              <a:t>Kiến thức an toàn và kỹ năng của người lao động có ảnh hưởng quan trọng đến việc vận hành máy điện não đồ (EEG) và đảm bảo an toàn trong quá trình làm việc. Đầu tiên, sự hiểu biết về các nguyên tắc an toàn và quy trình vận hành máy EEG giúp người lao động nhận biết và đối phó với các rủi ro trong quá trình làm việc. </a:t>
            </a:r>
            <a:endParaRPr lang="en-US" b="0" i="0" dirty="0">
              <a:effectLst/>
              <a:latin typeface="Söhne"/>
            </a:endParaRPr>
          </a:p>
          <a:p>
            <a:r>
              <a:rPr lang="vi-VN" b="0" i="0" dirty="0">
                <a:effectLst/>
                <a:latin typeface="Söhne"/>
              </a:rPr>
              <a:t>Việc biết cách đặt điện cực, điều chỉnh các tham số máy và nhận diện các dấu hiệu bất thường là rất quan trọng để đảm bảo an toàn cho bệnh nhân và chất lượng của tín hiệu EEG thu được.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90D7F14-AEE7-1468-23B6-440BB1FC5866}"/>
              </a:ext>
            </a:extLst>
          </p:cNvPr>
          <p:cNvPicPr>
            <a:picLocks noChangeAspect="1"/>
          </p:cNvPicPr>
          <p:nvPr/>
        </p:nvPicPr>
        <p:blipFill>
          <a:blip r:embed="rId3"/>
          <a:stretch>
            <a:fillRect/>
          </a:stretch>
        </p:blipFill>
        <p:spPr>
          <a:xfrm>
            <a:off x="-1034379" y="3582393"/>
            <a:ext cx="4680520" cy="468052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não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điện não đồ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là rất quan trọng đối với người vận hành máy điện não đồ (EEG) vì nhiều lý do chính. Đầu tiên, đào tạo an toàn lao động giúp người vận hành hiểu rõ về các nguy cơ và rủi ro liên quan đến việc làm việc với máy EEG và các thiết bị điện tử liên quan.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được đào tạo sẽ nhận biết được những tình huống nguy hiểm tiềm ẩn và biết cách đối phó để đảm bảo an toàn cho bản thân và bệnh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F8A0EC4-2D25-0781-8C98-51419591DE40}"/>
              </a:ext>
            </a:extLst>
          </p:cNvPr>
          <p:cNvPicPr>
            <a:picLocks noChangeAspect="1"/>
          </p:cNvPicPr>
          <p:nvPr/>
        </p:nvPicPr>
        <p:blipFill>
          <a:blip r:embed="rId3"/>
          <a:stretch>
            <a:fillRect/>
          </a:stretch>
        </p:blipFill>
        <p:spPr>
          <a:xfrm>
            <a:off x="6662274" y="836712"/>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não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não</a:t>
            </a:r>
            <a:r>
              <a:rPr lang="en-US" b="1" i="0" dirty="0">
                <a:effectLst/>
                <a:latin typeface="Open Sans" panose="020B0606030504020204" pitchFamily="34" charset="0"/>
              </a:rPr>
              <a:t> </a:t>
            </a:r>
            <a:r>
              <a:rPr lang="en-US" b="1" i="0" dirty="0" err="1">
                <a:effectLst/>
                <a:latin typeface="Open Sans" panose="020B0606030504020204" pitchFamily="34" charset="0"/>
              </a:rPr>
              <a:t>đồ</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1E9570B-A5D2-BE5B-7415-66EFECB6061E}"/>
              </a:ext>
            </a:extLst>
          </p:cNvPr>
          <p:cNvPicPr>
            <a:picLocks noChangeAspect="1"/>
          </p:cNvPicPr>
          <p:nvPr/>
        </p:nvPicPr>
        <p:blipFill>
          <a:blip r:embed="rId3"/>
          <a:stretch>
            <a:fillRect/>
          </a:stretch>
        </p:blipFill>
        <p:spPr>
          <a:xfrm>
            <a:off x="6662274" y="836712"/>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điện</a:t>
            </a:r>
            <a:r>
              <a:rPr lang="en-US" sz="3200" dirty="0">
                <a:latin typeface="UTM Aptima" panose="02040603050506020204" pitchFamily="18" charset="0"/>
              </a:rPr>
              <a:t> </a:t>
            </a:r>
            <a:r>
              <a:rPr lang="en-US" sz="3200" dirty="0" err="1">
                <a:latin typeface="UTM Aptima" panose="02040603050506020204" pitchFamily="18" charset="0"/>
              </a:rPr>
              <a:t>não</a:t>
            </a:r>
            <a:r>
              <a:rPr lang="en-US" sz="3200" dirty="0">
                <a:latin typeface="UTM Aptima" panose="02040603050506020204" pitchFamily="18" charset="0"/>
              </a:rPr>
              <a:t> </a:t>
            </a:r>
            <a:r>
              <a:rPr lang="en-US" sz="3200" dirty="0" err="1">
                <a:latin typeface="UTM Aptima" panose="02040603050506020204" pitchFamily="18" charset="0"/>
              </a:rPr>
              <a:t>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điện não đồ (EEG) là vô cùng quan trọng vì nó ảnh hưởng đến nhiều khía cạnh trong lĩnh vực y tế và chăm sóc sức khỏe. Đầu tiên, an toàn lao động đảm bảo bảo vệ sức khỏe và sự an toàn của cả người vận hành máy EEG và bệnh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áp dụng các biện pháp an toàn như đeo đủ thiết bị bảo hộ cá nhân, tuân thủ quy trình vận hành an toàn và phản ứng đúng trong các tình huống khẩn cấp giúp giảm thiểu nguy cơ tai nạn và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AC31281-F7E0-C8AE-61B3-D73A587FDFA2}"/>
              </a:ext>
            </a:extLst>
          </p:cNvPr>
          <p:cNvPicPr>
            <a:picLocks noChangeAspect="1"/>
          </p:cNvPicPr>
          <p:nvPr/>
        </p:nvPicPr>
        <p:blipFill>
          <a:blip r:embed="rId3"/>
          <a:stretch>
            <a:fillRect/>
          </a:stretch>
        </p:blipFill>
        <p:spPr>
          <a:xfrm>
            <a:off x="-1826468" y="3023590"/>
            <a:ext cx="5976664" cy="597666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điện</a:t>
            </a:r>
            <a:r>
              <a:rPr lang="en-US" sz="3200" dirty="0">
                <a:latin typeface="UTM Aptima" panose="02040603050506020204" pitchFamily="18" charset="0"/>
              </a:rPr>
              <a:t> </a:t>
            </a:r>
            <a:r>
              <a:rPr lang="en-US" sz="3200" dirty="0" err="1">
                <a:latin typeface="UTM Aptima" panose="02040603050506020204" pitchFamily="18" charset="0"/>
              </a:rPr>
              <a:t>não</a:t>
            </a:r>
            <a:r>
              <a:rPr lang="en-US" sz="3200" dirty="0">
                <a:latin typeface="UTM Aptima" panose="02040603050506020204" pitchFamily="18" charset="0"/>
              </a:rPr>
              <a:t> </a:t>
            </a:r>
            <a:r>
              <a:rPr lang="en-US" sz="3200" dirty="0" err="1">
                <a:latin typeface="UTM Aptima" panose="02040603050506020204" pitchFamily="18" charset="0"/>
              </a:rPr>
              <a:t>đồ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điện não đồ</a:t>
            </a:r>
          </a:p>
          <a:p>
            <a:pPr algn="l">
              <a:lnSpc>
                <a:spcPct val="120000"/>
              </a:lnSpc>
            </a:pPr>
            <a:r>
              <a:rPr lang="vi-VN" b="0" i="0" dirty="0">
                <a:effectLst/>
                <a:latin typeface="Open Sans" panose="020B0606030504020204" pitchFamily="34" charset="0"/>
              </a:rPr>
              <a:t>Trước khi vận hành máy điện não đồ (EEG), việc nắm được các biện pháp an toàn là rất quan trọng để đảm bảo an toàn cho bản thân và bệnh nhân. Đầu tiên, người vận hành cần hiểu và tuân thủ các quy trình an toàn trong việc sử dụng máy EEG.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đeo đủ thiết bị bảo hộ cá nhân như khẩu trang, găng tay, áo khoác bảo hộ, để đảm bảo sự bảo vệ và phòng ngừa khỏi các nguy cơ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F41209-8534-93FD-F741-8C3CB39457F5}"/>
              </a:ext>
            </a:extLst>
          </p:cNvPr>
          <p:cNvPicPr>
            <a:picLocks noChangeAspect="1"/>
          </p:cNvPicPr>
          <p:nvPr/>
        </p:nvPicPr>
        <p:blipFill>
          <a:blip r:embed="rId3"/>
          <a:stretch>
            <a:fillRect/>
          </a:stretch>
        </p:blipFill>
        <p:spPr>
          <a:xfrm>
            <a:off x="-1826468" y="3023590"/>
            <a:ext cx="5976664" cy="597666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3723</Words>
  <Application>Microsoft Office PowerPoint</Application>
  <PresentationFormat>Custom</PresentationFormat>
  <Paragraphs>143</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ĐIỆN NÃO ĐỒ</vt:lpstr>
      <vt:lpstr>Một số vụ tai nạn lao động khi vận hành máy điện não đồ</vt:lpstr>
      <vt:lpstr>Tóm tắt bài học</vt:lpstr>
      <vt:lpstr>Giới thiệu</vt:lpstr>
      <vt:lpstr>Giới thiệu</vt:lpstr>
      <vt:lpstr>Thành Phần Và Chức Năng Của máy điện não đồ</vt:lpstr>
      <vt:lpstr>Thành Phần Và Chức Năng Của máy điện não đồ</vt:lpstr>
      <vt:lpstr>Thành Phần Và Chức Năng Của máy điện não đồ</vt:lpstr>
      <vt:lpstr>Thành Phần Và Chức Năng Của máy điện não đồ</vt:lpstr>
      <vt:lpstr>Kiểm tra và bảo trì an toàn trước khi vận hành máy điện não đồ</vt:lpstr>
      <vt:lpstr>Kiểm tra và bảo trì an toàn trước khi vận hành máy điện não đồ</vt:lpstr>
      <vt:lpstr>Quy trình vận hành an toàn máy điện não đồ</vt:lpstr>
      <vt:lpstr>Quy trình vận hành an toàn máy điện não đồ</vt:lpstr>
      <vt:lpstr>Đánh giá rủi ro và quản lý mối nguy khi vận hành máy điện não đồ</vt:lpstr>
      <vt:lpstr>Đánh giá rủi ro và quản lý mối nguy khi vận hành máy điện não đồ</vt:lpstr>
      <vt:lpstr>Đánh giá rủi ro và quản lý mối nguy khi vận hành máy điện não đồ</vt:lpstr>
      <vt:lpstr>Đánh giá rủi ro và quản lý mối nguy khi vận hành máy điện não đồ</vt:lpstr>
      <vt:lpstr>Đánh giá rủi ro và quản lý mối nguy khi vận hành máy điện não đồ</vt:lpstr>
      <vt:lpstr>Đánh giá rủi ro và quản lý mối nguy khi vận hành máy điện não đồ</vt:lpstr>
      <vt:lpstr>Đánh giá rủi ro và quản lý mối nguy khi vận hành máy điện não đồ</vt:lpstr>
      <vt:lpstr>Các yếu tố ảnh hưởng đến an toàn lao động khi vận hành máy điện não đồ</vt:lpstr>
      <vt:lpstr>Các yếu tố ảnh hưởng đến an toàn lao động khi vận hành máy điện não đồ</vt:lpstr>
      <vt:lpstr>Các yếu tố ảnh hưởng đến an toàn lao động khi vận hành máy điện não đồ</vt:lpstr>
      <vt:lpstr>Các yếu tố ảnh hưởng đến an toàn lao động khi vận hành máy điện não đồ</vt:lpstr>
      <vt:lpstr>Đào tạo an toàn lao động về kỹ năng vận hành máy điện não đồ</vt:lpstr>
      <vt:lpstr>Đào tạo an toàn lao động về kỹ năng vận hành máy điện não đồ</vt:lpstr>
      <vt:lpstr>Ý nghĩa của an toàn lao động trong việc vận hành máy điện não đồ</vt:lpstr>
      <vt:lpstr>Ý nghĩa của an toàn lao động trong việc vận hành máy điện não đồ</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27</cp:revision>
  <dcterms:created xsi:type="dcterms:W3CDTF">2024-03-23T04:43:33Z</dcterms:created>
  <dcterms:modified xsi:type="dcterms:W3CDTF">2024-05-09T15:31:51Z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