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660" y="-69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ĐIỆN TÂM ĐỒ</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F09428F-3F04-4084-1FB7-461DC10672E0}"/>
              </a:ext>
            </a:extLst>
          </p:cNvPr>
          <p:cNvPicPr>
            <a:picLocks noChangeAspect="1"/>
          </p:cNvPicPr>
          <p:nvPr/>
        </p:nvPicPr>
        <p:blipFill>
          <a:blip r:embed="rId4"/>
          <a:stretch>
            <a:fillRect/>
          </a:stretch>
        </p:blipFill>
        <p:spPr>
          <a:xfrm>
            <a:off x="4396740" y="3861048"/>
            <a:ext cx="3393753" cy="3393753"/>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165775"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điện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tâm</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đồ</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Dưới đây là một số trường hợp tai nạn thường gặp khi làm việc với máy ECG</a:t>
            </a:r>
            <a:r>
              <a:rPr lang="en-US" sz="2000" dirty="0">
                <a:ea typeface="+mn-lt"/>
                <a:cs typeface="+mn-lt"/>
              </a:rPr>
              <a:t>:</a:t>
            </a:r>
            <a:endParaRPr lang="en-US" dirty="0"/>
          </a:p>
          <a:p>
            <a:pPr marL="730885" lvl="1" indent="-304165"/>
            <a:r>
              <a:rPr lang="vi-VN" i="0" dirty="0">
                <a:solidFill>
                  <a:srgbClr val="0D0D0D"/>
                </a:solidFill>
                <a:effectLst/>
                <a:latin typeface="Söhne"/>
              </a:rPr>
              <a:t>Nguy cơ điện giật</a:t>
            </a:r>
            <a:endParaRPr lang="en-US" i="0" dirty="0">
              <a:solidFill>
                <a:srgbClr val="0D0D0D"/>
              </a:solidFill>
              <a:effectLst/>
              <a:latin typeface="Söhne"/>
            </a:endParaRPr>
          </a:p>
          <a:p>
            <a:pPr marL="730885" lvl="1" indent="-304165"/>
            <a:r>
              <a:rPr lang="en-US" dirty="0" err="1"/>
              <a:t>Lỗi</a:t>
            </a:r>
            <a:r>
              <a:rPr lang="en-US" dirty="0"/>
              <a:t> </a:t>
            </a:r>
            <a:r>
              <a:rPr lang="en-US" dirty="0" err="1"/>
              <a:t>kỹ</a:t>
            </a:r>
            <a:r>
              <a:rPr lang="en-US" dirty="0"/>
              <a:t> </a:t>
            </a:r>
            <a:r>
              <a:rPr lang="en-US" dirty="0" err="1"/>
              <a:t>thuật</a:t>
            </a:r>
            <a:r>
              <a:rPr lang="en-US" dirty="0"/>
              <a:t> </a:t>
            </a:r>
            <a:r>
              <a:rPr lang="en-US" dirty="0" err="1"/>
              <a:t>của</a:t>
            </a:r>
            <a:r>
              <a:rPr lang="en-US" dirty="0"/>
              <a:t> </a:t>
            </a:r>
            <a:r>
              <a:rPr lang="en-US" dirty="0" err="1"/>
              <a:t>máy</a:t>
            </a:r>
            <a:r>
              <a:rPr lang="en-US" dirty="0"/>
              <a:t> ECG</a:t>
            </a:r>
            <a:endParaRPr lang="en-US" dirty="0">
              <a:solidFill>
                <a:srgbClr val="0D0D0D"/>
              </a:solidFill>
              <a:latin typeface="Söhne"/>
            </a:endParaRPr>
          </a:p>
          <a:p>
            <a:pPr marL="730885" lvl="1" indent="-304165"/>
            <a:r>
              <a:rPr lang="vi-VN" dirty="0"/>
              <a:t>Nguy cơ hư hại do sử dụng không đúng cách</a:t>
            </a:r>
            <a:endParaRPr lang="en-US" dirty="0">
              <a:solidFill>
                <a:srgbClr val="0D0D0D"/>
              </a:solidFill>
              <a:latin typeface="Söhne"/>
            </a:endParaRPr>
          </a:p>
          <a:p>
            <a:pPr marL="730885" lvl="1" indent="-304165"/>
            <a:r>
              <a:rPr lang="vi-VN" dirty="0"/>
              <a:t>Tình huống khẩn cấp không được xử lý đúng cách</a:t>
            </a:r>
            <a:endParaRPr lang="en-US" dirty="0">
              <a:solidFill>
                <a:srgbClr val="0D0D0D"/>
              </a:solidFill>
              <a:latin typeface="Söhne"/>
            </a:endParaRPr>
          </a:p>
          <a:p>
            <a:pPr marL="730885" lvl="1" indent="-304165"/>
            <a:r>
              <a:rPr lang="en-US" dirty="0" err="1"/>
              <a:t>Yếu</a:t>
            </a:r>
            <a:r>
              <a:rPr lang="en-US" dirty="0"/>
              <a:t> </a:t>
            </a:r>
            <a:r>
              <a:rPr lang="en-US" dirty="0" err="1"/>
              <a:t>tố</a:t>
            </a:r>
            <a:r>
              <a:rPr lang="en-US" dirty="0"/>
              <a:t> </a:t>
            </a:r>
            <a:r>
              <a:rPr lang="en-US" dirty="0" err="1"/>
              <a:t>nhân</a:t>
            </a:r>
            <a:r>
              <a:rPr lang="en-US" dirty="0"/>
              <a:t> </a:t>
            </a:r>
            <a:r>
              <a:rPr lang="en-US" dirty="0" err="1"/>
              <a:t>viên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điện</a:t>
            </a:r>
            <a:r>
              <a:rPr lang="en-US" dirty="0"/>
              <a:t> </a:t>
            </a:r>
            <a:r>
              <a:rPr lang="en-US" dirty="0" err="1"/>
              <a:t>tâm</a:t>
            </a:r>
            <a:r>
              <a:rPr lang="en-US" dirty="0"/>
              <a:t> </a:t>
            </a:r>
            <a:r>
              <a:rPr lang="en-US" dirty="0" err="1"/>
              <a:t>đồ</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điện</a:t>
            </a:r>
            <a:r>
              <a:rPr lang="en-US" dirty="0"/>
              <a:t> </a:t>
            </a:r>
            <a:r>
              <a:rPr lang="en-US" dirty="0" err="1"/>
              <a:t>tâm</a:t>
            </a:r>
            <a:r>
              <a:rPr lang="en-US" dirty="0"/>
              <a:t> </a:t>
            </a:r>
            <a:r>
              <a:rPr lang="en-US" dirty="0" err="1"/>
              <a:t>đồ</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điện tâm đồ</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điện tâm đồ</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điện tâm đồ</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điện</a:t>
            </a:r>
            <a:r>
              <a:rPr lang="en-US" dirty="0"/>
              <a:t> </a:t>
            </a:r>
            <a:r>
              <a:rPr lang="en-US" dirty="0" err="1"/>
              <a:t>tâm</a:t>
            </a:r>
            <a:r>
              <a:rPr lang="en-US" dirty="0"/>
              <a:t> </a:t>
            </a:r>
            <a:r>
              <a:rPr lang="en-US" dirty="0" err="1"/>
              <a:t>đồ</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điện</a:t>
            </a:r>
            <a:r>
              <a:rPr lang="en-US" dirty="0"/>
              <a:t> </a:t>
            </a:r>
            <a:r>
              <a:rPr lang="en-US" dirty="0" err="1"/>
              <a:t>tâm</a:t>
            </a:r>
            <a:r>
              <a:rPr lang="en-US" dirty="0"/>
              <a:t> </a:t>
            </a:r>
            <a:r>
              <a:rPr lang="en-US" dirty="0" err="1"/>
              <a:t>đồ</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điện</a:t>
            </a:r>
            <a:r>
              <a:rPr lang="en-US" sz="2400" b="1" i="0" dirty="0">
                <a:effectLst/>
                <a:latin typeface="Söhne"/>
              </a:rPr>
              <a:t> </a:t>
            </a:r>
            <a:r>
              <a:rPr lang="en-US" sz="2400" b="1" i="0" dirty="0" err="1">
                <a:effectLst/>
                <a:latin typeface="Söhne"/>
              </a:rPr>
              <a:t>tâm</a:t>
            </a:r>
            <a:r>
              <a:rPr lang="en-US" sz="2400" b="1" i="0" dirty="0">
                <a:effectLst/>
                <a:latin typeface="Söhne"/>
              </a:rPr>
              <a:t> </a:t>
            </a:r>
            <a:r>
              <a:rPr lang="en-US" sz="2400" b="1" i="0" dirty="0" err="1">
                <a:effectLst/>
                <a:latin typeface="Söhne"/>
              </a:rPr>
              <a:t>đồ</a:t>
            </a:r>
            <a:endParaRPr lang="en-US" sz="2400" b="1" i="0" dirty="0">
              <a:effectLst/>
              <a:latin typeface="Söhne"/>
            </a:endParaRPr>
          </a:p>
          <a:p>
            <a:r>
              <a:rPr lang="vi-VN" b="0" i="0" dirty="0">
                <a:effectLst/>
                <a:latin typeface="Söhne"/>
              </a:rPr>
              <a:t>An toàn lao động là một yếu tố vô cùng quan trọng trong quá trình vận hành máy điện tâm đồ (ECG), đặc biệt là khi các chuyên gia y tế và nhân viên y tế thường xuyên tiếp xúc với thiết bị này trong điều tra và chẩn đoán các bệnh lý tim mạch. </a:t>
            </a:r>
            <a:endParaRPr lang="en-US" b="0" i="0" dirty="0">
              <a:effectLst/>
              <a:latin typeface="Söhne"/>
            </a:endParaRPr>
          </a:p>
          <a:p>
            <a:r>
              <a:rPr lang="vi-VN" b="0" i="0" dirty="0">
                <a:effectLst/>
                <a:latin typeface="Söhne"/>
              </a:rPr>
              <a:t>Việc áp dụng các biện pháp an toàn lao động phù hợp không chỉ giúp giảm thiểu nguy cơ tai nạn lao động mà còn đảm bảo hiệu quả công việc và sức khỏe của người sử dụng.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F9C31FB-FF32-5843-A95B-7B59ECB7D8AB}"/>
              </a:ext>
            </a:extLst>
          </p:cNvPr>
          <p:cNvPicPr>
            <a:picLocks noChangeAspect="1"/>
          </p:cNvPicPr>
          <p:nvPr/>
        </p:nvPicPr>
        <p:blipFill>
          <a:blip r:embed="rId3"/>
          <a:stretch>
            <a:fillRect/>
          </a:stretch>
        </p:blipFill>
        <p:spPr>
          <a:xfrm>
            <a:off x="-170284" y="4018470"/>
            <a:ext cx="3142084" cy="314208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điện</a:t>
            </a:r>
            <a:r>
              <a:rPr lang="en-US" sz="2400" b="1" i="0" dirty="0">
                <a:effectLst/>
                <a:latin typeface="Söhne"/>
              </a:rPr>
              <a:t> </a:t>
            </a:r>
            <a:r>
              <a:rPr lang="en-US" sz="2400" b="1" i="0" dirty="0" err="1">
                <a:effectLst/>
                <a:latin typeface="Söhne"/>
              </a:rPr>
              <a:t>tâm</a:t>
            </a:r>
            <a:r>
              <a:rPr lang="en-US" sz="2400" b="1" i="0" dirty="0">
                <a:effectLst/>
                <a:latin typeface="Söhne"/>
              </a:rPr>
              <a:t> </a:t>
            </a:r>
            <a:r>
              <a:rPr lang="en-US" sz="2400" b="1" i="0" dirty="0" err="1">
                <a:effectLst/>
                <a:latin typeface="Söhne"/>
              </a:rPr>
              <a:t>đồ</a:t>
            </a:r>
            <a:endParaRPr lang="en-US" sz="2400" b="1" i="0" dirty="0">
              <a:effectLst/>
              <a:latin typeface="Söhne"/>
            </a:endParaRPr>
          </a:p>
          <a:p>
            <a:r>
              <a:rPr lang="vi-VN" b="0" i="0" dirty="0">
                <a:effectLst/>
                <a:latin typeface="Söhne"/>
              </a:rPr>
              <a:t>Trước tiên, nhân viên y tế cần được đào tạo về việc sử dụng thiết bị ECG đúng cách, bao gồm cách kết nối các điện cực với bệnh nhân và cài đặt các tham số đo chính xác.</a:t>
            </a:r>
          </a:p>
          <a:p>
            <a:r>
              <a:rPr lang="vi-VN" b="0" i="0" dirty="0">
                <a:effectLst/>
                <a:latin typeface="Söhne"/>
              </a:rPr>
              <a:t>Ngoài ra, việc thực hiện vệ sinh và bảo trì định kỳ cho máy ECG là điều cần thiết để đảm bảo sự ổn định và chính xác của kết quả đo. Đảm bảo rằng máy đo ECG được kiểm tra và hiệu chuẩn thường xuyên theo các tiêu chuẩn y tế quốc tế để tránh sai số trong quá trình đo và chẩn đoán.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B7B0316-162D-018B-8F34-5D14E92560CA}"/>
              </a:ext>
            </a:extLst>
          </p:cNvPr>
          <p:cNvPicPr>
            <a:picLocks noChangeAspect="1"/>
          </p:cNvPicPr>
          <p:nvPr/>
        </p:nvPicPr>
        <p:blipFill>
          <a:blip r:embed="rId3"/>
          <a:stretch>
            <a:fillRect/>
          </a:stretch>
        </p:blipFill>
        <p:spPr>
          <a:xfrm>
            <a:off x="-170284" y="4018470"/>
            <a:ext cx="3142084" cy="314208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tâm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đồ</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tâm</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sz="2000" dirty="0">
                <a:solidFill>
                  <a:schemeClr val="bg1"/>
                </a:solidFill>
              </a:rPr>
              <a:t>:</a:t>
            </a:r>
          </a:p>
          <a:p>
            <a:pPr algn="l"/>
            <a:r>
              <a:rPr lang="vi-VN" b="0" i="0" dirty="0">
                <a:effectLst/>
                <a:latin typeface="Open Sans" panose="020B0606030504020204" pitchFamily="34" charset="0"/>
              </a:rPr>
              <a:t>Máy điện tâm đồ (ECG) bao gồm các thành phần chính như điện cực, bộ khuếch đại, bộ lọc và máy ghi. Điện cực là những đầu dò được đặt lên da của bệnh nhân để thu nhận các tín hiệu điện tim.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điện cực có thể được đặt ở nhiều vị trí trên cơ thể để ghi nhận các dấu hiệu từ các phần khác nhau của tim.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7C928D8-3A01-9FF3-9622-BDB1B94EC094}"/>
              </a:ext>
            </a:extLst>
          </p:cNvPr>
          <p:cNvPicPr>
            <a:picLocks noChangeAspect="1"/>
          </p:cNvPicPr>
          <p:nvPr/>
        </p:nvPicPr>
        <p:blipFill>
          <a:blip r:embed="rId3"/>
          <a:stretch>
            <a:fillRect/>
          </a:stretch>
        </p:blipFill>
        <p:spPr>
          <a:xfrm>
            <a:off x="6742484" y="1556792"/>
            <a:ext cx="3888432" cy="388843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tâm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đồ</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tâm</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sz="2000" dirty="0">
                <a:solidFill>
                  <a:schemeClr val="bg1"/>
                </a:solidFill>
              </a:rPr>
              <a:t>:</a:t>
            </a:r>
          </a:p>
          <a:p>
            <a:pPr algn="l"/>
            <a:r>
              <a:rPr lang="vi-VN" b="0" i="0" dirty="0">
                <a:effectLst/>
                <a:latin typeface="Open Sans" panose="020B0606030504020204" pitchFamily="34" charset="0"/>
              </a:rPr>
              <a:t>Khi thực hiện một đo ECG, các điện cực được đặt lên da của bệnh nhân ở các vị trí chiến lược trên ngực, cẳng tay và chân. Các điện cực này nhận tín hiệu điện tim và truyền tín hiệu này đến bộ khuếch đại.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Bộ khuếch đại tăng cường và hiệu chỉnh tín hiệu nhận được để tạo ra một tín hiệu điện tim đủ mạnh để ghi lại.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A5ED89B-AAB8-0F6E-EE19-E3D01C2F916A}"/>
              </a:ext>
            </a:extLst>
          </p:cNvPr>
          <p:cNvPicPr>
            <a:picLocks noChangeAspect="1"/>
          </p:cNvPicPr>
          <p:nvPr/>
        </p:nvPicPr>
        <p:blipFill>
          <a:blip r:embed="rId3"/>
          <a:stretch>
            <a:fillRect/>
          </a:stretch>
        </p:blipFill>
        <p:spPr>
          <a:xfrm>
            <a:off x="6742484" y="1556792"/>
            <a:ext cx="3888432" cy="388843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tâm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đồ</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tâm</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sz="2000" dirty="0">
                <a:solidFill>
                  <a:schemeClr val="bg1"/>
                </a:solidFill>
              </a:rPr>
              <a:t>:</a:t>
            </a:r>
          </a:p>
          <a:p>
            <a:pPr algn="l"/>
            <a:r>
              <a:rPr lang="vi-VN" b="0" i="0" dirty="0">
                <a:effectLst/>
                <a:latin typeface="Open Sans" panose="020B0606030504020204" pitchFamily="34" charset="0"/>
              </a:rPr>
              <a:t>Máy điện tâm đồ (Electrocardiogram – ECG) là một công cụ chính trong lĩnh vực y tế, được sử dụng để ghi lại hoạt động điện của tim. Ứng dụng chính của ECG là phát hiện và đánh giá các rối loạn nhịp tim.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Bằng cách đo và ghi lại các tín hiệu điện của tim, ECG có thể phát hiện các vấn đề như nhịp tim nhanh (tachycardia), nhịp tim chậm (bradycardia), hay nhịp tim bất thường. Ngoài ra, ECG cũng có thể dùng để theo dõi hiệu quả điều trị và đánh giá sức khỏe tim mạch của bệnh nhân sau khi điều trị.</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F59A467-EE72-6D77-5867-C2CB1616352D}"/>
              </a:ext>
            </a:extLst>
          </p:cNvPr>
          <p:cNvPicPr>
            <a:picLocks noChangeAspect="1"/>
          </p:cNvPicPr>
          <p:nvPr/>
        </p:nvPicPr>
        <p:blipFill>
          <a:blip r:embed="rId3"/>
          <a:stretch>
            <a:fillRect/>
          </a:stretch>
        </p:blipFill>
        <p:spPr>
          <a:xfrm>
            <a:off x="6742484" y="1556792"/>
            <a:ext cx="3888432" cy="388843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tâm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đồ</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tâm</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sz="2000" dirty="0">
                <a:solidFill>
                  <a:schemeClr val="bg1"/>
                </a:solidFill>
              </a:rPr>
              <a:t>:</a:t>
            </a:r>
          </a:p>
          <a:p>
            <a:pPr algn="l"/>
            <a:r>
              <a:rPr lang="vi-VN" b="0" i="0" dirty="0">
                <a:effectLst/>
                <a:latin typeface="Open Sans" panose="020B0606030504020204" pitchFamily="34" charset="0"/>
              </a:rPr>
              <a:t>Khi vận hành máy điện tâm đồ (ECG), có một số rủi ro và hạn chế cần được lưu ý. Trước tiên, việc đặt điện cực không chính xác có thể dẫn đến kết quả ECG không chính xác hoặc không thể đọc được.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sử dụng các điện cực đã hỏng hoặc lỗi cũng có thể làm giảm chất lượng tín hiệu ECG.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7AB8225-AE6F-9ABC-9CD7-97BD2A0FA785}"/>
              </a:ext>
            </a:extLst>
          </p:cNvPr>
          <p:cNvPicPr>
            <a:picLocks noChangeAspect="1"/>
          </p:cNvPicPr>
          <p:nvPr/>
        </p:nvPicPr>
        <p:blipFill>
          <a:blip r:embed="rId3"/>
          <a:stretch>
            <a:fillRect/>
          </a:stretch>
        </p:blipFill>
        <p:spPr>
          <a:xfrm>
            <a:off x="6742484" y="1556792"/>
            <a:ext cx="3888432" cy="388843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điện tâm đồ</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điện tâm đồ</a:t>
            </a:r>
          </a:p>
          <a:p>
            <a:pPr algn="l">
              <a:lnSpc>
                <a:spcPct val="120000"/>
              </a:lnSpc>
            </a:pPr>
            <a:r>
              <a:rPr lang="vi-VN" b="0" i="0" dirty="0">
                <a:effectLst/>
                <a:latin typeface="Open Sans" panose="020B0606030504020204" pitchFamily="34" charset="0"/>
              </a:rPr>
              <a:t>Đầu tiên, cần kiểm tra trạng thái hoạt động của máy. Đảm bảo rằng máy ECG hoạt động bình thường và không có dấu hiệu lỗi hoặc hỏng hóc.</a:t>
            </a:r>
          </a:p>
          <a:p>
            <a:pPr algn="l">
              <a:lnSpc>
                <a:spcPct val="120000"/>
              </a:lnSpc>
            </a:pPr>
            <a:r>
              <a:rPr lang="vi-VN" b="0" i="0" dirty="0">
                <a:effectLst/>
                <a:latin typeface="Open Sans" panose="020B0606030504020204" pitchFamily="34" charset="0"/>
              </a:rPr>
              <a:t>Tiếp theo, kiểm tra các điện cực sử dụng trong quá trình ECG. Đảm bảo rằng các điện cực được sử dụng là mới hoặc đã được vệ sinh sạch sẽ và không bị hỏng. Sử dụng điện cực đã qua sử dụng hoặc hỏng có thể làm giảm chất lượng tín hiệu ECG và gây ra nguy cơ sai lệch trong kết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780F0EE-63A6-AE05-FB98-285F402F8BC5}"/>
              </a:ext>
            </a:extLst>
          </p:cNvPr>
          <p:cNvPicPr>
            <a:picLocks noChangeAspect="1"/>
          </p:cNvPicPr>
          <p:nvPr/>
        </p:nvPicPr>
        <p:blipFill>
          <a:blip r:embed="rId3"/>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điện tâm đồ</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điện tâm đồ định kỳ</a:t>
            </a:r>
          </a:p>
          <a:p>
            <a:pPr algn="l">
              <a:lnSpc>
                <a:spcPct val="120000"/>
              </a:lnSpc>
            </a:pPr>
            <a:r>
              <a:rPr lang="vi-VN" b="0" i="0" dirty="0">
                <a:effectLst/>
                <a:latin typeface="Open Sans" panose="020B0606030504020204" pitchFamily="34" charset="0"/>
              </a:rPr>
              <a:t>Đầu tiên, hãy thực hiện việc kiểm tra và vệ sinh định kỳ cho máy ECG theo hướng dẫn của nhà sản xuất. Điều này bao gồm kiểm tra các linh kiện bên trong máy để phát hiện các dấu hiệu của sự hao mòn hoặc hỏng hóc.</a:t>
            </a:r>
          </a:p>
          <a:p>
            <a:pPr algn="l">
              <a:lnSpc>
                <a:spcPct val="120000"/>
              </a:lnSpc>
            </a:pPr>
            <a:r>
              <a:rPr lang="vi-VN" b="0" i="0" dirty="0">
                <a:effectLst/>
                <a:latin typeface="Open Sans" panose="020B0606030504020204" pitchFamily="34" charset="0"/>
              </a:rPr>
              <a:t>Tiếp theo, hãy xem xét việc kiểm tra và thay thế các điện cực sử dụng trên máy ECG. Các điện cực thường cần được thay đổi định kỳ do sự mòn và tổn hại từ việc sử dụng. Thay thế điện cực đúng cách giúp duy trì chất lượng tín hiệu ECG và đảm bảo độ chính xác của kết quả đo.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268C7B4-48BD-4B19-19E1-2C05BBB6999F}"/>
              </a:ext>
            </a:extLst>
          </p:cNvPr>
          <p:cNvPicPr>
            <a:picLocks noChangeAspect="1"/>
          </p:cNvPicPr>
          <p:nvPr/>
        </p:nvPicPr>
        <p:blipFill>
          <a:blip r:embed="rId3"/>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điện</a:t>
            </a:r>
            <a:r>
              <a:rPr lang="en-US" sz="3200" b="1" dirty="0">
                <a:latin typeface="UTM Aptima" panose="02040603050506020204" pitchFamily="18" charset="0"/>
              </a:rPr>
              <a:t> </a:t>
            </a:r>
            <a:r>
              <a:rPr lang="en-US" sz="3200" b="1" dirty="0" err="1">
                <a:latin typeface="UTM Aptima" panose="02040603050506020204" pitchFamily="18" charset="0"/>
              </a:rPr>
              <a:t>tâm</a:t>
            </a:r>
            <a:r>
              <a:rPr lang="en-US" sz="3200" b="1" dirty="0">
                <a:latin typeface="UTM Aptima" panose="02040603050506020204" pitchFamily="18" charset="0"/>
              </a:rPr>
              <a:t> </a:t>
            </a:r>
            <a:r>
              <a:rPr lang="en-US" sz="3200" b="1" dirty="0" err="1">
                <a:latin typeface="UTM Aptima" panose="02040603050506020204" pitchFamily="18" charset="0"/>
              </a:rPr>
              <a:t>đồ</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điện tâm đồ an toàn</a:t>
            </a:r>
            <a:r>
              <a:rPr lang="en-US" sz="2400" dirty="0"/>
              <a:t>:</a:t>
            </a:r>
          </a:p>
          <a:p>
            <a:pPr algn="l"/>
            <a:r>
              <a:rPr lang="vi-VN" b="0" i="0" dirty="0">
                <a:solidFill>
                  <a:srgbClr val="4C4F5A"/>
                </a:solidFill>
                <a:effectLst/>
                <a:latin typeface="Open Sans" panose="020B0606030504020204" pitchFamily="34" charset="0"/>
              </a:rPr>
              <a:t>Đầu tiên, hãy kiểm tra kỹ lưỡng máy ECG để đảm bảo rằng nó đang hoạt động bình thường và không có dấu hiệu lỗi. Đảm bảo rằng các điện cực được sử dụng là sạch sẽ và không bị hỏng.</a:t>
            </a:r>
          </a:p>
          <a:p>
            <a:pPr algn="l"/>
            <a:r>
              <a:rPr lang="vi-VN" b="0" i="0" dirty="0">
                <a:solidFill>
                  <a:srgbClr val="4C4F5A"/>
                </a:solidFill>
                <a:effectLst/>
                <a:latin typeface="Open Sans" panose="020B0606030504020204" pitchFamily="34" charset="0"/>
              </a:rPr>
              <a:t>Tiếp theo, chuẩn bị bệnh nhân bằng cách giải thích quy trình và yêu cầu họ thực hiện các hành động nhất định, chẳng hạn như nằm yên và không di chuyển trong suốt quá trình ghi ECG. Sau đó, làm sạch vùng da mà bạn sẽ đặt các điện cực lên đó để đảm bảo tín hiệu ECG chính xác.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điện</a:t>
            </a:r>
            <a:r>
              <a:rPr lang="en-US" sz="3200" b="1" dirty="0">
                <a:latin typeface="UTM Aptima" panose="02040603050506020204" pitchFamily="18" charset="0"/>
              </a:rPr>
              <a:t> </a:t>
            </a:r>
            <a:r>
              <a:rPr lang="en-US" sz="3200" b="1" dirty="0" err="1">
                <a:latin typeface="UTM Aptima" panose="02040603050506020204" pitchFamily="18" charset="0"/>
              </a:rPr>
              <a:t>tâm</a:t>
            </a:r>
            <a:r>
              <a:rPr lang="en-US" sz="3200" b="1" dirty="0">
                <a:latin typeface="UTM Aptima" panose="02040603050506020204" pitchFamily="18" charset="0"/>
              </a:rPr>
              <a:t> </a:t>
            </a:r>
            <a:r>
              <a:rPr lang="en-US" sz="3200" b="1" dirty="0" err="1">
                <a:latin typeface="UTM Aptima" panose="02040603050506020204" pitchFamily="18" charset="0"/>
              </a:rPr>
              <a:t>đồ</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điện tâm đồ</a:t>
            </a:r>
            <a:r>
              <a:rPr lang="en-US" sz="2400" dirty="0"/>
              <a:t>:</a:t>
            </a:r>
          </a:p>
          <a:p>
            <a:pPr algn="l"/>
            <a:r>
              <a:rPr lang="vi-VN" b="0" i="0" dirty="0">
                <a:solidFill>
                  <a:srgbClr val="4C4F5A"/>
                </a:solidFill>
                <a:effectLst/>
                <a:latin typeface="Open Sans" panose="020B0606030504020204" pitchFamily="34" charset="0"/>
              </a:rPr>
              <a:t>Trong trường hợp xảy ra sự cố khi vận hành máy điện tâm đồ (ECG), các biện pháp xử lý khẩn cấp và cơ chế ứng phó là rất quan trọng để đảm bảo an toàn của bệnh nhân và người sử dụng thiết bị.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nếu máy ECG gặp sự cố hoặc ngừng hoạt động đột ngột, ngay lập tức ngắt kết nối nguồn điện và kiểm tra các kết nối điện và cáp dẫn. Đảm bảo rằng không có sự cố về điện áp hoặc kết nối dây dẫn gây nguy hiểm cho bệnh nhân.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tâm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điện</a:t>
            </a:r>
            <a:r>
              <a:rPr lang="en-US" b="1" i="0" dirty="0">
                <a:effectLst/>
                <a:latin typeface="Söhne"/>
              </a:rPr>
              <a:t> </a:t>
            </a:r>
            <a:r>
              <a:rPr lang="en-US" b="1" i="0" dirty="0" err="1">
                <a:effectLst/>
                <a:latin typeface="Söhne"/>
              </a:rPr>
              <a:t>tâm</a:t>
            </a:r>
            <a:r>
              <a:rPr lang="en-US" b="1" i="0" dirty="0">
                <a:effectLst/>
                <a:latin typeface="Söhne"/>
              </a:rPr>
              <a:t> </a:t>
            </a:r>
            <a:r>
              <a:rPr lang="en-US" b="1" i="0" dirty="0" err="1">
                <a:effectLst/>
                <a:latin typeface="Söhne"/>
              </a:rPr>
              <a:t>đồ</a:t>
            </a:r>
            <a:r>
              <a:rPr lang="en-US" sz="2000" dirty="0">
                <a:latin typeface="Söhne"/>
              </a:rPr>
              <a:t>:</a:t>
            </a:r>
          </a:p>
          <a:p>
            <a:pPr algn="l"/>
            <a:r>
              <a:rPr lang="vi-VN" b="0" i="0" dirty="0">
                <a:effectLst/>
                <a:latin typeface="Söhne"/>
              </a:rPr>
              <a:t>Trong quá trình vận hành máy điện tâm đồ (ECG), có nhiều rủi ro và mối nguy hiểm tiềm ẩn cần được nhận diện để đảm bảo an toàn cho bệnh nhân và người sử dụng thiết bị. </a:t>
            </a:r>
            <a:endParaRPr lang="en-US" b="0" i="0" dirty="0">
              <a:effectLst/>
              <a:latin typeface="Söhne"/>
            </a:endParaRPr>
          </a:p>
          <a:p>
            <a:pPr algn="l"/>
            <a:r>
              <a:rPr lang="vi-VN" b="0" i="0" dirty="0">
                <a:effectLst/>
                <a:latin typeface="Söhne"/>
              </a:rPr>
              <a:t>Một trong những rủi ro chính là sự không chính xác của kết quả ECG do điện cực không được đặt đúng vị trí, sử dụng gel dán điện cực không đủ hoặc điện cực đã hỏng.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6A8EFC24-87A1-795F-8BA0-AA4B303DE8A8}"/>
              </a:ext>
            </a:extLst>
          </p:cNvPr>
          <p:cNvPicPr>
            <a:picLocks noChangeAspect="1"/>
          </p:cNvPicPr>
          <p:nvPr/>
        </p:nvPicPr>
        <p:blipFill>
          <a:blip r:embed="rId4"/>
          <a:stretch>
            <a:fillRect/>
          </a:stretch>
        </p:blipFill>
        <p:spPr>
          <a:xfrm>
            <a:off x="-242292" y="4437112"/>
            <a:ext cx="2899586" cy="2899586"/>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tâm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điện tâm đồ</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điện tâm đồ để việc vận hành an toàn</a:t>
            </a:r>
            <a:endParaRPr lang="en-US" b="0" i="0" dirty="0">
              <a:effectLst/>
              <a:latin typeface="Söhne"/>
            </a:endParaRPr>
          </a:p>
          <a:p>
            <a:pPr lvl="1"/>
            <a:r>
              <a:rPr lang="vi-VN" b="0" i="0" dirty="0">
                <a:effectLst/>
                <a:latin typeface="Söhne"/>
              </a:rPr>
              <a:t>Để đảm bảo việc vận hành an toàn của máy điện tâm đồ (ECG), việc kiểm tra và bảo dưỡng định kỳ là rất quan trọng. Đầu tiên, cần thực hiện các kiểm tra định kỳ theo lịch trình được đề ra bởi nhà sản xuất. </a:t>
            </a:r>
            <a:endParaRPr lang="en-US" b="0" i="0" dirty="0">
              <a:effectLst/>
              <a:latin typeface="Söhne"/>
            </a:endParaRPr>
          </a:p>
          <a:p>
            <a:pPr lvl="1"/>
            <a:r>
              <a:rPr lang="vi-VN" b="0" i="0" dirty="0">
                <a:effectLst/>
                <a:latin typeface="Söhne"/>
              </a:rPr>
              <a:t>Điều này bao gồm kiểm tra các linh kiện bên trong máy để phát hiện sớm các dấu hiệu của hao mòn hoặc hỏng hóc, đặc biệt là các bộ phận quan trọng liên quan đến ghi nhận tín hiệu điện tim.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5566506-69FE-4B8D-7334-B3BD1FFEE2BB}"/>
              </a:ext>
            </a:extLst>
          </p:cNvPr>
          <p:cNvPicPr>
            <a:picLocks noChangeAspect="1"/>
          </p:cNvPicPr>
          <p:nvPr/>
        </p:nvPicPr>
        <p:blipFill>
          <a:blip r:embed="rId4"/>
          <a:stretch>
            <a:fillRect/>
          </a:stretch>
        </p:blipFill>
        <p:spPr>
          <a:xfrm>
            <a:off x="-242292" y="4437112"/>
            <a:ext cx="2899586" cy="2899586"/>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tâm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điện tâm đồ</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điện</a:t>
            </a:r>
            <a:r>
              <a:rPr lang="en-US" b="0" i="0" dirty="0">
                <a:effectLst/>
                <a:latin typeface="Söhne"/>
              </a:rPr>
              <a:t> </a:t>
            </a:r>
            <a:r>
              <a:rPr lang="en-US" b="0" i="0" dirty="0" err="1">
                <a:effectLst/>
                <a:latin typeface="Söhne"/>
              </a:rPr>
              <a:t>tâm</a:t>
            </a:r>
            <a:r>
              <a:rPr lang="en-US" b="0" i="0" dirty="0">
                <a:effectLst/>
                <a:latin typeface="Söhne"/>
              </a:rPr>
              <a:t> </a:t>
            </a:r>
            <a:r>
              <a:rPr lang="en-US" b="0" i="0" dirty="0" err="1">
                <a:effectLst/>
                <a:latin typeface="Söhne"/>
              </a:rPr>
              <a:t>đồ</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Trước tiên, người sử dụng máy ECG cần được đào tạo về các quy tắc và thủ tục an toàn khi làm việc với thiết bị này. Điều này bao gồm việc biết cách sử dụng thiết bị một cách chính xác, đặc biệt là trong việc đặt điện cực và chuẩn bị bệnh nhân.</a:t>
            </a:r>
          </a:p>
          <a:p>
            <a:pPr lvl="1"/>
            <a:r>
              <a:rPr lang="vi-VN" b="0" i="0" dirty="0">
                <a:effectLst/>
                <a:latin typeface="Söhne"/>
              </a:rPr>
              <a:t>Tiếp theo, đảm bảo vị trí làm việc được sắp xếp gọn gàng và an toàn để tránh các tai nạn và va chạm không mong muốn. Các đường dẫn điện cần được giữ sạch và gọn gàng để tránh nguy cơ vấp ngã hoặc gây rối loạn cho quá trình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2DF6667-C6F4-13FA-5CA0-0841BE1BE9DB}"/>
              </a:ext>
            </a:extLst>
          </p:cNvPr>
          <p:cNvPicPr>
            <a:picLocks noChangeAspect="1"/>
          </p:cNvPicPr>
          <p:nvPr/>
        </p:nvPicPr>
        <p:blipFill>
          <a:blip r:embed="rId4"/>
          <a:stretch>
            <a:fillRect/>
          </a:stretch>
        </p:blipFill>
        <p:spPr>
          <a:xfrm>
            <a:off x="-242292" y="4437112"/>
            <a:ext cx="2899586" cy="2899586"/>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tâm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điện tâm đồ</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điện</a:t>
            </a:r>
            <a:r>
              <a:rPr lang="en-US" b="0" i="0" dirty="0">
                <a:effectLst/>
                <a:latin typeface="Söhne"/>
              </a:rPr>
              <a:t> </a:t>
            </a:r>
            <a:r>
              <a:rPr lang="en-US" b="0" i="0" dirty="0" err="1">
                <a:effectLst/>
                <a:latin typeface="Söhne"/>
              </a:rPr>
              <a:t>tâm</a:t>
            </a:r>
            <a:r>
              <a:rPr lang="en-US" b="0" i="0" dirty="0">
                <a:effectLst/>
                <a:latin typeface="Söhne"/>
              </a:rPr>
              <a:t> </a:t>
            </a:r>
            <a:r>
              <a:rPr lang="en-US" b="0" i="0" dirty="0" err="1">
                <a:effectLst/>
                <a:latin typeface="Söhne"/>
              </a:rPr>
              <a:t>đồ</a:t>
            </a:r>
            <a:endParaRPr lang="en-US" b="0" i="0" dirty="0">
              <a:effectLst/>
              <a:latin typeface="Söhne"/>
            </a:endParaRPr>
          </a:p>
          <a:p>
            <a:pPr lvl="1"/>
            <a:r>
              <a:rPr lang="vi-VN" b="0" i="0" dirty="0">
                <a:effectLst/>
                <a:latin typeface="Söhne"/>
              </a:rPr>
              <a:t>Đầu tiên, cần xác định vùng an toàn xung quanh máy ECG bằng cách giới hạn không gian làm việc để tránh sự cố va đập hoặc đụng phải thiết bị trong quá trình di chuyển.</a:t>
            </a:r>
          </a:p>
          <a:p>
            <a:pPr lvl="1"/>
            <a:r>
              <a:rPr lang="vi-VN" b="0" i="0" dirty="0">
                <a:effectLst/>
                <a:latin typeface="Söhne"/>
              </a:rPr>
              <a:t>Tiếp theo, đảm bảo không gian làm việc rộng rãi và thoáng đãng để giữ an toàn cho bệnh nhân và người sử dụng máy ECG. Nên giữ các đường dây điện và dây cáp được gọn gàng và không gây cản trở hoạt động của nhân viên y tế và bệnh nhân.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943D25B-B0A6-88B1-1EB0-289C9E56DCE8}"/>
              </a:ext>
            </a:extLst>
          </p:cNvPr>
          <p:cNvPicPr>
            <a:picLocks noChangeAspect="1"/>
          </p:cNvPicPr>
          <p:nvPr/>
        </p:nvPicPr>
        <p:blipFill>
          <a:blip r:embed="rId4"/>
          <a:stretch>
            <a:fillRect/>
          </a:stretch>
        </p:blipFill>
        <p:spPr>
          <a:xfrm>
            <a:off x="-242292" y="4437112"/>
            <a:ext cx="2899586" cy="2899586"/>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tâm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điện tâm đồ</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điện</a:t>
            </a:r>
            <a:r>
              <a:rPr lang="en-US" b="0" i="0" dirty="0">
                <a:effectLst/>
                <a:latin typeface="Söhne"/>
              </a:rPr>
              <a:t> </a:t>
            </a:r>
            <a:r>
              <a:rPr lang="en-US" b="0" i="0" dirty="0" err="1">
                <a:effectLst/>
                <a:latin typeface="Söhne"/>
              </a:rPr>
              <a:t>tâm</a:t>
            </a:r>
            <a:r>
              <a:rPr lang="en-US" b="0" i="0" dirty="0">
                <a:effectLst/>
                <a:latin typeface="Söhne"/>
              </a:rPr>
              <a:t> </a:t>
            </a:r>
            <a:r>
              <a:rPr lang="en-US" b="0" i="0" dirty="0" err="1">
                <a:effectLst/>
                <a:latin typeface="Söhne"/>
              </a:rPr>
              <a:t>đồ</a:t>
            </a:r>
            <a:endParaRPr lang="en-US" b="0" i="0" dirty="0">
              <a:effectLst/>
              <a:latin typeface="Söhne"/>
            </a:endParaRPr>
          </a:p>
          <a:p>
            <a:pPr lvl="1"/>
            <a:r>
              <a:rPr lang="vi-VN" b="0" i="0" dirty="0">
                <a:effectLst/>
                <a:latin typeface="Söhne"/>
              </a:rPr>
              <a:t>Vùng an toàn điện: Bao gồm khu vực xung quanh máy ECG, nơi có nguy cơ xảy ra điện giật do rò rỉ điện. Vùng này cần được cách ly với các thiết bị điện khác và có biển báo cảnh báo rõ ràng.</a:t>
            </a:r>
          </a:p>
          <a:p>
            <a:pPr lvl="1"/>
            <a:r>
              <a:rPr lang="vi-VN" b="0" i="0" dirty="0">
                <a:effectLst/>
                <a:latin typeface="Söhne"/>
              </a:rPr>
              <a:t>Vùng an toàn cơ học: Bao gồm khu vực xung quanh máy ECG đủ rộng để người vận hành có thể di chuyển và thao tác dễ dàng mà không vấp ngã hoặc va chạm.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0634156-BE3A-7E0E-38C4-A649067763F9}"/>
              </a:ext>
            </a:extLst>
          </p:cNvPr>
          <p:cNvPicPr>
            <a:picLocks noChangeAspect="1"/>
          </p:cNvPicPr>
          <p:nvPr/>
        </p:nvPicPr>
        <p:blipFill>
          <a:blip r:embed="rId4"/>
          <a:stretch>
            <a:fillRect/>
          </a:stretch>
        </p:blipFill>
        <p:spPr>
          <a:xfrm>
            <a:off x="-242292" y="4437112"/>
            <a:ext cx="2899586" cy="2899586"/>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tâm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điện tâm đồ</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điện tâm đồ</a:t>
            </a:r>
            <a:endParaRPr lang="en-US" b="0" i="0" dirty="0">
              <a:effectLst/>
              <a:latin typeface="Söhne"/>
            </a:endParaRPr>
          </a:p>
          <a:p>
            <a:pPr lvl="1"/>
            <a:r>
              <a:rPr lang="vi-VN" b="0" i="0" dirty="0">
                <a:effectLst/>
                <a:latin typeface="Söhne"/>
              </a:rPr>
              <a:t>Ngắt kết nối điện cực khỏi bệnh nhân ngay lập tức.</a:t>
            </a:r>
          </a:p>
          <a:p>
            <a:pPr lvl="1"/>
            <a:r>
              <a:rPr lang="vi-VN" b="0" i="0" dirty="0">
                <a:effectLst/>
                <a:latin typeface="Söhne"/>
              </a:rPr>
              <a:t>Kiểm tra xem bệnh nhân có bất kỳ biểu hiện bất thường nào hay không.</a:t>
            </a:r>
          </a:p>
          <a:p>
            <a:pPr lvl="1"/>
            <a:r>
              <a:rPr lang="vi-VN" b="0" i="0" dirty="0">
                <a:effectLst/>
                <a:latin typeface="Söhne"/>
              </a:rPr>
              <a:t>Kích hoạt hệ thống cấp cứu y tế nếu cần thiết.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1FB8BB2-DF83-6F77-2A0A-94B644074C5B}"/>
              </a:ext>
            </a:extLst>
          </p:cNvPr>
          <p:cNvPicPr>
            <a:picLocks noChangeAspect="1"/>
          </p:cNvPicPr>
          <p:nvPr/>
        </p:nvPicPr>
        <p:blipFill>
          <a:blip r:embed="rId4"/>
          <a:stretch>
            <a:fillRect/>
          </a:stretch>
        </p:blipFill>
        <p:spPr>
          <a:xfrm>
            <a:off x="-242292" y="4437112"/>
            <a:ext cx="2899586" cy="2899586"/>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tâm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điện tâm đồ</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điện</a:t>
            </a:r>
            <a:r>
              <a:rPr lang="en-US" b="0" i="0" dirty="0">
                <a:effectLst/>
                <a:latin typeface="Söhne"/>
              </a:rPr>
              <a:t> </a:t>
            </a:r>
            <a:r>
              <a:rPr lang="en-US" b="0" i="0" dirty="0" err="1">
                <a:effectLst/>
                <a:latin typeface="Söhne"/>
              </a:rPr>
              <a:t>tâm</a:t>
            </a:r>
            <a:r>
              <a:rPr lang="en-US" b="0" i="0" dirty="0">
                <a:effectLst/>
                <a:latin typeface="Söhne"/>
              </a:rPr>
              <a:t> </a:t>
            </a:r>
            <a:r>
              <a:rPr lang="en-US" b="0" i="0" dirty="0" err="1">
                <a:effectLst/>
                <a:latin typeface="Söhne"/>
              </a:rPr>
              <a:t>đồ</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5157038-948B-FF25-9475-682D5912ED4E}"/>
              </a:ext>
            </a:extLst>
          </p:cNvPr>
          <p:cNvPicPr>
            <a:picLocks noChangeAspect="1"/>
          </p:cNvPicPr>
          <p:nvPr/>
        </p:nvPicPr>
        <p:blipFill>
          <a:blip r:embed="rId4"/>
          <a:stretch>
            <a:fillRect/>
          </a:stretch>
        </p:blipFill>
        <p:spPr>
          <a:xfrm>
            <a:off x="-242292" y="4437112"/>
            <a:ext cx="2899586" cy="2899586"/>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điện tâm đồ</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điện tâm đồ</a:t>
            </a:r>
            <a:endParaRPr lang="en-US" sz="2400" b="1" i="0" dirty="0">
              <a:effectLst/>
              <a:latin typeface="Söhne"/>
            </a:endParaRPr>
          </a:p>
          <a:p>
            <a:r>
              <a:rPr lang="vi-VN" b="0" i="0" dirty="0">
                <a:effectLst/>
                <a:latin typeface="Söhne"/>
              </a:rPr>
              <a:t>Điều kiện thời tiết có thể có tác động đáng kể đến việc vận hành máy điện tâm đồ (ECG) do ảnh hưởng đến các yếu tố vật lý của môi trường. </a:t>
            </a:r>
            <a:endParaRPr lang="en-US" b="0" i="0" dirty="0">
              <a:effectLst/>
              <a:latin typeface="Söhne"/>
            </a:endParaRPr>
          </a:p>
          <a:p>
            <a:r>
              <a:rPr lang="vi-VN" b="0" i="0" dirty="0">
                <a:effectLst/>
                <a:latin typeface="Söhne"/>
              </a:rPr>
              <a:t>Ví dụ, nhiệt độ cao có thể gây ra mồ hôi nhiều, làm giảm chất lượng kết nối giữa các điện cực và da, gây nhiễu sóng trong kết quả ECG. Ngược lại, nhiệt độ thấp có thể làm co lại các mạch máu, làm giảm sự dẫn điện và ảnh hưởng đến chất lượng tín hiệu ECG.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2E63C83-8D95-C713-C6BF-36336F0ADB4A}"/>
              </a:ext>
            </a:extLst>
          </p:cNvPr>
          <p:cNvPicPr>
            <a:picLocks noChangeAspect="1"/>
          </p:cNvPicPr>
          <p:nvPr/>
        </p:nvPicPr>
        <p:blipFill>
          <a:blip r:embed="rId3"/>
          <a:stretch>
            <a:fillRect/>
          </a:stretch>
        </p:blipFill>
        <p:spPr>
          <a:xfrm>
            <a:off x="45740" y="4149080"/>
            <a:ext cx="3207916" cy="3207916"/>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điện tâm đồ</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điện tâm đồ</a:t>
            </a:r>
            <a:endParaRPr lang="en-US" sz="2400" b="1" i="0" dirty="0">
              <a:effectLst/>
              <a:latin typeface="Söhne"/>
            </a:endParaRPr>
          </a:p>
          <a:p>
            <a:r>
              <a:rPr lang="vi-VN" b="0" i="0" dirty="0">
                <a:effectLst/>
                <a:latin typeface="Söhne"/>
              </a:rPr>
              <a:t>Môi trường làm việc có vai trò quan trọng đối với việc vận hành máy điện tâm đồ (ECG) trong các cơ sở y tế. Đầu tiên, độ ẩm và nhiệt độ trong môi trường làm việc có thể ảnh hưởng đến chất lượng của kết quả ECG. Độ ẩm cao có thể làm tăng khả năng xảy ra nhiễu sóng do điện cực không dính chặt vào da. </a:t>
            </a:r>
            <a:endParaRPr lang="en-US" b="0" i="0" dirty="0">
              <a:effectLst/>
              <a:latin typeface="Söhne"/>
            </a:endParaRPr>
          </a:p>
          <a:p>
            <a:r>
              <a:rPr lang="vi-VN" b="0" i="0" dirty="0">
                <a:effectLst/>
                <a:latin typeface="Söhne"/>
              </a:rPr>
              <a:t>Ngoài ra, nhiệt độ quá cao hoặc quá thấp cũng có thể làm thay đổi các thông số điện cực và ảnh hưởng đến độ dẫn điện của da, gây sai lệch trong kết quả ECG.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139D12B-594D-FF02-9A0F-6F60EE6F995B}"/>
              </a:ext>
            </a:extLst>
          </p:cNvPr>
          <p:cNvPicPr>
            <a:picLocks noChangeAspect="1"/>
          </p:cNvPicPr>
          <p:nvPr/>
        </p:nvPicPr>
        <p:blipFill>
          <a:blip r:embed="rId3"/>
          <a:stretch>
            <a:fillRect/>
          </a:stretch>
        </p:blipFill>
        <p:spPr>
          <a:xfrm>
            <a:off x="45740" y="4149080"/>
            <a:ext cx="3207916" cy="3207916"/>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điện tâm đồ</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C. </a:t>
            </a:r>
            <a:r>
              <a:rPr lang="vi-VN" sz="2400" b="1" i="0" dirty="0">
                <a:effectLst/>
                <a:latin typeface="Söhne"/>
              </a:rPr>
              <a:t>Tình trạng kỹ thuật của máy điện tâm đồ ảnh hưởng như thế nào đến việc vận hành máy điện tâm đồ</a:t>
            </a:r>
            <a:endParaRPr lang="en-US" sz="2400" b="1" i="0" dirty="0">
              <a:effectLst/>
              <a:latin typeface="Söhne"/>
            </a:endParaRPr>
          </a:p>
          <a:p>
            <a:r>
              <a:rPr lang="vi-VN" b="0" i="0" dirty="0">
                <a:effectLst/>
                <a:latin typeface="Söhne"/>
              </a:rPr>
              <a:t>Tình trạng kỹ thuật của máy điện tâm đồ (ECG) đóng vai trò quan trọng trong việc ảnh hưởng đến vận hành và chất lượng của các kết quả ECG. Đầu tiên, sự hiệu quả của các điện cực trên máy ECG là yếu tố cơ bản. </a:t>
            </a:r>
            <a:endParaRPr lang="en-US" b="0" i="0" dirty="0">
              <a:effectLst/>
              <a:latin typeface="Söhne"/>
            </a:endParaRPr>
          </a:p>
          <a:p>
            <a:r>
              <a:rPr lang="vi-VN" b="0" i="0" dirty="0">
                <a:effectLst/>
                <a:latin typeface="Söhne"/>
              </a:rPr>
              <a:t>Nếu điện cực không hoạt động đúng cách hoặc đã bị hư hỏng, chất lượng của tín hiệu ECG sẽ bị suy giảm. Điều này có thể dẫn đến các biểu hiện không chính xác trên đồng hồ ECG và ảnh hưởng đến khả năng chẩn đoán bệnh tim.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87D12CD-B1E8-3852-8BA6-A1359FC66919}"/>
              </a:ext>
            </a:extLst>
          </p:cNvPr>
          <p:cNvPicPr>
            <a:picLocks noChangeAspect="1"/>
          </p:cNvPicPr>
          <p:nvPr/>
        </p:nvPicPr>
        <p:blipFill>
          <a:blip r:embed="rId3"/>
          <a:stretch>
            <a:fillRect/>
          </a:stretch>
        </p:blipFill>
        <p:spPr>
          <a:xfrm>
            <a:off x="45740" y="4149080"/>
            <a:ext cx="3207916" cy="3207916"/>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điện tâm đồ</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điện tâm đồ</a:t>
            </a:r>
            <a:endParaRPr lang="en-US" sz="2400" b="1" i="0" dirty="0">
              <a:effectLst/>
              <a:latin typeface="Söhne"/>
            </a:endParaRPr>
          </a:p>
          <a:p>
            <a:r>
              <a:rPr lang="vi-VN" b="0" i="0" dirty="0">
                <a:effectLst/>
                <a:latin typeface="Söhne"/>
              </a:rPr>
              <a:t>Kiến thức an toàn và kỹ năng của người lao động đóng vai trò quan trọng trong việc vận hành máy điện tâm đồ (ECG) và đảm bảo an toàn cho cả bệnh nhân và nhân viên y tế. </a:t>
            </a:r>
            <a:endParaRPr lang="en-US" b="0" i="0" dirty="0">
              <a:effectLst/>
              <a:latin typeface="Söhne"/>
            </a:endParaRPr>
          </a:p>
          <a:p>
            <a:r>
              <a:rPr lang="vi-VN" b="0" i="0" dirty="0">
                <a:effectLst/>
                <a:latin typeface="Söhne"/>
              </a:rPr>
              <a:t>Trước tiên, người vận hành máy ECG cần có kiến thức về các nguy cơ và biện pháp an toàn trong khi làm việc với thiết bị điện tử. Việc biết cách xử lý các tình huống khẩn cấp như sự cố điện hay sự cố kỹ thuật là rất quan trọng để tránh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FFBC2A3-70C4-7CC5-5275-BF6768D8B5E7}"/>
              </a:ext>
            </a:extLst>
          </p:cNvPr>
          <p:cNvPicPr>
            <a:picLocks noChangeAspect="1"/>
          </p:cNvPicPr>
          <p:nvPr/>
        </p:nvPicPr>
        <p:blipFill>
          <a:blip r:embed="rId3"/>
          <a:stretch>
            <a:fillRect/>
          </a:stretch>
        </p:blipFill>
        <p:spPr>
          <a:xfrm>
            <a:off x="45740" y="4149080"/>
            <a:ext cx="3207916" cy="3207916"/>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88585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tâm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đồ</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điện tâm đồ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Người vận hành máy điện tâm đồ (ECG) cần được đào tạo an toàn lao động vì nhiều lý do quan trọng. Thứ nhất, đào tạo an toàn lao động giúp người vận hành hiểu rõ về các nguy cơ và mối nguy hiểm có thể xảy ra trong quá trình sử dụng máy ECG.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nhận biết các nguyên tắc an toàn khi làm việc với thiết bị điện, đặc biệt là trong môi trường y tế nơi có sự tiếp xúc thường xuyên với điện.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E2E8663-1F1E-A76E-43DA-E81ED6CB120E}"/>
              </a:ext>
            </a:extLst>
          </p:cNvPr>
          <p:cNvPicPr>
            <a:picLocks noChangeAspect="1"/>
          </p:cNvPicPr>
          <p:nvPr/>
        </p:nvPicPr>
        <p:blipFill>
          <a:blip r:embed="rId3"/>
          <a:stretch>
            <a:fillRect/>
          </a:stretch>
        </p:blipFill>
        <p:spPr>
          <a:xfrm>
            <a:off x="6219492" y="1261161"/>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tâm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đồ</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tâm</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41BBFF3-3081-5C0C-0E15-B2F3574B8FF4}"/>
              </a:ext>
            </a:extLst>
          </p:cNvPr>
          <p:cNvPicPr>
            <a:picLocks noChangeAspect="1"/>
          </p:cNvPicPr>
          <p:nvPr/>
        </p:nvPicPr>
        <p:blipFill>
          <a:blip r:embed="rId3"/>
          <a:stretch>
            <a:fillRect/>
          </a:stretch>
        </p:blipFill>
        <p:spPr>
          <a:xfrm>
            <a:off x="6219492" y="1261161"/>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điện</a:t>
            </a:r>
            <a:r>
              <a:rPr lang="en-US" sz="3200" dirty="0">
                <a:latin typeface="UTM Aptima" panose="02040603050506020204" pitchFamily="18" charset="0"/>
              </a:rPr>
              <a:t> </a:t>
            </a:r>
            <a:r>
              <a:rPr lang="en-US" sz="3200" dirty="0" err="1">
                <a:latin typeface="UTM Aptima" panose="02040603050506020204" pitchFamily="18" charset="0"/>
              </a:rPr>
              <a:t>tâm</a:t>
            </a:r>
            <a:r>
              <a:rPr lang="en-US" sz="3200" dirty="0">
                <a:latin typeface="UTM Aptima" panose="02040603050506020204" pitchFamily="18" charset="0"/>
              </a:rPr>
              <a:t> </a:t>
            </a:r>
            <a:r>
              <a:rPr lang="en-US" sz="3200" dirty="0" err="1">
                <a:latin typeface="UTM Aptima" panose="02040603050506020204" pitchFamily="18" charset="0"/>
              </a:rPr>
              <a:t>đồ</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tâm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máy điện tâm đồ (ECG) là vô cùng quan trọng vì nó liên quan trực tiếp đến sự an toàn của cả bệnh nhân và nhân viên y tế.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Thứ nhất, việc thực hiện các biện pháp an toàn lao động giúp giảm thiểu nguy cơ tai nạn và chấn thương trong quá trình làm việc với máy ECG. Các nguy cơ có thể bao gồm va đập, điện giật hoặc sự cố kỹ thuật, và việc biết cách đối phó và phòng ngừa là điều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488FCA2-16EB-6375-F703-935A918629B2}"/>
              </a:ext>
            </a:extLst>
          </p:cNvPr>
          <p:cNvPicPr>
            <a:picLocks noChangeAspect="1"/>
          </p:cNvPicPr>
          <p:nvPr/>
        </p:nvPicPr>
        <p:blipFill>
          <a:blip r:embed="rId3"/>
          <a:stretch>
            <a:fillRect/>
          </a:stretch>
        </p:blipFill>
        <p:spPr>
          <a:xfrm>
            <a:off x="-818356" y="3356992"/>
            <a:ext cx="4689897" cy="4689897"/>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điện</a:t>
            </a:r>
            <a:r>
              <a:rPr lang="en-US" sz="3200" dirty="0">
                <a:latin typeface="UTM Aptima" panose="02040603050506020204" pitchFamily="18" charset="0"/>
              </a:rPr>
              <a:t> </a:t>
            </a:r>
            <a:r>
              <a:rPr lang="en-US" sz="3200" dirty="0" err="1">
                <a:latin typeface="UTM Aptima" panose="02040603050506020204" pitchFamily="18" charset="0"/>
              </a:rPr>
              <a:t>tâm</a:t>
            </a:r>
            <a:r>
              <a:rPr lang="en-US" sz="3200" dirty="0">
                <a:latin typeface="UTM Aptima" panose="02040603050506020204" pitchFamily="18" charset="0"/>
              </a:rPr>
              <a:t> </a:t>
            </a:r>
            <a:r>
              <a:rPr lang="en-US" sz="3200" dirty="0" err="1">
                <a:latin typeface="UTM Aptima" panose="02040603050506020204" pitchFamily="18" charset="0"/>
              </a:rPr>
              <a:t>đồ</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điện tâm đồ</a:t>
            </a:r>
          </a:p>
          <a:p>
            <a:pPr algn="l">
              <a:lnSpc>
                <a:spcPct val="120000"/>
              </a:lnSpc>
            </a:pPr>
            <a:r>
              <a:rPr lang="vi-VN" b="0" i="0" dirty="0">
                <a:effectLst/>
                <a:latin typeface="Open Sans" panose="020B0606030504020204" pitchFamily="34" charset="0"/>
              </a:rPr>
              <a:t>Trước khi vận hành máy điện tâm đồ (ECG), việc nắm được các biện pháp an toàn là rất quan trọng để đảm bảo an toàn cho bệnh nhân và nhân viên y tế. Đầu tiên, người vận hành cần kiểm tra và đảm bảo rằng máy ECG hoạt động đúng cách và đã được kiểm định.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sử dụng thiết bị không được kiểm định có thể dẫn đến các kết quả ECG không chính xác và gây ra nguy cơ sai lầm trong chẩn đoán.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934AC12-0D4A-9B0C-7CDA-FA338B81F0CD}"/>
              </a:ext>
            </a:extLst>
          </p:cNvPr>
          <p:cNvPicPr>
            <a:picLocks noChangeAspect="1"/>
          </p:cNvPicPr>
          <p:nvPr/>
        </p:nvPicPr>
        <p:blipFill>
          <a:blip r:embed="rId3"/>
          <a:stretch>
            <a:fillRect/>
          </a:stretch>
        </p:blipFill>
        <p:spPr>
          <a:xfrm>
            <a:off x="-818356" y="3356992"/>
            <a:ext cx="4689897" cy="4689897"/>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177</TotalTime>
  <Words>3621</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ĐIỆN TÂM ĐỒ</vt:lpstr>
      <vt:lpstr>Một số vụ tai nạn lao động khi vận hành máy điện tâm đồ</vt:lpstr>
      <vt:lpstr>Tóm tắt bài học</vt:lpstr>
      <vt:lpstr>Giới thiệu</vt:lpstr>
      <vt:lpstr>Giới thiệu</vt:lpstr>
      <vt:lpstr>Thành Phần Và Chức Năng Của máy điện tâm đồ</vt:lpstr>
      <vt:lpstr>Thành Phần Và Chức Năng Của máy điện tâm đồ</vt:lpstr>
      <vt:lpstr>Thành Phần Và Chức Năng Của máy điện tâm đồ</vt:lpstr>
      <vt:lpstr>Thành Phần Và Chức Năng Của máy điện tâm đồ</vt:lpstr>
      <vt:lpstr>Kiểm tra và bảo trì an toàn trước khi vận hành máy điện tâm đồ</vt:lpstr>
      <vt:lpstr>Kiểm tra và bảo trì an toàn trước khi vận hành máy điện tâm đồ</vt:lpstr>
      <vt:lpstr>Quy trình vận hành an toàn máy điện tâm đồ</vt:lpstr>
      <vt:lpstr>Quy trình vận hành an toàn máy điện tâm đồ</vt:lpstr>
      <vt:lpstr>Đánh giá rủi ro và quản lý mối nguy khi vận hành máy điện tâm đồ</vt:lpstr>
      <vt:lpstr>Đánh giá rủi ro và quản lý mối nguy khi vận hành máy điện tâm đồ</vt:lpstr>
      <vt:lpstr>Đánh giá rủi ro và quản lý mối nguy khi vận hành máy điện tâm đồ</vt:lpstr>
      <vt:lpstr>Đánh giá rủi ro và quản lý mối nguy khi vận hành máy điện tâm đồ</vt:lpstr>
      <vt:lpstr>Đánh giá rủi ro và quản lý mối nguy khi vận hành máy điện tâm đồ</vt:lpstr>
      <vt:lpstr>Đánh giá rủi ro và quản lý mối nguy khi vận hành máy điện tâm đồ</vt:lpstr>
      <vt:lpstr>Đánh giá rủi ro và quản lý mối nguy khi vận hành máy điện tâm đồ</vt:lpstr>
      <vt:lpstr>Các yếu tố ảnh hưởng đến an toàn lao động khi vận hành máy điện tâm đồ</vt:lpstr>
      <vt:lpstr>Các yếu tố ảnh hưởng đến an toàn lao động khi vận hành máy điện tâm đồ</vt:lpstr>
      <vt:lpstr>Các yếu tố ảnh hưởng đến an toàn lao động khi vận hành máy điện tâm đồ</vt:lpstr>
      <vt:lpstr>Các yếu tố ảnh hưởng đến an toàn lao động khi vận hành máy điện tâm đồ</vt:lpstr>
      <vt:lpstr>Đào tạo an toàn lao động về kỹ năng vận hành máy điện tâm đồ an toàn</vt:lpstr>
      <vt:lpstr>Đào tạo an toàn lao động về kỹ năng vận hành máy điện tâm đồ an toàn</vt:lpstr>
      <vt:lpstr>Ý nghĩa của an toàn lao động trong việc vận hành máy điện tâm đồ</vt:lpstr>
      <vt:lpstr>Ý nghĩa của an toàn lao động trong việc vận hành máy điện tâm đồ</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26</cp:revision>
  <dcterms:created xsi:type="dcterms:W3CDTF">2024-03-23T04:43:33Z</dcterms:created>
  <dcterms:modified xsi:type="dcterms:W3CDTF">2024-05-09T14:43:40Z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