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08" y="-106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MRI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7F08025-C08B-F0FF-48F9-5917EC59645C}"/>
              </a:ext>
            </a:extLst>
          </p:cNvPr>
          <p:cNvPicPr>
            <a:picLocks noChangeAspect="1"/>
          </p:cNvPicPr>
          <p:nvPr/>
        </p:nvPicPr>
        <p:blipFill>
          <a:blip r:embed="rId4"/>
          <a:stretch>
            <a:fillRect/>
          </a:stretch>
        </p:blipFill>
        <p:spPr>
          <a:xfrm>
            <a:off x="4689461" y="4050432"/>
            <a:ext cx="2808312" cy="280831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MRI</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Các</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quá</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vận</a:t>
            </a:r>
            <a:r>
              <a:rPr lang="en-US" b="0" i="0" dirty="0">
                <a:solidFill>
                  <a:srgbClr val="0D0D0D"/>
                </a:solidFill>
                <a:effectLst/>
                <a:latin typeface="Söhne"/>
              </a:rPr>
              <a:t> </a:t>
            </a:r>
            <a:r>
              <a:rPr lang="en-US" b="0" i="0" dirty="0" err="1">
                <a:solidFill>
                  <a:srgbClr val="0D0D0D"/>
                </a:solidFill>
                <a:effectLst/>
                <a:latin typeface="Söhne"/>
              </a:rPr>
              <a:t>hành</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MRI (Magnetic Resonance Imaging)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mối</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tâm</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y </a:t>
            </a:r>
            <a:r>
              <a:rPr lang="en-US" b="0" i="0" dirty="0" err="1">
                <a:solidFill>
                  <a:srgbClr val="0D0D0D"/>
                </a:solidFill>
                <a:effectLst/>
                <a:latin typeface="Söhne"/>
              </a:rPr>
              <a:t>tế</a:t>
            </a:r>
            <a:r>
              <a:rPr lang="en-US" sz="2000" dirty="0">
                <a:ea typeface="+mn-lt"/>
                <a:cs typeface="+mn-lt"/>
              </a:rPr>
              <a:t>:</a:t>
            </a:r>
            <a:endParaRPr lang="en-US" dirty="0"/>
          </a:p>
          <a:p>
            <a:pPr marL="730885" lvl="1" indent="-304165"/>
            <a:r>
              <a:rPr lang="en-US" i="0" dirty="0" err="1">
                <a:solidFill>
                  <a:srgbClr val="0D0D0D"/>
                </a:solidFill>
                <a:effectLst/>
                <a:latin typeface="Söhne"/>
              </a:rPr>
              <a:t>Tác</a:t>
            </a:r>
            <a:r>
              <a:rPr lang="en-US" i="0" dirty="0">
                <a:solidFill>
                  <a:srgbClr val="0D0D0D"/>
                </a:solidFill>
                <a:effectLst/>
                <a:latin typeface="Söhne"/>
              </a:rPr>
              <a:t> </a:t>
            </a:r>
            <a:r>
              <a:rPr lang="en-US" i="0" dirty="0" err="1">
                <a:solidFill>
                  <a:srgbClr val="0D0D0D"/>
                </a:solidFill>
                <a:effectLst/>
                <a:latin typeface="Söhne"/>
              </a:rPr>
              <a:t>động</a:t>
            </a:r>
            <a:r>
              <a:rPr lang="en-US" i="0" dirty="0">
                <a:solidFill>
                  <a:srgbClr val="0D0D0D"/>
                </a:solidFill>
                <a:effectLst/>
                <a:latin typeface="Söhne"/>
              </a:rPr>
              <a:t> </a:t>
            </a:r>
            <a:r>
              <a:rPr lang="en-US" i="0" dirty="0" err="1">
                <a:solidFill>
                  <a:srgbClr val="0D0D0D"/>
                </a:solidFill>
                <a:effectLst/>
                <a:latin typeface="Söhne"/>
              </a:rPr>
              <a:t>từ</a:t>
            </a:r>
            <a:r>
              <a:rPr lang="en-US" i="0" dirty="0">
                <a:solidFill>
                  <a:srgbClr val="0D0D0D"/>
                </a:solidFill>
                <a:effectLst/>
                <a:latin typeface="Söhne"/>
              </a:rPr>
              <a:t> </a:t>
            </a:r>
            <a:r>
              <a:rPr lang="en-US" i="0" dirty="0" err="1">
                <a:solidFill>
                  <a:srgbClr val="0D0D0D"/>
                </a:solidFill>
                <a:effectLst/>
                <a:latin typeface="Söhne"/>
              </a:rPr>
              <a:t>nam</a:t>
            </a:r>
            <a:r>
              <a:rPr lang="en-US" i="0" dirty="0">
                <a:solidFill>
                  <a:srgbClr val="0D0D0D"/>
                </a:solidFill>
                <a:effectLst/>
                <a:latin typeface="Söhne"/>
              </a:rPr>
              <a:t> </a:t>
            </a:r>
            <a:r>
              <a:rPr lang="en-US" i="0" dirty="0" err="1">
                <a:solidFill>
                  <a:srgbClr val="0D0D0D"/>
                </a:solidFill>
                <a:effectLst/>
                <a:latin typeface="Söhne"/>
              </a:rPr>
              <a:t>châm</a:t>
            </a:r>
            <a:r>
              <a:rPr lang="en-US" i="0" dirty="0">
                <a:solidFill>
                  <a:srgbClr val="0D0D0D"/>
                </a:solidFill>
                <a:effectLst/>
                <a:latin typeface="Söhne"/>
              </a:rPr>
              <a:t> </a:t>
            </a:r>
            <a:r>
              <a:rPr lang="en-US" i="0" dirty="0" err="1">
                <a:solidFill>
                  <a:srgbClr val="0D0D0D"/>
                </a:solidFill>
                <a:effectLst/>
                <a:latin typeface="Söhne"/>
              </a:rPr>
              <a:t>mạnh</a:t>
            </a:r>
            <a:endParaRPr lang="en-US" i="0" dirty="0">
              <a:solidFill>
                <a:srgbClr val="0D0D0D"/>
              </a:solidFill>
              <a:effectLst/>
              <a:latin typeface="Söhne"/>
            </a:endParaRPr>
          </a:p>
          <a:p>
            <a:pPr marL="730885" lvl="1" indent="-304165"/>
            <a:r>
              <a:rPr lang="vi-VN" dirty="0"/>
              <a:t>Nguy cơ điện từ và nhiệt độ</a:t>
            </a:r>
            <a:endParaRPr lang="en-US" dirty="0">
              <a:solidFill>
                <a:srgbClr val="0D0D0D"/>
              </a:solidFill>
              <a:latin typeface="Söhne"/>
            </a:endParaRPr>
          </a:p>
          <a:p>
            <a:pPr marL="730885" lvl="1" indent="-304165"/>
            <a:r>
              <a:rPr lang="vi-VN" dirty="0"/>
              <a:t>Động cơ và các thiết bị liên quan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MRI</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MRI</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MRI</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MRI</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MRI</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MRI</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MRI</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MRI</a:t>
            </a:r>
          </a:p>
          <a:p>
            <a:r>
              <a:rPr lang="vi-VN" b="0" i="0" dirty="0">
                <a:effectLst/>
                <a:latin typeface="Söhne"/>
              </a:rPr>
              <a:t>An toàn lao động là một yếu tố vô cùng quan trọng trong quá trình vận hành máy MRI (Magnetic Resonance Imaging). </a:t>
            </a:r>
            <a:endParaRPr lang="en-US" b="0" i="0" dirty="0">
              <a:effectLst/>
              <a:latin typeface="Söhne"/>
            </a:endParaRPr>
          </a:p>
          <a:p>
            <a:r>
              <a:rPr lang="vi-VN" b="0" i="0" dirty="0">
                <a:effectLst/>
                <a:latin typeface="Söhne"/>
              </a:rPr>
              <a:t>Máy MRI sử dụng các từ trường mạnh để tạo hình ảnh cơ thể bệnh nhân, và do đó, đòi hỏi các biện pháp an toàn đặc biệt để đảm bảo sự bảo vệ cho người sử dụng và bệnh nhân.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D76ADD5-5EF1-EDBD-666E-695A6501D8D0}"/>
              </a:ext>
            </a:extLst>
          </p:cNvPr>
          <p:cNvPicPr>
            <a:picLocks noChangeAspect="1"/>
          </p:cNvPicPr>
          <p:nvPr/>
        </p:nvPicPr>
        <p:blipFill>
          <a:blip r:embed="rId3"/>
          <a:stretch>
            <a:fillRect/>
          </a:stretch>
        </p:blipFill>
        <p:spPr>
          <a:xfrm>
            <a:off x="-242292" y="4581128"/>
            <a:ext cx="3129164" cy="312916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MRI</a:t>
            </a:r>
          </a:p>
          <a:p>
            <a:r>
              <a:rPr lang="vi-VN" b="0" i="0" dirty="0">
                <a:effectLst/>
                <a:latin typeface="Söhne"/>
              </a:rPr>
              <a:t>Các giao thức và quy định an toàn khi vận hành máy MRI đóng vai trò cực kỳ quan trọng để đảm bảo sự an toàn cho nhân viên y tế và bệnh nhân. Trước khi thực hiện bất kỳ thủ tục nào, nhân viên phải được đào tạo về các nguy cơ tiềm ẩn của từ trường mạnh và các biện pháp an toàn cần thiết. </a:t>
            </a:r>
            <a:endParaRPr lang="en-US" b="0" i="0" dirty="0">
              <a:effectLst/>
              <a:latin typeface="Söhne"/>
            </a:endParaRPr>
          </a:p>
          <a:p>
            <a:r>
              <a:rPr lang="vi-VN" b="0" i="0" dirty="0">
                <a:effectLst/>
                <a:latin typeface="Söhne"/>
              </a:rPr>
              <a:t>Một số giao thức chính bao gồm việc loại bỏ các vật dụng kim loại trên người, đeo đồ bảo hộ chống từ trường và kiểm tra an toàn của các thiết bị y tế.</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D721FFC-7F1C-38FA-84B0-2AEC904F9468}"/>
              </a:ext>
            </a:extLst>
          </p:cNvPr>
          <p:cNvPicPr>
            <a:picLocks noChangeAspect="1"/>
          </p:cNvPicPr>
          <p:nvPr/>
        </p:nvPicPr>
        <p:blipFill>
          <a:blip r:embed="rId3"/>
          <a:stretch>
            <a:fillRect/>
          </a:stretch>
        </p:blipFill>
        <p:spPr>
          <a:xfrm>
            <a:off x="-242292" y="4581128"/>
            <a:ext cx="3129164" cy="312916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MRI</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MRI</a:t>
            </a:r>
            <a:r>
              <a:rPr lang="en-US" sz="2000" dirty="0">
                <a:solidFill>
                  <a:schemeClr val="bg1"/>
                </a:solidFill>
              </a:rPr>
              <a:t>:</a:t>
            </a:r>
          </a:p>
          <a:p>
            <a:pPr algn="l"/>
            <a:r>
              <a:rPr lang="vi-VN" b="0" i="0" dirty="0">
                <a:effectLst/>
                <a:latin typeface="Open Sans" panose="020B0606030504020204" pitchFamily="34" charset="0"/>
              </a:rPr>
              <a:t>Nam châm từ (Superconducting Magnet): Đây là thành phần chủ chốt của máy MRI, tạo ra một từ trường mạnh và đồng nhất để tạo hình ảnh cơ thể. Nam châm từ thường được làm từ hợp kim niobium-titan và cần được làm lạnh đến nhiệt độ rất thấp để trở thành siêu dẫn điện.</a:t>
            </a:r>
          </a:p>
          <a:p>
            <a:pPr algn="l"/>
            <a:r>
              <a:rPr lang="vi-VN" b="0" i="0" dirty="0">
                <a:effectLst/>
                <a:latin typeface="Open Sans" panose="020B0606030504020204" pitchFamily="34" charset="0"/>
              </a:rPr>
              <a:t>Đơn vị radio tần số (RF Unit): Đây là thành phần tạo ra các xung radio tần số để kích thích nguyên tử trong cơ thể phát ra tín hiệu. RF Unit cũng thu nhận và xử lý các tín hiệu từ cơ thể để tạo ra hình ảnh.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082D2B8-61C6-E7FB-BA50-A2BF2DE7E911}"/>
              </a:ext>
            </a:extLst>
          </p:cNvPr>
          <p:cNvPicPr>
            <a:picLocks noChangeAspect="1"/>
          </p:cNvPicPr>
          <p:nvPr/>
        </p:nvPicPr>
        <p:blipFill>
          <a:blip r:embed="rId3"/>
          <a:stretch>
            <a:fillRect/>
          </a:stretch>
        </p:blipFill>
        <p:spPr>
          <a:xfrm>
            <a:off x="6454452" y="125730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MRI</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MRI</a:t>
            </a:r>
            <a:r>
              <a:rPr lang="en-US" sz="2000" dirty="0">
                <a:solidFill>
                  <a:schemeClr val="bg1"/>
                </a:solidFill>
              </a:rPr>
              <a:t>:</a:t>
            </a:r>
          </a:p>
          <a:p>
            <a:pPr algn="l"/>
            <a:r>
              <a:rPr lang="vi-VN" b="0" i="0" dirty="0">
                <a:effectLst/>
                <a:latin typeface="Open Sans" panose="020B0606030504020204" pitchFamily="34" charset="0"/>
              </a:rPr>
              <a:t>Máy MRI (Magnetic Resonance Imaging) là một công nghệ chẩn đoán hình ảnh tiên tiến được sử dụng rộng rãi trong y học. Cấu trúc cơ bản của máy MRI bao gồm một nam châm cực mạnh tạo ra trường từ (magnetic field) và các cuộn cảm (coils) phát và thu sóng radio tần số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bệnh được đặt vào trong trường từ này trong khi máy tạo ra các xung radio và theo dõi đáp ứng từ cơ thể.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0A0CB97-701A-D505-B62F-3F333D2567CF}"/>
              </a:ext>
            </a:extLst>
          </p:cNvPr>
          <p:cNvPicPr>
            <a:picLocks noChangeAspect="1"/>
          </p:cNvPicPr>
          <p:nvPr/>
        </p:nvPicPr>
        <p:blipFill>
          <a:blip r:embed="rId3"/>
          <a:stretch>
            <a:fillRect/>
          </a:stretch>
        </p:blipFill>
        <p:spPr>
          <a:xfrm>
            <a:off x="6454452" y="125730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MRI</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MRI</a:t>
            </a:r>
            <a:r>
              <a:rPr lang="en-US" sz="2000" dirty="0">
                <a:solidFill>
                  <a:schemeClr val="bg1"/>
                </a:solidFill>
              </a:rPr>
              <a:t>:</a:t>
            </a:r>
          </a:p>
          <a:p>
            <a:pPr algn="l"/>
            <a:r>
              <a:rPr lang="vi-VN" b="0" i="0" dirty="0">
                <a:effectLst/>
                <a:latin typeface="Open Sans" panose="020B0606030504020204" pitchFamily="34" charset="0"/>
              </a:rPr>
              <a:t>Máy MRI (Magnetic Resonance Imaging) là công cụ vô cùng quan trọng trong ngành y tế với nhiều ứng dụng đa dạng. Một trong những ứng dụng chính của MRI là chẩn đoán các bệnh lý não bộ và hệ thần kinh.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Nó cho phép các bác sĩ xem xét chi tiết cấu trúc não, phát hiện khối u, đánh giá tổn thương do đột quỵ, bệnh Alzheimer và các bệnh lý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1020D36-3632-F40F-4AEB-10DC76123203}"/>
              </a:ext>
            </a:extLst>
          </p:cNvPr>
          <p:cNvPicPr>
            <a:picLocks noChangeAspect="1"/>
          </p:cNvPicPr>
          <p:nvPr/>
        </p:nvPicPr>
        <p:blipFill>
          <a:blip r:embed="rId3"/>
          <a:stretch>
            <a:fillRect/>
          </a:stretch>
        </p:blipFill>
        <p:spPr>
          <a:xfrm>
            <a:off x="6454452" y="125730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MRI</a:t>
            </a: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MRI</a:t>
            </a:r>
            <a:r>
              <a:rPr lang="en-US" sz="2000" dirty="0">
                <a:solidFill>
                  <a:schemeClr val="bg1"/>
                </a:solidFill>
              </a:rPr>
              <a:t>:</a:t>
            </a:r>
          </a:p>
          <a:p>
            <a:pPr algn="l"/>
            <a:r>
              <a:rPr lang="vi-VN" b="0" i="0" dirty="0">
                <a:effectLst/>
                <a:latin typeface="Open Sans" panose="020B0606030504020204" pitchFamily="34" charset="0"/>
              </a:rPr>
              <a:t>Việc vận hành máy MRI (hình ảnh từ trường điện từ) là một quá trình phức tạp và có những rủi ro tiềm ẩn cần được quan tâm. Trong quá trình sử dụng máy MRI, người bệnh cần tuân thủ nghiêm ngặt các quy định an toàn do nhân viên y tế chỉ định. </a:t>
            </a:r>
            <a:endParaRPr lang="en-US" dirty="0">
              <a:latin typeface="Open Sans" panose="020B0606030504020204" pitchFamily="34" charset="0"/>
            </a:endParaRPr>
          </a:p>
          <a:p>
            <a:pPr algn="l"/>
            <a:r>
              <a:rPr lang="vi-VN" b="0" i="0" dirty="0">
                <a:effectLst/>
                <a:latin typeface="Open Sans" panose="020B0606030504020204" pitchFamily="34" charset="0"/>
              </a:rPr>
              <a:t>Một trong những rủi ro chính là tương tác với từ trường mạnh của máy MRI. Đây có thể gây ra các vấn đề như đau đầu, chóng mặt hoặc thậm chí là tổn thương não đáng kể nếu các hướng dẫn không được tuân theo.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1F22451-224E-6616-84FD-929320B06850}"/>
              </a:ext>
            </a:extLst>
          </p:cNvPr>
          <p:cNvPicPr>
            <a:picLocks noChangeAspect="1"/>
          </p:cNvPicPr>
          <p:nvPr/>
        </p:nvPicPr>
        <p:blipFill>
          <a:blip r:embed="rId3"/>
          <a:stretch>
            <a:fillRect/>
          </a:stretch>
        </p:blipFill>
        <p:spPr>
          <a:xfrm>
            <a:off x="6454452" y="125730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MRI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MRI</a:t>
            </a:r>
          </a:p>
          <a:p>
            <a:pPr algn="l">
              <a:lnSpc>
                <a:spcPct val="120000"/>
              </a:lnSpc>
            </a:pPr>
            <a:r>
              <a:rPr lang="vi-VN" b="0" i="0" dirty="0">
                <a:effectLst/>
                <a:latin typeface="Open Sans" panose="020B0606030504020204" pitchFamily="34" charset="0"/>
              </a:rPr>
              <a:t>Trước khi vận hành máy MRI (hình ảnh từ trường điện từ), việc kiểm tra an toàn là bước cực kỳ quan trọng để đảm bảo sự an toàn của người bệnh và nhân viên y tế.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xác định rõ về lịch sử sức khỏe của bệnh nhân, đặc biệt là các thông tin liên quan đến kim loại trong cơ thể như các cấy ghép, đinh vít, hoặc mảnh vật kim loại khác. Thông tin này quan trọng để tránh tương tác không mong muốn với từ trường mạnh của máy MRI.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3406EFF-0CA8-3B3F-56C3-9AEBC1550D97}"/>
              </a:ext>
            </a:extLst>
          </p:cNvPr>
          <p:cNvPicPr>
            <a:picLocks noChangeAspect="1"/>
          </p:cNvPicPr>
          <p:nvPr/>
        </p:nvPicPr>
        <p:blipFill>
          <a:blip r:embed="rId3"/>
          <a:stretch>
            <a:fillRect/>
          </a:stretch>
        </p:blipFill>
        <p:spPr>
          <a:xfrm>
            <a:off x="-1034380" y="3429000"/>
            <a:ext cx="4968552" cy="496855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MRI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MRI định kỳ</a:t>
            </a:r>
          </a:p>
          <a:p>
            <a:pPr algn="l">
              <a:lnSpc>
                <a:spcPct val="120000"/>
              </a:lnSpc>
            </a:pPr>
            <a:r>
              <a:rPr lang="vi-VN" b="0" i="0" dirty="0">
                <a:effectLst/>
                <a:latin typeface="Open Sans" panose="020B0606030504020204" pitchFamily="34" charset="0"/>
              </a:rPr>
              <a:t>Thứ nhất, việc kiểm tra và vệ sinh hệ thống là cần thiết. Đây bao gồm kiểm tra và làm sạch các bộ lọc để đảm bảo không khí và nước làm mát được lưu thông một cách hiệu quả. Ngoài ra, các bộ phận cơ học và điện tử của máy cũng cần được kiểm tra định kỳ để phát hiện và khắc phục sớm các vấn đề tiềm ẩn.</a:t>
            </a:r>
          </a:p>
          <a:p>
            <a:pPr algn="l">
              <a:lnSpc>
                <a:spcPct val="120000"/>
              </a:lnSpc>
            </a:pPr>
            <a:r>
              <a:rPr lang="vi-VN" b="0" i="0" dirty="0">
                <a:effectLst/>
                <a:latin typeface="Open Sans" panose="020B0606030504020204" pitchFamily="34" charset="0"/>
              </a:rPr>
              <a:t>Tiếp theo, việc kiểm tra hệ thống từ trường là bước quan trọng trong bảo trì máy MRI. Các thông số từ trường cần được đo và kiểm tra để đảm bảo rằng máy đang hoạt động ổn định và đáp ứng các tiêu chuẩn kỹ thuật.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50EB6E1-2EBF-9DFB-7560-9A82BF76B9E9}"/>
              </a:ext>
            </a:extLst>
          </p:cNvPr>
          <p:cNvPicPr>
            <a:picLocks noChangeAspect="1"/>
          </p:cNvPicPr>
          <p:nvPr/>
        </p:nvPicPr>
        <p:blipFill>
          <a:blip r:embed="rId3"/>
          <a:stretch>
            <a:fillRect/>
          </a:stretch>
        </p:blipFill>
        <p:spPr>
          <a:xfrm>
            <a:off x="-1034380" y="3429000"/>
            <a:ext cx="4968552" cy="496855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MRI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MRI  an toàn</a:t>
            </a:r>
            <a:r>
              <a:rPr lang="en-US" sz="2400" dirty="0"/>
              <a:t>:</a:t>
            </a:r>
          </a:p>
          <a:p>
            <a:pPr algn="l"/>
            <a:r>
              <a:rPr lang="vi-VN" b="0" i="0" dirty="0">
                <a:solidFill>
                  <a:srgbClr val="4C4F5A"/>
                </a:solidFill>
                <a:effectLst/>
                <a:latin typeface="Open Sans" panose="020B0606030504020204" pitchFamily="34" charset="0"/>
              </a:rPr>
              <a:t>Quy trình vận hành máy MRI (hình ảnh từ trường điện từ) an toàn đòi hỏi tuân thủ các bước và quy định cụ thể để đảm bảo sự an toàn cho người bệnh và nhân viên y tế.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trước khi bước vào khu vực MRI, người bệnh cần được hướng dẫn và cung cấp thông tin chi tiết về các yêu cầu an toàn. Họ cần tháo hết các vật dụng kim loại như đồng hồ, dây chuyền, móng tay giả và báo cáo bất kỳ thông tin y tế nào liên quan đến kim loại trong cơ thể.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MRI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MRI</a:t>
            </a:r>
            <a:endParaRPr lang="en-US" sz="2400" dirty="0"/>
          </a:p>
          <a:p>
            <a:pPr algn="l"/>
            <a:r>
              <a:rPr lang="vi-VN" b="0" i="0" dirty="0">
                <a:solidFill>
                  <a:srgbClr val="4C4F5A"/>
                </a:solidFill>
                <a:effectLst/>
                <a:latin typeface="Open Sans" panose="020B0606030504020204" pitchFamily="34" charset="0"/>
              </a:rPr>
              <a:t>Trong quá trình vận hành máy MRI (hình ảnh từ trường điện từ), các biện pháp xử lý khẩn cấp và cơ chế ứng phó sự cố là rất quan trọng để đảm bảo an toàn cho người bệnh và nhân viên y tế.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tiên, nếu có bất kỳ vấn đề nào xảy ra trong quá trình chụp MRI, nhân viên y tế cần ngay lập tức ngắt kết nối từ trường và đưa bệnh nhân ra khỏi khu vực MRI để giảm thiểu nguy cơ.</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MRI</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MRI</a:t>
            </a:r>
            <a:r>
              <a:rPr lang="en-US" sz="2000" dirty="0">
                <a:latin typeface="Söhne"/>
              </a:rPr>
              <a:t>:</a:t>
            </a:r>
          </a:p>
          <a:p>
            <a:pPr algn="l"/>
            <a:r>
              <a:rPr lang="vi-VN" b="0" i="0" dirty="0">
                <a:effectLst/>
                <a:latin typeface="Söhne"/>
              </a:rPr>
              <a:t>Trước khi vận hành máy MRI (hình ảnh từ trường điện từ), việc nhận diện các rủi ro và mối nguy hiểm tiềm ẩn là cực kỳ quan trọng để đảm bảo an toàn cho người bệnh và nhân viên y tế. </a:t>
            </a:r>
            <a:endParaRPr lang="en-US" b="0" i="0" dirty="0">
              <a:effectLst/>
              <a:latin typeface="Söhne"/>
            </a:endParaRPr>
          </a:p>
          <a:p>
            <a:pPr algn="l"/>
            <a:r>
              <a:rPr lang="vi-VN" b="0" i="0" dirty="0">
                <a:effectLst/>
                <a:latin typeface="Söhne"/>
              </a:rPr>
              <a:t>Một trong những rủi ro chính là tương tác với từ trường mạnh của máy MRI. Nếu có kim loại hoặc vật dụng kim loại không an toàn được mang vào khu vực MRI, chúng có thể bị hút vào từ trường mạnh, gây nguy hiểm cho người và thiết bị xung quanh.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F304662D-A46A-EE04-3E44-B5EF8F2A0E92}"/>
              </a:ext>
            </a:extLst>
          </p:cNvPr>
          <p:cNvPicPr>
            <a:picLocks noChangeAspect="1"/>
          </p:cNvPicPr>
          <p:nvPr/>
        </p:nvPicPr>
        <p:blipFill>
          <a:blip r:embed="rId4"/>
          <a:stretch>
            <a:fillRect/>
          </a:stretch>
        </p:blipFill>
        <p:spPr>
          <a:xfrm>
            <a:off x="-314300" y="4252403"/>
            <a:ext cx="3537769" cy="3537769"/>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MRI</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MRI</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MRI để việc vận hành an toàn</a:t>
            </a:r>
            <a:endParaRPr lang="en-US" b="0" i="0" dirty="0">
              <a:effectLst/>
              <a:latin typeface="Söhne"/>
            </a:endParaRPr>
          </a:p>
          <a:p>
            <a:pPr lvl="1"/>
            <a:r>
              <a:rPr lang="vi-VN" b="0" i="0" dirty="0">
                <a:effectLst/>
                <a:latin typeface="Söhne"/>
              </a:rPr>
              <a:t>Việc kiểm tra và bảo dưỡng định kỳ máy MRI là bước quan trọng để đảm bảo an toàn trong quá trình vận hành. Đầu tiên, các hệ thống cơ khí và điện tử của máy cần được kiểm tra thường xuyên để phát hiện và khắc phục sớm các vấn đề tiềm ẩn. </a:t>
            </a:r>
            <a:endParaRPr lang="en-US" b="0" i="0" dirty="0">
              <a:effectLst/>
              <a:latin typeface="Söhne"/>
            </a:endParaRPr>
          </a:p>
          <a:p>
            <a:pPr lvl="1"/>
            <a:r>
              <a:rPr lang="vi-VN" b="0" i="0" dirty="0">
                <a:effectLst/>
                <a:latin typeface="Söhne"/>
              </a:rPr>
              <a:t>Điều này bao gồm kiểm tra các bộ phận quan trọng như hệ thống làm mát, hệ thống từ trường, và hệ thống điều khiển để đảm bảo chúng hoạt động đúng cách.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A314DD7-4545-B504-A6B7-9AB8A36717FE}"/>
              </a:ext>
            </a:extLst>
          </p:cNvPr>
          <p:cNvPicPr>
            <a:picLocks noChangeAspect="1"/>
          </p:cNvPicPr>
          <p:nvPr/>
        </p:nvPicPr>
        <p:blipFill>
          <a:blip r:embed="rId4"/>
          <a:stretch>
            <a:fillRect/>
          </a:stretch>
        </p:blipFill>
        <p:spPr>
          <a:xfrm>
            <a:off x="-314300" y="4252403"/>
            <a:ext cx="3537769" cy="3537769"/>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MRI</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MRI</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MRI an </a:t>
            </a:r>
            <a:r>
              <a:rPr lang="en-US" b="0" i="0" dirty="0" err="1">
                <a:effectLst/>
                <a:latin typeface="Söhne"/>
              </a:rPr>
              <a:t>toàn</a:t>
            </a:r>
            <a:endParaRPr lang="en-US" b="0" i="0" dirty="0">
              <a:effectLst/>
              <a:latin typeface="Söhne"/>
            </a:endParaRPr>
          </a:p>
          <a:p>
            <a:pPr lvl="1"/>
            <a:r>
              <a:rPr lang="vi-VN" b="0" i="0" dirty="0">
                <a:effectLst/>
                <a:latin typeface="Söhne"/>
              </a:rPr>
              <a:t>Để đảm bảo vận hành máy MRI (hình ảnh từ trường điện từ) an toàn, việc tuân thủ các quy định an toàn lao động là rất quan trọng. Đầu tiên, tất cả nhân viên y tế và kỹ thuật viên tham gia vào quá trình vận hành máy MRI cần được đào tạo về các nguy cơ và biện pháp phòng ngừa. </a:t>
            </a:r>
            <a:endParaRPr lang="en-US" b="0" i="0" dirty="0">
              <a:effectLst/>
              <a:latin typeface="Söhne"/>
            </a:endParaRPr>
          </a:p>
          <a:p>
            <a:pPr lvl="1"/>
            <a:r>
              <a:rPr lang="vi-VN" b="0" i="0" dirty="0">
                <a:effectLst/>
                <a:latin typeface="Söhne"/>
              </a:rPr>
              <a:t>Đào tạo này cần bao gồm việc sử dụng thiết bị bảo hộ cá nhân đầy đủ như áo chống tia X, mũ bảo hiểm và khẩu trang.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F73ED65-1E5F-02CC-FD15-1DCB82134131}"/>
              </a:ext>
            </a:extLst>
          </p:cNvPr>
          <p:cNvPicPr>
            <a:picLocks noChangeAspect="1"/>
          </p:cNvPicPr>
          <p:nvPr/>
        </p:nvPicPr>
        <p:blipFill>
          <a:blip r:embed="rId4"/>
          <a:stretch>
            <a:fillRect/>
          </a:stretch>
        </p:blipFill>
        <p:spPr>
          <a:xfrm>
            <a:off x="-314300" y="4252403"/>
            <a:ext cx="3537769" cy="3537769"/>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MRI</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MRI</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MRI</a:t>
            </a:r>
          </a:p>
          <a:p>
            <a:pPr lvl="1"/>
            <a:r>
              <a:rPr lang="vi-VN" b="0" i="0" dirty="0">
                <a:effectLst/>
                <a:latin typeface="Söhne"/>
              </a:rPr>
              <a:t>Đầu tiên, khu vực nơi máy MRI đặt cần được xác định và đánh dấu rõ ràng. Đây là vùng có từ trường mạnh và chỉ nhân viên được đào tạo mới được phép vào khu vực này.</a:t>
            </a:r>
          </a:p>
          <a:p>
            <a:pPr lvl="1"/>
            <a:r>
              <a:rPr lang="vi-VN" b="0" i="0" dirty="0">
                <a:effectLst/>
                <a:latin typeface="Söhne"/>
              </a:rPr>
              <a:t>Tiếp theo, các biện pháp an toàn cần được áp dụng để đảm bảo khu vực xung quanh máy MRI là an toàn. Việc loại bỏ hoặc giới hạn các vật dụng kim loại trong khu vực này là rất quan trọng để tránh tương tác không mong muốn với từ trường mạnh của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A230B78-D4FA-3344-A351-5133E0C92DA2}"/>
              </a:ext>
            </a:extLst>
          </p:cNvPr>
          <p:cNvPicPr>
            <a:picLocks noChangeAspect="1"/>
          </p:cNvPicPr>
          <p:nvPr/>
        </p:nvPicPr>
        <p:blipFill>
          <a:blip r:embed="rId4"/>
          <a:stretch>
            <a:fillRect/>
          </a:stretch>
        </p:blipFill>
        <p:spPr>
          <a:xfrm>
            <a:off x="-314300" y="4252403"/>
            <a:ext cx="3537769" cy="3537769"/>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MRI</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MRI</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MRI</a:t>
            </a:r>
          </a:p>
          <a:p>
            <a:pPr lvl="1"/>
            <a:r>
              <a:rPr lang="vi-VN" b="0" i="0" dirty="0">
                <a:effectLst/>
                <a:latin typeface="Söhne"/>
              </a:rPr>
              <a:t>Thiết bị bảo hộ cá nhân giúp bảo vệ nhân viên khỏi tác động tiềm ẩn của từ trường mạnh và các nguy cơ khác trong quá trình làm việc gần máy MRI. Áo chống tia X, ví dụ, giúp giảm thiểu tác động của từ trường và bảo vệ da và cơ thể của nhân viên.</a:t>
            </a:r>
          </a:p>
          <a:p>
            <a:pPr lvl="1"/>
            <a:r>
              <a:rPr lang="vi-VN" b="0" i="0" dirty="0">
                <a:effectLst/>
                <a:latin typeface="Söhne"/>
              </a:rPr>
              <a:t>Mũ bảo hiểm và giày bảo hộ cũng là các thiết bị cần thiết để đảm bảo an toàn trong môi trường làm việc xung quanh máy MRI. Chúng giúp bảo vệ đầu và chân khỏi các nguy cơ va đập và trượt chân.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DF19BE3-E557-F9D8-C0E5-4BABD3ED738F}"/>
              </a:ext>
            </a:extLst>
          </p:cNvPr>
          <p:cNvPicPr>
            <a:picLocks noChangeAspect="1"/>
          </p:cNvPicPr>
          <p:nvPr/>
        </p:nvPicPr>
        <p:blipFill>
          <a:blip r:embed="rId4"/>
          <a:stretch>
            <a:fillRect/>
          </a:stretch>
        </p:blipFill>
        <p:spPr>
          <a:xfrm>
            <a:off x="-314300" y="4252403"/>
            <a:ext cx="3537769" cy="3537769"/>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MRI</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MRI</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MRI</a:t>
            </a:r>
            <a:endParaRPr lang="en-US" b="0" i="0" dirty="0">
              <a:effectLst/>
              <a:latin typeface="Söhne"/>
            </a:endParaRPr>
          </a:p>
          <a:p>
            <a:pPr lvl="1"/>
            <a:r>
              <a:rPr lang="vi-VN" b="0" i="0" dirty="0">
                <a:effectLst/>
                <a:latin typeface="Söhne"/>
              </a:rPr>
              <a:t>Trong trường hợp xảy ra sự cố khi vận hành máy MRI (hình ảnh từ trường điện từ), quy trình khẩn cấp và phản ứng nhanh là rất quan trọng để đảm bảo an toàn cho người bệnh và nhân viên y tế. </a:t>
            </a:r>
            <a:endParaRPr lang="en-US" b="0" i="0" dirty="0">
              <a:effectLst/>
              <a:latin typeface="Söhne"/>
            </a:endParaRPr>
          </a:p>
          <a:p>
            <a:pPr lvl="1"/>
            <a:r>
              <a:rPr lang="vi-VN" b="0" i="0" dirty="0">
                <a:effectLst/>
                <a:latin typeface="Söhne"/>
              </a:rPr>
              <a:t>Đầu tiên, khi phát hiện sự cố, nhân viên y tế cần ngay lập tức ngắt kết nối từ trường của máy MRI và đưa bệnh nhân ra khỏi khu vực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880C55F-E7E9-ED1B-0AD1-9CC444DCF7B6}"/>
              </a:ext>
            </a:extLst>
          </p:cNvPr>
          <p:cNvPicPr>
            <a:picLocks noChangeAspect="1"/>
          </p:cNvPicPr>
          <p:nvPr/>
        </p:nvPicPr>
        <p:blipFill>
          <a:blip r:embed="rId4"/>
          <a:stretch>
            <a:fillRect/>
          </a:stretch>
        </p:blipFill>
        <p:spPr>
          <a:xfrm>
            <a:off x="-314300" y="4252403"/>
            <a:ext cx="3537769" cy="3537769"/>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MRI</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MRI</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MRI</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7641ECA-B361-3BEF-5540-793D4E25D010}"/>
              </a:ext>
            </a:extLst>
          </p:cNvPr>
          <p:cNvPicPr>
            <a:picLocks noChangeAspect="1"/>
          </p:cNvPicPr>
          <p:nvPr/>
        </p:nvPicPr>
        <p:blipFill>
          <a:blip r:embed="rId4"/>
          <a:stretch>
            <a:fillRect/>
          </a:stretch>
        </p:blipFill>
        <p:spPr>
          <a:xfrm>
            <a:off x="-314300" y="4252403"/>
            <a:ext cx="3537769" cy="3537769"/>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MRI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MRI</a:t>
            </a:r>
            <a:endParaRPr lang="en-US" sz="2400" b="1" i="0" dirty="0">
              <a:effectLst/>
              <a:latin typeface="Söhne"/>
            </a:endParaRPr>
          </a:p>
          <a:p>
            <a:r>
              <a:rPr lang="vi-VN" b="0" i="0" dirty="0">
                <a:effectLst/>
                <a:latin typeface="Söhne"/>
              </a:rPr>
              <a:t>Trong môi trường vận hành máy MRI, các yếu tố thời tiết như độ ẩm, nhiệt độ và điều kiện môi trường ngoài có thể có tác động đến hiệu suất và độ ổn định của thiết bị.</a:t>
            </a:r>
          </a:p>
          <a:p>
            <a:r>
              <a:rPr lang="vi-VN" b="0" i="0" dirty="0">
                <a:effectLst/>
                <a:latin typeface="Söhne"/>
              </a:rPr>
              <a:t>Đặc biệt, độ ẩm cao có thể ảnh hưởng đến hệ thống làm mát của máy MRI. Nếu không kiểm soát được độ ẩm trong phòng chứa máy MRI, có thể gây ra sự cố hoặc giảm hiệu suất của máy.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1026" name="Picture 2" descr="Magnetic Resonance Imaging (MRI) ‣ THANC Guide">
            <a:extLst>
              <a:ext uri="{FF2B5EF4-FFF2-40B4-BE49-F238E27FC236}">
                <a16:creationId xmlns:a16="http://schemas.microsoft.com/office/drawing/2014/main" id="{2C7BAA77-17F5-24F5-80D8-43C4346871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83" y="4983592"/>
            <a:ext cx="4104456" cy="2392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MRI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MRI</a:t>
            </a:r>
            <a:endParaRPr lang="en-US" sz="2400" b="1" i="0" dirty="0">
              <a:effectLst/>
              <a:latin typeface="Söhne"/>
            </a:endParaRPr>
          </a:p>
          <a:p>
            <a:r>
              <a:rPr lang="vi-VN" b="0" i="0" dirty="0">
                <a:effectLst/>
                <a:latin typeface="Söhne"/>
              </a:rPr>
              <a:t>Môi trường làm việc đóng vai trò quan trọng đối với việc vận hành máy MRI (hình ảnh từ trường điện từ). Đầu tiên, điều kiện sạch sẽ và không có bụi là yếu tố quan trọng. </a:t>
            </a:r>
            <a:endParaRPr lang="en-US" b="0" i="0" dirty="0">
              <a:effectLst/>
              <a:latin typeface="Söhne"/>
            </a:endParaRPr>
          </a:p>
          <a:p>
            <a:r>
              <a:rPr lang="vi-VN" b="0" i="0" dirty="0">
                <a:effectLst/>
                <a:latin typeface="Söhne"/>
              </a:rPr>
              <a:t>Máy MRI nhạy cảm với bụi và các hạt nhỏ có thể ảnh hưởng đến chất lượng hình ảnh và hiệu suất của máy. Do đó, môi trường làm việc cần được duy trì sạch sẽ và có hệ thống thông gió tốt.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2" descr="Magnetic Resonance Imaging (MRI) ‣ THANC Guide">
            <a:extLst>
              <a:ext uri="{FF2B5EF4-FFF2-40B4-BE49-F238E27FC236}">
                <a16:creationId xmlns:a16="http://schemas.microsoft.com/office/drawing/2014/main" id="{9C826D95-FF32-A2E1-37F1-B1AEF41FA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83" y="4983592"/>
            <a:ext cx="4104456" cy="2392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MRI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MRI ảnh hưởng như thế nào đến việc vận hành máy MRI</a:t>
            </a:r>
            <a:endParaRPr lang="en-US" sz="2400" b="1" i="0" dirty="0">
              <a:effectLst/>
              <a:latin typeface="Söhne"/>
            </a:endParaRPr>
          </a:p>
          <a:p>
            <a:r>
              <a:rPr lang="vi-VN" b="0" i="0" dirty="0">
                <a:effectLst/>
                <a:latin typeface="Söhne"/>
              </a:rPr>
              <a:t>Chất lượng hình ảnh cao: Hình ảnh MRI rõ nét, chi tiết, giúp bác sĩ dễ dàng chẩn đoán các bệnh lý.</a:t>
            </a:r>
          </a:p>
          <a:p>
            <a:r>
              <a:rPr lang="vi-VN" b="0" i="0" dirty="0">
                <a:effectLst/>
                <a:latin typeface="Söhne"/>
              </a:rPr>
              <a:t>Hiệu quả chẩn đoán cao: Máy MRI có thể phát hiện ra những tổn thương nhỏ mà các phương pháp chẩn đoán hình ảnh khác không thể phát hiện được.</a:t>
            </a:r>
          </a:p>
          <a:p>
            <a:r>
              <a:rPr lang="vi-VN" b="0" i="0" dirty="0">
                <a:effectLst/>
                <a:latin typeface="Söhne"/>
              </a:rPr>
              <a:t>An toàn cho bệnh nhân: Máy MRI hoạt động với từ trường mạnh nhưng không gây hại cho cơ thể con người.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2" descr="Magnetic Resonance Imaging (MRI) ‣ THANC Guide">
            <a:extLst>
              <a:ext uri="{FF2B5EF4-FFF2-40B4-BE49-F238E27FC236}">
                <a16:creationId xmlns:a16="http://schemas.microsoft.com/office/drawing/2014/main" id="{87233805-C2AE-17C6-3DD1-E7993EB21D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83" y="4983592"/>
            <a:ext cx="4104456" cy="2392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MRI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MRI</a:t>
            </a:r>
            <a:endParaRPr lang="en-US" sz="2400" b="1" i="0" dirty="0">
              <a:effectLst/>
              <a:latin typeface="Söhne"/>
            </a:endParaRPr>
          </a:p>
          <a:p>
            <a:r>
              <a:rPr lang="vi-VN" b="0" i="0" dirty="0">
                <a:effectLst/>
                <a:latin typeface="Söhne"/>
              </a:rPr>
              <a:t>Hiểu rõ các nguy cơ tiềm ẩn: Người lao động cần hiểu rõ các nguy cơ tiềm ẩn liên quan đến máy MRI, bao gồm nguy cơ do từ trường mạnh, sóng vô tuyến tần số cao và các chất tương phản.</a:t>
            </a:r>
          </a:p>
          <a:p>
            <a:r>
              <a:rPr lang="vi-VN" b="0" i="0" dirty="0">
                <a:effectLst/>
                <a:latin typeface="Söhne"/>
              </a:rPr>
              <a:t>Áp dụng các biện pháp phòng ngừa: Người lao động cần biết cách áp dụng các biện pháp phòng ngừa để giảm thiểu nguy cơ, ví dụ như mặc trang phục phù hợp, sử dụng các thiết bị bảo vệ cá nhân và tuân thủ các quy trình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2" descr="Magnetic Resonance Imaging (MRI) ‣ THANC Guide">
            <a:extLst>
              <a:ext uri="{FF2B5EF4-FFF2-40B4-BE49-F238E27FC236}">
                <a16:creationId xmlns:a16="http://schemas.microsoft.com/office/drawing/2014/main" id="{9645DF97-6213-B447-3016-DEF882007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83" y="4983592"/>
            <a:ext cx="4104456" cy="2392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MRI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MRI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Nguy cơ từ trường: Tiếp xúc với từ trường mạnh trong thời gian dài có thể gây ra các tác hại cho sức khỏe như: chóng mặt, buồn nôn, rối loạn nhịp tim, thậm chí là bỏng.</a:t>
            </a:r>
          </a:p>
          <a:p>
            <a:pPr algn="l"/>
            <a:r>
              <a:rPr lang="vi-VN" b="0" i="0" dirty="0">
                <a:effectLst/>
                <a:latin typeface="Open Sans" panose="020B0606030504020204" pitchFamily="34" charset="0"/>
              </a:rPr>
              <a:t>Nguy cơ sóng vô tuyến: Sóng vô tuyến tần số cao có thể gây ra các tác hại cho sức khỏe như: nóng da, mỏi mắt, rối loạn hệ thần kinh.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EC09C65-08D3-7FF9-F322-91A8BC97C9A6}"/>
              </a:ext>
            </a:extLst>
          </p:cNvPr>
          <p:cNvPicPr>
            <a:picLocks noChangeAspect="1"/>
          </p:cNvPicPr>
          <p:nvPr/>
        </p:nvPicPr>
        <p:blipFill>
          <a:blip r:embed="rId3"/>
          <a:stretch>
            <a:fillRect/>
          </a:stretch>
        </p:blipFill>
        <p:spPr>
          <a:xfrm>
            <a:off x="6283325" y="1124744"/>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MRI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MRI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CACEE5-23E0-A6F5-C4CA-8F9E66616CD5}"/>
              </a:ext>
            </a:extLst>
          </p:cNvPr>
          <p:cNvPicPr>
            <a:picLocks noChangeAspect="1"/>
          </p:cNvPicPr>
          <p:nvPr/>
        </p:nvPicPr>
        <p:blipFill>
          <a:blip r:embed="rId3"/>
          <a:stretch>
            <a:fillRect/>
          </a:stretch>
        </p:blipFill>
        <p:spPr>
          <a:xfrm>
            <a:off x="6283325" y="1124744"/>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MRI</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MRI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Máy MRI (Magnetic Resonance Imaging) là thiết bị y tế hiện đại sử dụng từ trường và sóng vô tuyến mạnh để tạo ra hình ảnh chi tiết của cơ thể con người.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Tuy nhiên, do sử dụng từ trường mạnh và các yếu tố nguy hiểm khác, việc đảm bảo an toàn lao động trong vận hành máy MRI là vô cùng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31357C7-3B18-4886-879C-6AAB7FB126C5}"/>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MRI</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MRI</a:t>
            </a:r>
          </a:p>
          <a:p>
            <a:pPr algn="l">
              <a:lnSpc>
                <a:spcPct val="120000"/>
              </a:lnSpc>
            </a:pPr>
            <a:r>
              <a:rPr lang="vi-VN" b="0" i="0" dirty="0">
                <a:effectLst/>
                <a:latin typeface="Open Sans" panose="020B0606030504020204" pitchFamily="34" charset="0"/>
              </a:rPr>
              <a:t>Hoàn thành chương trình đào tạo vận hành máy MRI được công nhận và có chứng chỉ hợp lệ.</a:t>
            </a:r>
          </a:p>
          <a:p>
            <a:pPr algn="l">
              <a:lnSpc>
                <a:spcPct val="120000"/>
              </a:lnSpc>
            </a:pPr>
            <a:r>
              <a:rPr lang="vi-VN" b="0" i="0" dirty="0">
                <a:effectLst/>
                <a:latin typeface="Open Sans" panose="020B0606030504020204" pitchFamily="34" charset="0"/>
              </a:rPr>
              <a:t>Nắm rõ các quy trình vận hành an toàn của từng loại máy MRI cụ thể.</a:t>
            </a:r>
          </a:p>
          <a:p>
            <a:pPr algn="l">
              <a:lnSpc>
                <a:spcPct val="120000"/>
              </a:lnSpc>
            </a:pPr>
            <a:r>
              <a:rPr lang="vi-VN" b="0" i="0" dirty="0">
                <a:effectLst/>
                <a:latin typeface="Open Sans" panose="020B0606030504020204" pitchFamily="34" charset="0"/>
              </a:rPr>
              <a:t>Chỉ vận hành máy MRI khi có giấy phép hợp lệ.</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CA8143-FAD1-DBFB-CCAA-65E85454D702}"/>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3421</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MRI</vt:lpstr>
      <vt:lpstr>Một số vụ tai nạn lao động khi vận hành máy MRI</vt:lpstr>
      <vt:lpstr>Tóm tắt bài học</vt:lpstr>
      <vt:lpstr>Giới thiệu</vt:lpstr>
      <vt:lpstr>Giới thiệu</vt:lpstr>
      <vt:lpstr>Thành Phần Và Chức Năng Của máy MRI</vt:lpstr>
      <vt:lpstr>Thành Phần Và Chức Năng Của máy MRI</vt:lpstr>
      <vt:lpstr>Thành Phần Và Chức Năng Của máy MRI</vt:lpstr>
      <vt:lpstr>Thành Phần Và Chức Năng Của máy MRI</vt:lpstr>
      <vt:lpstr>Kiểm tra và bảo trì an toàn trước khi vận hành máy MRI</vt:lpstr>
      <vt:lpstr>Kiểm tra và bảo trì an toàn trước khi vận hành máy MRI</vt:lpstr>
      <vt:lpstr>Quy trình vận hành an toàn máy MRI</vt:lpstr>
      <vt:lpstr>Quy trình vận hành an toàn máy MRI</vt:lpstr>
      <vt:lpstr>Đánh giá rủi ro và quản lý mối nguy khi vận hành máy MRI</vt:lpstr>
      <vt:lpstr>Đánh giá rủi ro và quản lý mối nguy khi vận hành máy MRI</vt:lpstr>
      <vt:lpstr>Đánh giá rủi ro và quản lý mối nguy khi vận hành máy MRI</vt:lpstr>
      <vt:lpstr>Đánh giá rủi ro và quản lý mối nguy khi vận hành máy MRI</vt:lpstr>
      <vt:lpstr>Đánh giá rủi ro và quản lý mối nguy khi vận hành máy MRI</vt:lpstr>
      <vt:lpstr>Đánh giá rủi ro và quản lý mối nguy khi vận hành máy MRI</vt:lpstr>
      <vt:lpstr>Đánh giá rủi ro và quản lý mối nguy khi vận hành máy MRI</vt:lpstr>
      <vt:lpstr>Các yếu tố ảnh hưởng đến an toàn lao động khi vận hành máy MRI</vt:lpstr>
      <vt:lpstr>Các yếu tố ảnh hưởng đến an toàn lao động khi vận hành máy MRI</vt:lpstr>
      <vt:lpstr>Các yếu tố ảnh hưởng đến an toàn lao động khi vận hành máy MRI</vt:lpstr>
      <vt:lpstr>Các yếu tố ảnh hưởng đến an toàn lao động khi vận hành máy MRI</vt:lpstr>
      <vt:lpstr>Đào tạo an toàn lao động về kỹ năng vận hành máy MRI an toàn</vt:lpstr>
      <vt:lpstr>Đào tạo an toàn lao động về kỹ năng vận hành máy MRI an toàn</vt:lpstr>
      <vt:lpstr>Ý nghĩa của an toàn lao động trong việc vận hành máy MRI</vt:lpstr>
      <vt:lpstr>Ý nghĩa của an toàn lao động trong việc vận hành máy MRI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2024-05-09T14:18:36Z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