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552" y="-78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MÁY BÀO</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1810BAD-E39F-F5A2-21F5-7B61ADC3F051}"/>
              </a:ext>
            </a:extLst>
          </p:cNvPr>
          <p:cNvPicPr>
            <a:picLocks noChangeAspect="1"/>
          </p:cNvPicPr>
          <p:nvPr/>
        </p:nvPicPr>
        <p:blipFill>
          <a:blip r:embed="rId4"/>
          <a:stretch>
            <a:fillRect/>
          </a:stretch>
        </p:blipFill>
        <p:spPr>
          <a:xfrm>
            <a:off x="4579105" y="3933056"/>
            <a:ext cx="3029024" cy="302902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bào</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vận hành máy bào điện (electric planer), nhân viên thường đối mặt với các nguy cơ tai nạn lao động nghiêm trọng</a:t>
            </a:r>
            <a:r>
              <a:rPr lang="en-US" sz="2000" dirty="0">
                <a:ea typeface="+mn-lt"/>
                <a:cs typeface="+mn-lt"/>
              </a:rPr>
              <a:t>:</a:t>
            </a:r>
            <a:endParaRPr lang="en-US" dirty="0"/>
          </a:p>
          <a:p>
            <a:pPr marL="730885" lvl="1" indent="-304165"/>
            <a:r>
              <a:rPr lang="vi-VN" i="0" dirty="0">
                <a:solidFill>
                  <a:srgbClr val="0D0D0D"/>
                </a:solidFill>
                <a:effectLst/>
                <a:latin typeface="Söhne"/>
              </a:rPr>
              <a:t>Cắt thương vùng tay và ngón tay</a:t>
            </a:r>
            <a:endParaRPr lang="en-US" i="0" dirty="0">
              <a:solidFill>
                <a:srgbClr val="0D0D0D"/>
              </a:solidFill>
              <a:effectLst/>
              <a:latin typeface="Söhne"/>
            </a:endParaRPr>
          </a:p>
          <a:p>
            <a:pPr marL="730885" lvl="1" indent="-304165"/>
            <a:r>
              <a:rPr lang="vi-VN" dirty="0"/>
              <a:t>Tính mạng do mắt bị tổn thương</a:t>
            </a:r>
            <a:endParaRPr lang="en-US" dirty="0">
              <a:solidFill>
                <a:srgbClr val="0D0D0D"/>
              </a:solidFill>
              <a:latin typeface="Söhne"/>
            </a:endParaRPr>
          </a:p>
          <a:p>
            <a:pPr marL="730885" lvl="1" indent="-304165"/>
            <a:r>
              <a:rPr lang="vi-VN" dirty="0"/>
              <a:t>Nguy cơ cháy nổ</a:t>
            </a:r>
            <a:endParaRPr lang="en-US" dirty="0">
              <a:solidFill>
                <a:srgbClr val="0D0D0D"/>
              </a:solidFill>
              <a:latin typeface="Söhne"/>
            </a:endParaRPr>
          </a:p>
          <a:p>
            <a:pPr marL="730885" lvl="1" indent="-304165"/>
            <a:r>
              <a:rPr lang="en-US" dirty="0" err="1"/>
              <a:t>Ngã</a:t>
            </a:r>
            <a:r>
              <a:rPr lang="en-US" dirty="0"/>
              <a:t> </a:t>
            </a:r>
            <a:r>
              <a:rPr lang="en-US" dirty="0" err="1"/>
              <a:t>ngữa</a:t>
            </a:r>
            <a:r>
              <a:rPr lang="en-US" dirty="0"/>
              <a:t> </a:t>
            </a:r>
            <a:r>
              <a:rPr lang="en-US" dirty="0" err="1"/>
              <a:t>và</a:t>
            </a:r>
            <a:r>
              <a:rPr lang="en-US" dirty="0"/>
              <a:t> </a:t>
            </a:r>
            <a:r>
              <a:rPr lang="en-US" dirty="0" err="1"/>
              <a:t>va</a:t>
            </a:r>
            <a:r>
              <a:rPr lang="en-US" dirty="0"/>
              <a:t> </a:t>
            </a:r>
            <a:r>
              <a:rPr lang="en-US" dirty="0" err="1"/>
              <a:t>đập</a:t>
            </a:r>
            <a:endParaRPr lang="en-US" dirty="0">
              <a:solidFill>
                <a:srgbClr val="0D0D0D"/>
              </a:solidFill>
              <a:latin typeface="Söhne"/>
            </a:endParaRPr>
          </a:p>
          <a:p>
            <a:pPr marL="730885" lvl="1" indent="-304165"/>
            <a:r>
              <a:rPr lang="pt-BR" dirty="0"/>
              <a:t>Tái nạn do quá tải điện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bào</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bào</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bào</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bào</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bào</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bào</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bào</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bào</a:t>
            </a:r>
            <a:endParaRPr lang="en-US" sz="2400" b="1" i="0" dirty="0">
              <a:effectLst/>
              <a:latin typeface="Söhne"/>
            </a:endParaRPr>
          </a:p>
          <a:p>
            <a:r>
              <a:rPr lang="vi-VN" b="0" i="0" dirty="0">
                <a:effectLst/>
                <a:latin typeface="Söhne"/>
              </a:rPr>
              <a:t>An toàn lao động là một yếu tố vô cùng quan trọng khi vận hành máy bào điện. Việc tuân thủ các quy tắc và biện pháp an toàn không chỉ bảo vệ sức khỏe của người lao động mà còn giúp ngăn ngừa các tai nạn và sự cố nguy hiểm có thể xảy ra trong quá trình làm việc.</a:t>
            </a:r>
          </a:p>
          <a:p>
            <a:r>
              <a:rPr lang="vi-VN" b="0" i="0" dirty="0">
                <a:effectLst/>
                <a:latin typeface="Söhne"/>
              </a:rPr>
              <a:t>Khi sử dụng máy bào điện, nhân viên cần nhận thức về những nguy cơ tiềm ẩn như cắt thương, tổn thương mắt, ngã ngữa, cháy nổ do điện, và đảm bảo áp dụng các biện pháp phòng ngừa thích hợp.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2674E7A-56F8-969D-AC20-EE417CD1E508}"/>
              </a:ext>
            </a:extLst>
          </p:cNvPr>
          <p:cNvPicPr>
            <a:picLocks noChangeAspect="1"/>
          </p:cNvPicPr>
          <p:nvPr/>
        </p:nvPicPr>
        <p:blipFill>
          <a:blip r:embed="rId3"/>
          <a:stretch>
            <a:fillRect/>
          </a:stretch>
        </p:blipFill>
        <p:spPr>
          <a:xfrm>
            <a:off x="-890363" y="3942433"/>
            <a:ext cx="3744416" cy="374441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bào</a:t>
            </a:r>
            <a:endParaRPr lang="en-US" sz="2400" b="1" i="0" dirty="0">
              <a:effectLst/>
              <a:latin typeface="Söhne"/>
            </a:endParaRPr>
          </a:p>
          <a:p>
            <a:r>
              <a:rPr lang="vi-VN" b="0" i="0" dirty="0">
                <a:effectLst/>
                <a:latin typeface="Söhne"/>
              </a:rPr>
              <a:t>Khi vận hành máy bào điện, tuân thủ các giao thức và quy định an toàn là rất quan trọng để đảm bảo tính mạng và sức khỏe của nhân viên. </a:t>
            </a:r>
            <a:endParaRPr lang="en-US" b="0" i="0" dirty="0">
              <a:effectLst/>
              <a:latin typeface="Söhne"/>
            </a:endParaRPr>
          </a:p>
          <a:p>
            <a:r>
              <a:rPr lang="vi-VN" b="0" i="0" dirty="0">
                <a:effectLst/>
                <a:latin typeface="Söhne"/>
              </a:rPr>
              <a:t>Trước tiên, việc đảm bảo rằng nhân viên được đào tạo và có kiến thức về cách sử dụng máy bào điện an toàn là điều cơ bản nhất. Các nhân viên nên biết cách vận hành máy, nhận dạng các nguy cơ tiềm ẩn, và biết cách ứng phó khi có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B077CB7-9416-0BEB-09F0-A1C2A0B48CC3}"/>
              </a:ext>
            </a:extLst>
          </p:cNvPr>
          <p:cNvPicPr>
            <a:picLocks noChangeAspect="1"/>
          </p:cNvPicPr>
          <p:nvPr/>
        </p:nvPicPr>
        <p:blipFill>
          <a:blip r:embed="rId3"/>
          <a:stretch>
            <a:fillRect/>
          </a:stretch>
        </p:blipFill>
        <p:spPr>
          <a:xfrm>
            <a:off x="-890363" y="3942433"/>
            <a:ext cx="3744416" cy="374441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bào</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bào</a:t>
            </a:r>
            <a:r>
              <a:rPr lang="en-US" b="1" i="0" dirty="0">
                <a:effectLst/>
                <a:latin typeface="Open Sans" panose="020B0606030504020204" pitchFamily="34" charset="0"/>
              </a:rPr>
              <a:t> </a:t>
            </a:r>
            <a:r>
              <a:rPr lang="en-US" sz="2000" dirty="0">
                <a:solidFill>
                  <a:schemeClr val="bg1"/>
                </a:solidFill>
              </a:rPr>
              <a:t>:</a:t>
            </a:r>
          </a:p>
          <a:p>
            <a:pPr algn="l"/>
            <a:r>
              <a:rPr lang="vi-VN" b="0" i="0" dirty="0">
                <a:effectLst/>
                <a:latin typeface="Open Sans" panose="020B0606030504020204" pitchFamily="34" charset="0"/>
              </a:rPr>
              <a:t>Máy bào điện (electric planer) bao gồm nhiều thành phần quan trọng hỗ trợ quá trình xử lý gỗ và bề mặt. Trong đó, các thành phần chính bao gồm động cơ, lưỡi cắt, bộ điều khiển và các bộ phận cơ khí.</a:t>
            </a:r>
          </a:p>
          <a:p>
            <a:pPr algn="l"/>
            <a:r>
              <a:rPr lang="vi-VN" b="0" i="0" dirty="0">
                <a:effectLst/>
                <a:latin typeface="Open Sans" panose="020B0606030504020204" pitchFamily="34" charset="0"/>
              </a:rPr>
              <a:t>Động cơ là thành phần chính của máy bào, cung cấp sức mạnh cần thiết để xoay lưỡi cắt và xử lý vật liệu. Động cơ thường được tích hợp trong thân máy và được điều khiển bởi các công tắc và bộ điều khiển.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DAB6FD2-1197-99DA-2947-657344475EEA}"/>
              </a:ext>
            </a:extLst>
          </p:cNvPr>
          <p:cNvPicPr>
            <a:picLocks noChangeAspect="1"/>
          </p:cNvPicPr>
          <p:nvPr/>
        </p:nvPicPr>
        <p:blipFill>
          <a:blip r:embed="rId3"/>
          <a:stretch>
            <a:fillRect/>
          </a:stretch>
        </p:blipFill>
        <p:spPr>
          <a:xfrm>
            <a:off x="6094412" y="98072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bào</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bào</a:t>
            </a:r>
            <a:r>
              <a:rPr lang="en-US" sz="2000" dirty="0">
                <a:solidFill>
                  <a:schemeClr val="bg1"/>
                </a:solidFill>
              </a:rPr>
              <a:t>:</a:t>
            </a:r>
          </a:p>
          <a:p>
            <a:pPr algn="l"/>
            <a:r>
              <a:rPr lang="vi-VN" b="0" i="0" dirty="0">
                <a:effectLst/>
                <a:latin typeface="Open Sans" panose="020B0606030504020204" pitchFamily="34" charset="0"/>
              </a:rPr>
              <a:t>Động cơ: Là trái tim của máy bào, động cơ tạo năng lượng cần thiết để xoay lưỡi cắt. Động cơ có thể được điều khiển bằng điện từ một nguồn cung cấp ngoài thông qua dây cáp điện.</a:t>
            </a:r>
          </a:p>
          <a:p>
            <a:pPr algn="l"/>
            <a:r>
              <a:rPr lang="vi-VN" b="0" i="0" dirty="0">
                <a:effectLst/>
                <a:latin typeface="Open Sans" panose="020B0606030504020204" pitchFamily="34" charset="0"/>
              </a:rPr>
              <a:t>Lưỡi cắt: Lưỡi cắt là thành phần chịu trách nhiệm cắt và làm phẳng bề mặt gỗ. Lưỡi cắt thường là một loại dao sắc bén được gắn trên trục quay của máy. Khi động cơ hoạt động, lưỡi cắt quay vòng và tiếp xúc với vật liệu gỗ để thực hiện quá trình xử lý.</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64D1EAF-98F8-4FF4-EE83-8349C1C5A2BA}"/>
              </a:ext>
            </a:extLst>
          </p:cNvPr>
          <p:cNvPicPr>
            <a:picLocks noChangeAspect="1"/>
          </p:cNvPicPr>
          <p:nvPr/>
        </p:nvPicPr>
        <p:blipFill>
          <a:blip r:embed="rId3"/>
          <a:stretch>
            <a:fillRect/>
          </a:stretch>
        </p:blipFill>
        <p:spPr>
          <a:xfrm>
            <a:off x="6094412" y="98072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bào</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bào</a:t>
            </a:r>
            <a:r>
              <a:rPr lang="en-US" sz="2000" dirty="0">
                <a:solidFill>
                  <a:schemeClr val="bg1"/>
                </a:solidFill>
              </a:rPr>
              <a:t>:</a:t>
            </a:r>
          </a:p>
          <a:p>
            <a:pPr algn="l"/>
            <a:r>
              <a:rPr lang="vi-VN" b="0" i="0" dirty="0">
                <a:effectLst/>
                <a:latin typeface="Open Sans" panose="020B0606030504020204" pitchFamily="34" charset="0"/>
              </a:rPr>
              <a:t>Làm phẳng và cắt gỗ: Máy bào điện được sử dụng để làm phẳng bề mặt của gỗ, loại bỏ các vết nứt, lõm và sần sùi để có được bề mặt mịn và đồng đều. Điều này làm tăng chất lượng và giá trị của sản phẩm gỗ cuối cùng.</a:t>
            </a:r>
          </a:p>
          <a:p>
            <a:pPr algn="l"/>
            <a:r>
              <a:rPr lang="vi-VN" b="0" i="0" dirty="0">
                <a:effectLst/>
                <a:latin typeface="Open Sans" panose="020B0606030504020204" pitchFamily="34" charset="0"/>
              </a:rPr>
              <a:t>Tạo hình và chế tác: Máy bào điện cũng có thể được sử dụng để tạo các hình dạng và đường nét đặc biệt trên các mảnh gỗ. Nhờ vào khả năng điều chỉnh độ sâu cắt và tốc độ, người thợ gỗ có thể sáng tạo các sản phẩm có hình dạng phức tạp và độ chính xác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F88E795-E17D-4F58-4A26-B2DD277960DF}"/>
              </a:ext>
            </a:extLst>
          </p:cNvPr>
          <p:cNvPicPr>
            <a:picLocks noChangeAspect="1"/>
          </p:cNvPicPr>
          <p:nvPr/>
        </p:nvPicPr>
        <p:blipFill>
          <a:blip r:embed="rId3"/>
          <a:stretch>
            <a:fillRect/>
          </a:stretch>
        </p:blipFill>
        <p:spPr>
          <a:xfrm>
            <a:off x="6094412" y="98072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bào</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bào</a:t>
            </a:r>
            <a:r>
              <a:rPr lang="en-US" sz="2000" dirty="0">
                <a:solidFill>
                  <a:schemeClr val="bg1"/>
                </a:solidFill>
              </a:rPr>
              <a:t>:</a:t>
            </a:r>
          </a:p>
          <a:p>
            <a:pPr algn="l"/>
            <a:r>
              <a:rPr lang="vi-VN" b="0" i="0" dirty="0">
                <a:effectLst/>
                <a:latin typeface="Open Sans" panose="020B0606030504020204" pitchFamily="34" charset="0"/>
              </a:rPr>
              <a:t>Nguy cơ chấn thương do lưỡi cắt: Lưỡi cắt của máy bào điện quay rất nhanh và sắc bén. Nếu không đeo đủ trang bị bảo hộ hoặc không cẩn thận khi vận hành, người sử dụng có thể gặp nguy cơ bị cắt thương nghiêm trọng, đặc biệt là ở vùng tay và ngón tay.</a:t>
            </a:r>
          </a:p>
          <a:p>
            <a:pPr algn="l"/>
            <a:r>
              <a:rPr lang="vi-VN" b="0" i="0" dirty="0">
                <a:effectLst/>
                <a:latin typeface="Open Sans" panose="020B0606030504020204" pitchFamily="34" charset="0"/>
              </a:rPr>
              <a:t>Nguy cơ làm đau mắt và tổn thương mắt: Việc hoạt động của máy bào điện có thể tạo ra bụi và mảnh vụn gỗ bay lơ lửng trong không khí.</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516B7FE-3CBE-5301-E4BE-F3CDE13F0B57}"/>
              </a:ext>
            </a:extLst>
          </p:cNvPr>
          <p:cNvPicPr>
            <a:picLocks noChangeAspect="1"/>
          </p:cNvPicPr>
          <p:nvPr/>
        </p:nvPicPr>
        <p:blipFill>
          <a:blip r:embed="rId3"/>
          <a:stretch>
            <a:fillRect/>
          </a:stretch>
        </p:blipFill>
        <p:spPr>
          <a:xfrm>
            <a:off x="6094412" y="98072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bào</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bào</a:t>
            </a:r>
          </a:p>
          <a:p>
            <a:pPr algn="l">
              <a:lnSpc>
                <a:spcPct val="120000"/>
              </a:lnSpc>
            </a:pPr>
            <a:r>
              <a:rPr lang="vi-VN" b="0" i="0" dirty="0">
                <a:effectLst/>
                <a:latin typeface="Open Sans" panose="020B0606030504020204" pitchFamily="34" charset="0"/>
              </a:rPr>
              <a:t>Kiểm tra trạng thái của máy: Hãy kiểm tra xem máy bào có bị hỏng hóc, hư hỏng hay không. Đảm bảo rằng tất cả các bộ phận của máy như động cơ, bộ điều khiển và lưỡi cắt đều hoạt động bình thường và không có dấu hiệu gì của sự cố hay hỏng hóc.</a:t>
            </a:r>
          </a:p>
          <a:p>
            <a:pPr algn="l">
              <a:lnSpc>
                <a:spcPct val="120000"/>
              </a:lnSpc>
            </a:pPr>
            <a:r>
              <a:rPr lang="vi-VN" b="0" i="0" dirty="0">
                <a:effectLst/>
                <a:latin typeface="Open Sans" panose="020B0606030504020204" pitchFamily="34" charset="0"/>
              </a:rPr>
              <a:t>Kiểm tra điện áp và dây cáp điện: Đảm bảo rằng nguồn điện được sử dụng phù hợp với yêu cầu của máy bào điện. Kiểm tra dây cáp điện để đảm bảo chúng không bị rách hay hư hỏng.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775109B-B320-1AAE-1EFB-618E13296EFF}"/>
              </a:ext>
            </a:extLst>
          </p:cNvPr>
          <p:cNvPicPr>
            <a:picLocks noChangeAspect="1"/>
          </p:cNvPicPr>
          <p:nvPr/>
        </p:nvPicPr>
        <p:blipFill>
          <a:blip r:embed="rId3"/>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bào</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bào định kỳ</a:t>
            </a:r>
          </a:p>
          <a:p>
            <a:pPr algn="l">
              <a:lnSpc>
                <a:spcPct val="120000"/>
              </a:lnSpc>
            </a:pPr>
            <a:r>
              <a:rPr lang="vi-VN" b="0" i="0" dirty="0">
                <a:effectLst/>
                <a:latin typeface="Open Sans" panose="020B0606030504020204" pitchFamily="34" charset="0"/>
              </a:rPr>
              <a:t>Kiểm tra và làm sạch lưỡi cắt: Thường xuyên kiểm tra lưỡi cắt của máy bào để đảm bảo rằng nó sắc và không bị gỉ hoặc gãy. Nếu thấy lưỡi cắt không đủ sắc, hãy mài hoặc thay lưỡi mới. Làm sạch lưỡi cắt sau mỗi lần sử dụng để loại bỏ bụi và mảnh vụn gỗ tích tụ, giúp duy trì hiệu suất cắt tốt nhất.</a:t>
            </a:r>
          </a:p>
          <a:p>
            <a:pPr algn="l">
              <a:lnSpc>
                <a:spcPct val="120000"/>
              </a:lnSpc>
            </a:pPr>
            <a:r>
              <a:rPr lang="vi-VN" b="0" i="0" dirty="0">
                <a:effectLst/>
                <a:latin typeface="Open Sans" panose="020B0606030504020204" pitchFamily="34" charset="0"/>
              </a:rPr>
              <a:t>Bôi trơn các bộ phận chuyển động: Bảo trì các bộ phận chuyển động như trục quay và các bạc đạn bằng cách bôi trơn định kỳ. Sử dụng dầu hoặc chất bôi trơn được khuyến nghị để giảm ma sát và tiếng ồn, kéo dài tuổi thọ của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A3881E5-B3F4-3AEB-9A1C-A95B4BDBC469}"/>
              </a:ext>
            </a:extLst>
          </p:cNvPr>
          <p:cNvPicPr>
            <a:picLocks noChangeAspect="1"/>
          </p:cNvPicPr>
          <p:nvPr/>
        </p:nvPicPr>
        <p:blipFill>
          <a:blip r:embed="rId3"/>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bào</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bào an toàn</a:t>
            </a:r>
            <a:r>
              <a:rPr lang="en-US" sz="2400" dirty="0"/>
              <a:t>:</a:t>
            </a:r>
          </a:p>
          <a:p>
            <a:pPr algn="l"/>
            <a:r>
              <a:rPr lang="vi-VN" b="0" i="0" dirty="0">
                <a:solidFill>
                  <a:srgbClr val="4C4F5A"/>
                </a:solidFill>
                <a:effectLst/>
                <a:latin typeface="Open Sans" panose="020B0606030504020204" pitchFamily="34" charset="0"/>
              </a:rPr>
              <a:t>Đeo đồ bảo hộ cá nhân: Trước khi bắt đầu vận hành, hãy đảm bảo rằng bạn đã đeo đủ đồ bảo hộ cá nhân bao gồm mũ bảo hiểm, kính bảo hộ, khẩu trang (nếu cần), găng tay và áo khoác chống cắt. Đây là những trang bị cần thiết để bảo vệ bạn khỏi các nguy cơ tai nạn trong quá trình làm việc.</a:t>
            </a:r>
          </a:p>
          <a:p>
            <a:pPr algn="l"/>
            <a:r>
              <a:rPr lang="vi-VN" b="0" i="0" dirty="0">
                <a:solidFill>
                  <a:srgbClr val="4C4F5A"/>
                </a:solidFill>
                <a:effectLst/>
                <a:latin typeface="Open Sans" panose="020B0606030504020204" pitchFamily="34" charset="0"/>
              </a:rPr>
              <a:t>Kiểm tra máy trước khi sử dụng: Hãy kiểm tra tổng quan máy bào để đảm bảo rằng không có bất kỳ vấn đề nào. Đảm bảo rằng các bộ phận như lưỡi cắt, động cơ và bộ điều khiển hoạt động bình thường và không có dấu hiệu hỏng hóc.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bào</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bào</a:t>
            </a:r>
            <a:r>
              <a:rPr lang="en-US" sz="2400" dirty="0"/>
              <a:t>:</a:t>
            </a:r>
          </a:p>
          <a:p>
            <a:pPr algn="l"/>
            <a:r>
              <a:rPr lang="vi-VN" b="0" i="0" dirty="0">
                <a:solidFill>
                  <a:srgbClr val="4C4F5A"/>
                </a:solidFill>
                <a:effectLst/>
                <a:latin typeface="Open Sans" panose="020B0606030504020204" pitchFamily="34" charset="0"/>
              </a:rPr>
              <a:t>Ngừng máy ngay khi có vấn đề: Nếu bạn phát hiện bất kỳ vấn đề gì không bình thường trong quá trình vận hành máy bào, hãy ngừng máy ngay lập tức. Điều này có thể bao gồm tiếng ồn lạ, rung lắc mạnh, hay bất kỳ dấu hiệu gì của sự cố.</a:t>
            </a:r>
          </a:p>
          <a:p>
            <a:pPr algn="l"/>
            <a:r>
              <a:rPr lang="vi-VN" b="0" i="0" dirty="0">
                <a:solidFill>
                  <a:srgbClr val="4C4F5A"/>
                </a:solidFill>
                <a:effectLst/>
                <a:latin typeface="Open Sans" panose="020B0606030504020204" pitchFamily="34" charset="0"/>
              </a:rPr>
              <a:t>Kiểm tra và khắc phục sự cố: Sau khi dừng máy, kiểm tra và xác định nguyên nhân của sự cố. Nếu có thể, khắc phục vấn đề một cách an toàn và thận trọng. Nếu không thể tự xử lý được, hãy thông báo cho người có trách nhiệm hoặc kỹ thuật viên để họ có thể can thiệp.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bào</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bào</a:t>
            </a:r>
            <a:r>
              <a:rPr lang="en-US" sz="2000" dirty="0">
                <a:latin typeface="Söhne"/>
              </a:rPr>
              <a:t>:</a:t>
            </a:r>
          </a:p>
          <a:p>
            <a:pPr algn="l"/>
            <a:r>
              <a:rPr lang="vi-VN" b="0" i="0" dirty="0">
                <a:effectLst/>
                <a:latin typeface="Söhne"/>
              </a:rPr>
              <a:t>Nguy cơ chấn thương do lưỡi cắt sắc bén: Lưỡi cắt của máy bào điện quay với tốc độ cao và rất sắc. Nếu không cẩn thận, người sử dụng có thể gặp nguy cơ bị cắt hoặc bị thương nghiêm trọng khi tiếp xúc với lưỡi cắt.</a:t>
            </a:r>
          </a:p>
          <a:p>
            <a:pPr algn="l"/>
            <a:r>
              <a:rPr lang="vi-VN" b="0" i="0" dirty="0">
                <a:effectLst/>
                <a:latin typeface="Söhne"/>
              </a:rPr>
              <a:t>Nguy cơ làm đau mắt và tổn thương mắt: Việc hoạt động của máy bào điện tạo ra bụi và mảnh vụn gỗ bay lơ lửng trong không khí. Nếu không đeo kính bảo hộ, có nguy cơ mắt bị tổn thương do các hạt gỗ bay vào.</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A299F9BB-C9D7-6E07-723B-F70BD9DD78E2}"/>
              </a:ext>
            </a:extLst>
          </p:cNvPr>
          <p:cNvPicPr>
            <a:picLocks noChangeAspect="1"/>
          </p:cNvPicPr>
          <p:nvPr/>
        </p:nvPicPr>
        <p:blipFill>
          <a:blip r:embed="rId4"/>
          <a:stretch>
            <a:fillRect/>
          </a:stretch>
        </p:blipFill>
        <p:spPr>
          <a:xfrm>
            <a:off x="-890364" y="3645024"/>
            <a:ext cx="4595193" cy="4595193"/>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bào</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bào</a:t>
            </a:r>
            <a:endParaRPr lang="en-US" sz="2000" dirty="0">
              <a:latin typeface="Söhne"/>
            </a:endParaRPr>
          </a:p>
          <a:p>
            <a:pPr algn="l"/>
            <a:r>
              <a:rPr lang="en-US" b="0" i="0" dirty="0">
                <a:effectLst/>
                <a:latin typeface="Söhne"/>
              </a:rPr>
              <a:t>1. </a:t>
            </a:r>
            <a:r>
              <a:rPr lang="vi-VN" b="0" i="0" dirty="0">
                <a:effectLst/>
                <a:latin typeface="Söhne"/>
              </a:rPr>
              <a:t>Kiểm tra và bảo dưỡng định kỳ máy bào để việc vận hành an toàn</a:t>
            </a:r>
            <a:endParaRPr lang="en-US" b="0" i="0" dirty="0">
              <a:effectLst/>
              <a:latin typeface="Söhne"/>
            </a:endParaRPr>
          </a:p>
          <a:p>
            <a:pPr lvl="1"/>
            <a:r>
              <a:rPr lang="vi-VN" b="0" i="0" dirty="0">
                <a:effectLst/>
                <a:latin typeface="Söhne"/>
              </a:rPr>
              <a:t>Kiểm tra lưỡi cắt: Thường xuyên kiểm tra lưỡi cắt của máy bào để đảm bảo rằng nó sắc và không bị hư hỏng. Lưỡi cắt cần được mài hoặc thay mới đều đặn để đảm bảo hiệu suất cắt tốt nhất và tránh nguy cơ chấn thương.</a:t>
            </a:r>
          </a:p>
          <a:p>
            <a:pPr lvl="1"/>
            <a:r>
              <a:rPr lang="vi-VN" b="0" i="0" dirty="0">
                <a:effectLst/>
                <a:latin typeface="Söhne"/>
              </a:rPr>
              <a:t>Bôi trơn các bộ phận chuyển động: Bảo trì các bộ phận chuyển động như trục quay và các bạc đạn bằng cách bôi trơn định kỳ. Sử dụng dầu hoặc chất bôi trơn phù hợp để giảm ma sát và duy trì hoạt động êm ái của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803C3A2B-CDD3-AAE3-9E3E-A91891841084}"/>
              </a:ext>
            </a:extLst>
          </p:cNvPr>
          <p:cNvPicPr>
            <a:picLocks noChangeAspect="1"/>
          </p:cNvPicPr>
          <p:nvPr/>
        </p:nvPicPr>
        <p:blipFill>
          <a:blip r:embed="rId4"/>
          <a:stretch>
            <a:fillRect/>
          </a:stretch>
        </p:blipFill>
        <p:spPr>
          <a:xfrm>
            <a:off x="-890364" y="3645024"/>
            <a:ext cx="4595193" cy="4595193"/>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bào</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bào</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bào</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Trước khi sử dụng máy bào điện, người vận hành cần được đào tạo và huấn luyện về cách sử dụng máy, các biện pháp an toàn và các quy định liên quan. Đảm bảo rằng chỉ những người được đào tạo mới được phép vận hành máy.</a:t>
            </a:r>
          </a:p>
          <a:p>
            <a:pPr lvl="1"/>
            <a:r>
              <a:rPr lang="vi-VN" b="0" i="0" dirty="0">
                <a:effectLst/>
                <a:latin typeface="Söhne"/>
              </a:rPr>
              <a:t>Đeo đủ trang bị bảo hộ cá nhân: Trang bị đầy đủ đồ bảo hộ cá nhân như mũ bảo hiểm, kính bảo hộ, khẩu trang, găng tay và áo khoác chống cắt là bắt buộc khi làm việc với máy bào điện. Đây là các trang thiết bị cần thiết để bảo vệ người vận hành khỏi các nguy cơ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CA81084A-911B-C04B-2E4E-92A48FDD3630}"/>
              </a:ext>
            </a:extLst>
          </p:cNvPr>
          <p:cNvPicPr>
            <a:picLocks noChangeAspect="1"/>
          </p:cNvPicPr>
          <p:nvPr/>
        </p:nvPicPr>
        <p:blipFill>
          <a:blip r:embed="rId4"/>
          <a:stretch>
            <a:fillRect/>
          </a:stretch>
        </p:blipFill>
        <p:spPr>
          <a:xfrm>
            <a:off x="-890364" y="3645024"/>
            <a:ext cx="4595193" cy="4595193"/>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bào</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bào</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bào</a:t>
            </a:r>
            <a:endParaRPr lang="en-US" b="0" i="0" dirty="0">
              <a:effectLst/>
              <a:latin typeface="Söhne"/>
            </a:endParaRPr>
          </a:p>
          <a:p>
            <a:pPr lvl="1"/>
            <a:r>
              <a:rPr lang="vi-VN" b="0" i="0" dirty="0">
                <a:effectLst/>
                <a:latin typeface="Söhne"/>
              </a:rPr>
              <a:t>Xác định vùng nguy hiểm của máy bào: Trước tiên, hãy xác định các vùng nguy hiểm trên máy bào điện như vùng lưỡi cắt, bộ phận chuyển động, và khu vực có nguy cơ va chạm hoặc gặp nhiều mảnh vụn gỗ.</a:t>
            </a:r>
          </a:p>
          <a:p>
            <a:pPr lvl="1"/>
            <a:r>
              <a:rPr lang="vi-VN" b="0" i="0" dirty="0">
                <a:effectLst/>
                <a:latin typeface="Söhne"/>
              </a:rPr>
              <a:t>Xác định vùng an toàn xung quanh máy: Xác định các vùng an toàn xung quanh máy bào điện mà người vận hành cần giữ khoảng cách để tránh nguy cơ. Đây là các vùng không có lưỡi cắt hoặc các bộ phận chuyển động của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3F10A3FC-6A5D-2D3C-41AA-D3B1723D8F39}"/>
              </a:ext>
            </a:extLst>
          </p:cNvPr>
          <p:cNvPicPr>
            <a:picLocks noChangeAspect="1"/>
          </p:cNvPicPr>
          <p:nvPr/>
        </p:nvPicPr>
        <p:blipFill>
          <a:blip r:embed="rId4"/>
          <a:stretch>
            <a:fillRect/>
          </a:stretch>
        </p:blipFill>
        <p:spPr>
          <a:xfrm>
            <a:off x="-890364" y="3645024"/>
            <a:ext cx="4595193" cy="4595193"/>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bào</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bào</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bào</a:t>
            </a:r>
            <a:endParaRPr lang="en-US" b="0" i="0" dirty="0">
              <a:effectLst/>
              <a:latin typeface="Söhne"/>
            </a:endParaRPr>
          </a:p>
          <a:p>
            <a:pPr lvl="1"/>
            <a:r>
              <a:rPr lang="vi-VN" b="0" i="0" dirty="0">
                <a:effectLst/>
                <a:latin typeface="Söhne"/>
              </a:rPr>
              <a:t>Mũ bảo hiểm: Đeo mũ bảo hiểm để bảo vệ đầu khỏi các vật rơi từ máy hoặc các mảnh vụn gỗ.</a:t>
            </a:r>
          </a:p>
          <a:p>
            <a:pPr lvl="1"/>
            <a:r>
              <a:rPr lang="vi-VN" b="0" i="0" dirty="0">
                <a:effectLst/>
                <a:latin typeface="Söhne"/>
              </a:rPr>
              <a:t>Kính bảo hộ: Sử dụng kính bảo hộ để bảo vệ mắt khỏi bụi, mảnh vụn gỗ và các tác nhân gây tổn thương khác.</a:t>
            </a:r>
          </a:p>
          <a:p>
            <a:pPr lvl="1"/>
            <a:r>
              <a:rPr lang="vi-VN" b="0" i="0" dirty="0">
                <a:effectLst/>
                <a:latin typeface="Söhne"/>
              </a:rPr>
              <a:t>Găng tay: Đeo găng tay để bảo vệ tay khỏi các lưỡi cắt sắc và giúp bám chắc vật liệu một cách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99D891E0-1F45-A239-E8FA-01FB2F2DDA02}"/>
              </a:ext>
            </a:extLst>
          </p:cNvPr>
          <p:cNvPicPr>
            <a:picLocks noChangeAspect="1"/>
          </p:cNvPicPr>
          <p:nvPr/>
        </p:nvPicPr>
        <p:blipFill>
          <a:blip r:embed="rId4"/>
          <a:stretch>
            <a:fillRect/>
          </a:stretch>
        </p:blipFill>
        <p:spPr>
          <a:xfrm>
            <a:off x="-890364" y="3645024"/>
            <a:ext cx="4595193" cy="4595193"/>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bào</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bào</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bào</a:t>
            </a:r>
            <a:endParaRPr lang="en-US" b="0" i="0" dirty="0">
              <a:effectLst/>
              <a:latin typeface="Söhne"/>
            </a:endParaRPr>
          </a:p>
          <a:p>
            <a:pPr lvl="1"/>
            <a:r>
              <a:rPr lang="vi-VN" b="0" i="0" dirty="0">
                <a:effectLst/>
                <a:latin typeface="Söhne"/>
              </a:rPr>
              <a:t>Ngừng máy ngay lập tức: Nếu phát hiện bất kỳ vấn đề gì không bình thường, hãy dừng máy ngay lập tức để ngăn ngừa tình huống trở nên nghiêm trọng hơn.</a:t>
            </a:r>
          </a:p>
          <a:p>
            <a:pPr lvl="1"/>
            <a:r>
              <a:rPr lang="vi-VN" b="0" i="0" dirty="0">
                <a:effectLst/>
                <a:latin typeface="Söhne"/>
              </a:rPr>
              <a:t>Bảo vệ chỗ xảy ra sự cố: Nếu có nguy cơ cháy nổ hoặc các vật liệu nguy hiểm bị rơi ra, hãy đảm bảo khu vực xung quanh được bảo vệ và ngăn ngừa nguy cơ cho người khác.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1896713B-3D9C-3692-E917-127107C2546B}"/>
              </a:ext>
            </a:extLst>
          </p:cNvPr>
          <p:cNvPicPr>
            <a:picLocks noChangeAspect="1"/>
          </p:cNvPicPr>
          <p:nvPr/>
        </p:nvPicPr>
        <p:blipFill>
          <a:blip r:embed="rId4"/>
          <a:stretch>
            <a:fillRect/>
          </a:stretch>
        </p:blipFill>
        <p:spPr>
          <a:xfrm>
            <a:off x="-890364" y="3645024"/>
            <a:ext cx="4595193" cy="4595193"/>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bào</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bào</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bào</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7C950157-5395-97B2-0D9B-91A47CF7F62E}"/>
              </a:ext>
            </a:extLst>
          </p:cNvPr>
          <p:cNvPicPr>
            <a:picLocks noChangeAspect="1"/>
          </p:cNvPicPr>
          <p:nvPr/>
        </p:nvPicPr>
        <p:blipFill>
          <a:blip r:embed="rId4"/>
          <a:stretch>
            <a:fillRect/>
          </a:stretch>
        </p:blipFill>
        <p:spPr>
          <a:xfrm>
            <a:off x="-890364" y="3645024"/>
            <a:ext cx="4595193" cy="4595193"/>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bào</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bào</a:t>
            </a:r>
            <a:endParaRPr lang="en-US" sz="2400" b="1" i="0" dirty="0">
              <a:effectLst/>
              <a:latin typeface="Söhne"/>
            </a:endParaRPr>
          </a:p>
          <a:p>
            <a:r>
              <a:rPr lang="vi-VN" b="0" i="0" dirty="0">
                <a:effectLst/>
                <a:latin typeface="Söhne"/>
              </a:rPr>
              <a:t>Độ ẩm không khí: Thời tiết ẩm ướt có thể làm tăng độ ẩm trong gỗ, làm cho nó mềm và dễ bị cắt hơn. Điều này có thể làm giảm hiệu suất của máy bào điện hoặc gây ra các vấn đề khác như sụt giảm độ sắc của lưỡi cắt.</a:t>
            </a:r>
          </a:p>
          <a:p>
            <a:r>
              <a:rPr lang="vi-VN" b="0" i="0" dirty="0">
                <a:effectLst/>
                <a:latin typeface="Söhne"/>
              </a:rPr>
              <a:t>Nhiệt độ: Nhiệt độ quá cao có thể làm cho máy bào điện hoạt động quá nóng và gây ra sự cố như đứng máy. Ngược lại, trong điều kiện lạnh, các bộ phận của máy có thể cứng và không hoạt động tốt.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4A57F14-E33C-880A-C52F-E44332138A00}"/>
              </a:ext>
            </a:extLst>
          </p:cNvPr>
          <p:cNvPicPr>
            <a:picLocks noChangeAspect="1"/>
          </p:cNvPicPr>
          <p:nvPr/>
        </p:nvPicPr>
        <p:blipFill>
          <a:blip r:embed="rId3"/>
          <a:stretch>
            <a:fillRect/>
          </a:stretch>
        </p:blipFill>
        <p:spPr>
          <a:xfrm>
            <a:off x="-1826468" y="3537028"/>
            <a:ext cx="5616624" cy="5616624"/>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bào</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bào</a:t>
            </a:r>
            <a:endParaRPr lang="en-US" sz="2400" b="1" i="0" dirty="0">
              <a:effectLst/>
              <a:latin typeface="Söhne"/>
            </a:endParaRPr>
          </a:p>
          <a:p>
            <a:r>
              <a:rPr lang="vi-VN" b="0" i="0" dirty="0">
                <a:effectLst/>
                <a:latin typeface="Söhne"/>
              </a:rPr>
              <a:t>Không gian làm việc: Máy bào điện cần được sử dụng trong không gian rộng đủ để thực hiện các thao tác một cách an toàn và thuận tiện. Không gian hẹp có thể gây hạn chế về độ linh hoạt và an toàn trong quá trình vận hành.</a:t>
            </a:r>
          </a:p>
          <a:p>
            <a:r>
              <a:rPr lang="vi-VN" b="0" i="0" dirty="0">
                <a:effectLst/>
                <a:latin typeface="Söhne"/>
              </a:rPr>
              <a:t>Độ thông thoáng và hệ thống thông gió: Môi trường làm việc nên có độ thông thoáng tốt để giảm thiểu nguy cơ ngộ độc khí độc hại hoặc bụi gỗ trong không khí. Hệ thống thông gió hiệu quả cũng là yếu tố quan trọng để đảm bảo môi trường làm việc luôn trong điều kiện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9FBA69E-D18F-9AE9-206F-6F9559D61A54}"/>
              </a:ext>
            </a:extLst>
          </p:cNvPr>
          <p:cNvPicPr>
            <a:picLocks noChangeAspect="1"/>
          </p:cNvPicPr>
          <p:nvPr/>
        </p:nvPicPr>
        <p:blipFill>
          <a:blip r:embed="rId3"/>
          <a:stretch>
            <a:fillRect/>
          </a:stretch>
        </p:blipFill>
        <p:spPr>
          <a:xfrm>
            <a:off x="-1826468" y="3537028"/>
            <a:ext cx="5616624" cy="5616624"/>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bào</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C. </a:t>
            </a:r>
            <a:r>
              <a:rPr lang="vi-VN" sz="2400" b="1" i="0" dirty="0">
                <a:effectLst/>
                <a:latin typeface="Söhne"/>
              </a:rPr>
              <a:t>Tình trạng kỹ thuật của máy bào ảnh hưởng như thế nào đến việc vận hành máy bào</a:t>
            </a:r>
            <a:endParaRPr lang="en-US" sz="2400" b="1" i="0" dirty="0">
              <a:effectLst/>
              <a:latin typeface="Söhne"/>
            </a:endParaRPr>
          </a:p>
          <a:p>
            <a:r>
              <a:rPr lang="vi-VN" b="0" i="0" dirty="0">
                <a:effectLst/>
                <a:latin typeface="Söhne"/>
              </a:rPr>
              <a:t>Hiệu suất hoạt động: Máy bào điện cần phải được bảo trì và kiểm tra định kỳ để đảm bảo các bộ phận hoạt động một cách chính xác và hiệu quả. Nếu máy bị hỏng hoặc không hoạt động đúng cách, hiệu suất làm việc sẽ giảm và có thể dẫn đến kết quả không mong muốn.</a:t>
            </a:r>
          </a:p>
          <a:p>
            <a:r>
              <a:rPr lang="vi-VN" b="0" i="0" dirty="0">
                <a:effectLst/>
                <a:latin typeface="Söhne"/>
              </a:rPr>
              <a:t>An toàn khi vận hành: Tình trạng kỹ thuật kém có thể tạo ra các nguy cơ an toàn, chẳng hạn như các bộ phận dao cắt không sắc hoặc không ổn định, gây nguy hiểm cho người vận hành. Ngoài ra, các lỗi kỹ thuật cũng có thể dẫn đến các sự cố không mong muốn trong quá trình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22F4ADF-B961-F31C-D906-58047E9359F1}"/>
              </a:ext>
            </a:extLst>
          </p:cNvPr>
          <p:cNvPicPr>
            <a:picLocks noChangeAspect="1"/>
          </p:cNvPicPr>
          <p:nvPr/>
        </p:nvPicPr>
        <p:blipFill>
          <a:blip r:embed="rId3"/>
          <a:stretch>
            <a:fillRect/>
          </a:stretch>
        </p:blipFill>
        <p:spPr>
          <a:xfrm>
            <a:off x="-1826468" y="3537028"/>
            <a:ext cx="5616624" cy="5616624"/>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bào</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bào</a:t>
            </a:r>
            <a:endParaRPr lang="en-US" sz="2400" b="1" i="0" dirty="0">
              <a:effectLst/>
              <a:latin typeface="Söhne"/>
            </a:endParaRPr>
          </a:p>
          <a:p>
            <a:r>
              <a:rPr lang="vi-VN" b="0" i="0" dirty="0">
                <a:effectLst/>
                <a:latin typeface="Söhne"/>
              </a:rPr>
              <a:t>An toàn trong vận hành: Kiến thức an toàn là cơ sở để người lao động có thể nhận biết và đánh giá các nguy hiểm có thể xảy ra khi vận hành máy bào điện. Việc hiểu về các quy tắc an toàn và biện pháp phòng ngừa sự cố giúp giảm thiểu nguy cơ tai nạn và bảo vệ sức khỏe của bản thân và những người xung quanh.</a:t>
            </a:r>
          </a:p>
          <a:p>
            <a:r>
              <a:rPr lang="vi-VN" b="0" i="0" dirty="0">
                <a:effectLst/>
                <a:latin typeface="Söhne"/>
              </a:rPr>
              <a:t>Kỹ năng vận hành chuyên nghiệp: Kỹ năng vận hành máy bào điện đòi hỏi sự chuyên nghiệp và tỉ mỉ. Người lao động cần phải biết cách điều chỉnh và điều khiển máy một cách chính xác để đạt được kết quả sản xuất tốt nhất. Việc áp dụng kỹ năng chuyên môn giúp tăng cường hiệu suất và đảm bảo sự an toàn trong quá trình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48496F3-7F48-0982-48A6-586AF8546E64}"/>
              </a:ext>
            </a:extLst>
          </p:cNvPr>
          <p:cNvPicPr>
            <a:picLocks noChangeAspect="1"/>
          </p:cNvPicPr>
          <p:nvPr/>
        </p:nvPicPr>
        <p:blipFill>
          <a:blip r:embed="rId3"/>
          <a:stretch>
            <a:fillRect/>
          </a:stretch>
        </p:blipFill>
        <p:spPr>
          <a:xfrm>
            <a:off x="-1826468" y="3537028"/>
            <a:ext cx="5616624" cy="5616624"/>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88585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bào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Đầu tiên, đào tạo an toàn giúp người vận hành nhận thức rõ ràng về các nguy cơ tiềm ẩn và các biện pháp phòng ngừa để tránh tai nạn. Qua quá trình đào tạo, họ sẽ hiểu được cách sử dụng máy bào một cách an toàn và hiệu quả.</a:t>
            </a:r>
          </a:p>
          <a:p>
            <a:pPr algn="l"/>
            <a:r>
              <a:rPr lang="vi-VN" b="0" i="0" dirty="0">
                <a:effectLst/>
                <a:latin typeface="Open Sans" panose="020B0606030504020204" pitchFamily="34" charset="0"/>
              </a:rPr>
              <a:t>Thứ hai, đào tạo an toàn lao động cung cấp cho người vận hành kiến thức cần thiết về các quy định và quy trình an toàn. Họ sẽ biết cách áp dụng các quy tắc này vào thực tiễn làm việc hàng ngày để đảm bảo môi trường làm việc an toàn và tránh các sự cố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D371947-1D9B-0567-D26D-3E8068551F2D}"/>
              </a:ext>
            </a:extLst>
          </p:cNvPr>
          <p:cNvPicPr>
            <a:picLocks noChangeAspect="1"/>
          </p:cNvPicPr>
          <p:nvPr/>
        </p:nvPicPr>
        <p:blipFill>
          <a:blip r:embed="rId3"/>
          <a:stretch>
            <a:fillRect/>
          </a:stretch>
        </p:blipFill>
        <p:spPr>
          <a:xfrm>
            <a:off x="6958508" y="1841211"/>
            <a:ext cx="3825801" cy="3825801"/>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81384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bào</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 </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63DDE4E-B00C-0C73-9E81-A366D2D2BE8A}"/>
              </a:ext>
            </a:extLst>
          </p:cNvPr>
          <p:cNvPicPr>
            <a:picLocks noChangeAspect="1"/>
          </p:cNvPicPr>
          <p:nvPr/>
        </p:nvPicPr>
        <p:blipFill>
          <a:blip r:embed="rId3"/>
          <a:stretch>
            <a:fillRect/>
          </a:stretch>
        </p:blipFill>
        <p:spPr>
          <a:xfrm>
            <a:off x="6958508" y="1841211"/>
            <a:ext cx="3825801" cy="3825801"/>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bào</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Thứ nhất, an toàn lao động giúp bảo vệ sức khỏe và tính mạng của người lao động. Việc vận hành máy bào điện có thể tiềm ẩn nhiều nguy hiểm như cắt, va đập, hoặc bị nhiễm điện. Bằng việc tuân thủ các quy tắc an toàn và đeo đủ trang bị bảo hộ cá nhân, người lao động sẽ giảm được rủi ro và nguy cơ tai nạn trong quá trình làm việc.</a:t>
            </a:r>
          </a:p>
          <a:p>
            <a:pPr algn="l">
              <a:lnSpc>
                <a:spcPct val="120000"/>
              </a:lnSpc>
            </a:pPr>
            <a:r>
              <a:rPr lang="vi-VN" b="0" i="0" dirty="0">
                <a:effectLst/>
                <a:latin typeface="Open Sans" panose="020B0606030504020204" pitchFamily="34" charset="0"/>
              </a:rPr>
              <a:t>Thứ hai, an toàn lao động cũng đóng vai trò quan trọng trong việc duy trì hiệu suất và chất lượng sản phẩm. Khi người lao động cảm thấy an toàn và tự tin trong công việc, họ sẽ làm việc hiệu quả hơn và sản phẩm đầu ra sẽ được cải thiện.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253D350-5647-E82A-2FF6-6308B5D02DB5}"/>
              </a:ext>
            </a:extLst>
          </p:cNvPr>
          <p:cNvPicPr>
            <a:picLocks noChangeAspect="1"/>
          </p:cNvPicPr>
          <p:nvPr/>
        </p:nvPicPr>
        <p:blipFill>
          <a:blip r:embed="rId3"/>
          <a:stretch>
            <a:fillRect/>
          </a:stretch>
        </p:blipFill>
        <p:spPr>
          <a:xfrm>
            <a:off x="-665625" y="4189636"/>
            <a:ext cx="3965128" cy="3965128"/>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bào</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bào</a:t>
            </a:r>
          </a:p>
          <a:p>
            <a:pPr algn="l">
              <a:lnSpc>
                <a:spcPct val="120000"/>
              </a:lnSpc>
            </a:pPr>
            <a:r>
              <a:rPr lang="vi-VN" b="0" i="0" dirty="0">
                <a:effectLst/>
                <a:latin typeface="Open Sans" panose="020B0606030504020204" pitchFamily="34" charset="0"/>
              </a:rPr>
              <a:t>Đeo trang bị bảo hộ cá nhân: Việc đeo đầy đủ trang bị bảo hộ cá nhân là điều cực kỳ quan trọng. Bao gồm mũ bảo hiểm, kính bảo hộ, mặt nạ chống bụi, găng tay chống cắt và giày bảo hộ. Những trang bị này giúp bảo vệ đầu, mặt, tay và chân khỏi các nguy hiểm tiềm ẩn trong quá trình vận hành.</a:t>
            </a:r>
          </a:p>
          <a:p>
            <a:pPr algn="l">
              <a:lnSpc>
                <a:spcPct val="120000"/>
              </a:lnSpc>
            </a:pPr>
            <a:r>
              <a:rPr lang="vi-VN" b="0" i="0" dirty="0">
                <a:effectLst/>
                <a:latin typeface="Open Sans" panose="020B0606030504020204" pitchFamily="34" charset="0"/>
              </a:rPr>
              <a:t>Kiểm tra máy trước khi sử dụng: Trước khi khởi động máy, hãy kiểm tra kỹ máy bào điện để đảm bảo rằng các bộ phận hoạt động bình thường và không có sự cố gì. Đặc biệt cần chú ý đến các dao cắt để đảm bảo chúng sắc bén và không bị hư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CB9EE7F-BB00-2F6F-E692-DF7F0DC0C242}"/>
              </a:ext>
            </a:extLst>
          </p:cNvPr>
          <p:cNvPicPr>
            <a:picLocks noChangeAspect="1"/>
          </p:cNvPicPr>
          <p:nvPr/>
        </p:nvPicPr>
        <p:blipFill>
          <a:blip r:embed="rId3"/>
          <a:stretch>
            <a:fillRect/>
          </a:stretch>
        </p:blipFill>
        <p:spPr>
          <a:xfrm>
            <a:off x="-665625" y="4189636"/>
            <a:ext cx="3965128" cy="3965128"/>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175</TotalTime>
  <Words>3875</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MÁY BÀO</vt:lpstr>
      <vt:lpstr>Một số vụ tai nạn lao động khi vận hành máy bào</vt:lpstr>
      <vt:lpstr>Tóm tắt bài học</vt:lpstr>
      <vt:lpstr>Giới thiệu</vt:lpstr>
      <vt:lpstr>Giới thiệu</vt:lpstr>
      <vt:lpstr>Thành Phần Và Chức Năng Của máy bào</vt:lpstr>
      <vt:lpstr>Thành Phần Và Chức Năng Của máy bào</vt:lpstr>
      <vt:lpstr>Thành Phần Và Chức Năng Của máy bào</vt:lpstr>
      <vt:lpstr>Thành Phần Và Chức Năng Của máy bào</vt:lpstr>
      <vt:lpstr>Kiểm tra và bảo trì an toàn trước khi vận hành máy bào</vt:lpstr>
      <vt:lpstr>Kiểm tra và bảo trì an toàn trước khi vận hành máy bào</vt:lpstr>
      <vt:lpstr>Quy trình vận hành an toàn máy bào</vt:lpstr>
      <vt:lpstr>Quy trình vận hành an toàn máy bào</vt:lpstr>
      <vt:lpstr>Đánh giá rủi ro và quản lý mối nguy khi vận hành máy bào</vt:lpstr>
      <vt:lpstr>Đánh giá rủi ro và quản lý mối nguy khi vận hành máy bào</vt:lpstr>
      <vt:lpstr>Đánh giá rủi ro và quản lý mối nguy khi vận hành máy bào</vt:lpstr>
      <vt:lpstr>Đánh giá rủi ro và quản lý mối nguy khi vận hành máy bào</vt:lpstr>
      <vt:lpstr>Đánh giá rủi ro và quản lý mối nguy khi vận hành máy bào</vt:lpstr>
      <vt:lpstr>Đánh giá rủi ro và quản lý mối nguy khi vận hành máy bào</vt:lpstr>
      <vt:lpstr>Đánh giá rủi ro và quản lý mối nguy khi vận hành máy bào</vt:lpstr>
      <vt:lpstr>Các yếu tố ảnh hưởng đến an toàn lao động khi vận hành máy bào</vt:lpstr>
      <vt:lpstr>Các yếu tố ảnh hưởng đến an toàn lao động khi vận hành máy bào</vt:lpstr>
      <vt:lpstr>Các yếu tố ảnh hưởng đến an toàn lao động khi vận hành máy bào</vt:lpstr>
      <vt:lpstr>Các yếu tố ảnh hưởng đến an toàn lao động khi vận hành máy bào</vt:lpstr>
      <vt:lpstr>Đào tạo an toàn lao động về kỹ năng vận hành máy bào an toàn</vt:lpstr>
      <vt:lpstr>Đào tạo an toàn lao động về kỹ năng vận hành máy bào an toàn</vt:lpstr>
      <vt:lpstr>Ý nghĩa của an toàn lao động trong việc vận hành máy bào</vt:lpstr>
      <vt:lpstr>Ý nghĩa của an toàn lao động trong việc vận hành máy bào</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2024-05-03T02:11:11Z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