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38" autoAdjust="0"/>
    <p:restoredTop sz="93725" autoAdjust="0"/>
  </p:normalViewPr>
  <p:slideViewPr>
    <p:cSldViewPr showGuides="1">
      <p:cViewPr varScale="1">
        <p:scale>
          <a:sx n="113" d="100"/>
          <a:sy n="113" d="100"/>
        </p:scale>
        <p:origin x="708" y="-858"/>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4/25/2024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4/25/2024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4/25/2024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001689" y="2188029"/>
            <a:ext cx="4183857"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MÁY BẮT VÍT CẦM TAY</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1026" name="Picture 2" descr="AD-8682 |Electric Screwdriver Online At Best Price">
            <a:extLst>
              <a:ext uri="{FF2B5EF4-FFF2-40B4-BE49-F238E27FC236}">
                <a16:creationId xmlns:a16="http://schemas.microsoft.com/office/drawing/2014/main" id="{268D587F-E064-D192-2623-32A7ED5184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6300" y="4725144"/>
            <a:ext cx="2197628" cy="13563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093767" cy="1143000"/>
          </a:xfrm>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máy</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bắt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vít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cầm</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tay</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lnSpcReduction="10000"/>
          </a:bodyPr>
          <a:lstStyle/>
          <a:p>
            <a:pPr marL="0" indent="0">
              <a:buNone/>
            </a:pPr>
            <a:r>
              <a:rPr lang="vi-VN" b="0" i="0" dirty="0">
                <a:solidFill>
                  <a:srgbClr val="0D0D0D"/>
                </a:solidFill>
                <a:effectLst/>
                <a:latin typeface="Söhne"/>
              </a:rPr>
              <a:t>Việc sử dụng máy bắt vít cầm tay có thể mang lại hiệu suất cao trong quá trình làm việc, nhưng cũng có thể tiềm ẩn các nguy cơ về an toàn lao động nếu không tuân thủ các quy định và biện pháp bảo vệ</a:t>
            </a:r>
            <a:r>
              <a:rPr lang="en-US" sz="2000" dirty="0">
                <a:ea typeface="+mn-lt"/>
                <a:cs typeface="+mn-lt"/>
              </a:rPr>
              <a:t>:</a:t>
            </a:r>
            <a:endParaRPr lang="en-US" dirty="0"/>
          </a:p>
          <a:p>
            <a:pPr marL="730885" lvl="1" indent="-304165"/>
            <a:r>
              <a:rPr lang="en-US" i="0" dirty="0">
                <a:solidFill>
                  <a:srgbClr val="0D0D0D"/>
                </a:solidFill>
                <a:effectLst/>
                <a:latin typeface="Söhne"/>
              </a:rPr>
              <a:t>Tai </a:t>
            </a:r>
            <a:r>
              <a:rPr lang="en-US" i="0" dirty="0" err="1">
                <a:solidFill>
                  <a:srgbClr val="0D0D0D"/>
                </a:solidFill>
                <a:effectLst/>
                <a:latin typeface="Söhne"/>
              </a:rPr>
              <a:t>nạn</a:t>
            </a:r>
            <a:r>
              <a:rPr lang="en-US" i="0" dirty="0">
                <a:solidFill>
                  <a:srgbClr val="0D0D0D"/>
                </a:solidFill>
                <a:effectLst/>
                <a:latin typeface="Söhne"/>
              </a:rPr>
              <a:t> do </a:t>
            </a:r>
            <a:r>
              <a:rPr lang="en-US" i="0" dirty="0" err="1">
                <a:solidFill>
                  <a:srgbClr val="0D0D0D"/>
                </a:solidFill>
                <a:effectLst/>
                <a:latin typeface="Söhne"/>
              </a:rPr>
              <a:t>sử</a:t>
            </a:r>
            <a:r>
              <a:rPr lang="en-US" i="0" dirty="0">
                <a:solidFill>
                  <a:srgbClr val="0D0D0D"/>
                </a:solidFill>
                <a:effectLst/>
                <a:latin typeface="Söhne"/>
              </a:rPr>
              <a:t> </a:t>
            </a:r>
            <a:r>
              <a:rPr lang="en-US" i="0" dirty="0" err="1">
                <a:solidFill>
                  <a:srgbClr val="0D0D0D"/>
                </a:solidFill>
                <a:effectLst/>
                <a:latin typeface="Söhne"/>
              </a:rPr>
              <a:t>dụng</a:t>
            </a:r>
            <a:r>
              <a:rPr lang="en-US" i="0" dirty="0">
                <a:solidFill>
                  <a:srgbClr val="0D0D0D"/>
                </a:solidFill>
                <a:effectLst/>
                <a:latin typeface="Söhne"/>
              </a:rPr>
              <a:t> </a:t>
            </a:r>
            <a:r>
              <a:rPr lang="en-US" i="0" dirty="0" err="1">
                <a:solidFill>
                  <a:srgbClr val="0D0D0D"/>
                </a:solidFill>
                <a:effectLst/>
                <a:latin typeface="Söhne"/>
              </a:rPr>
              <a:t>không</a:t>
            </a:r>
            <a:r>
              <a:rPr lang="en-US" i="0" dirty="0">
                <a:solidFill>
                  <a:srgbClr val="0D0D0D"/>
                </a:solidFill>
                <a:effectLst/>
                <a:latin typeface="Söhne"/>
              </a:rPr>
              <a:t> </a:t>
            </a:r>
            <a:r>
              <a:rPr lang="en-US" i="0" dirty="0" err="1">
                <a:solidFill>
                  <a:srgbClr val="0D0D0D"/>
                </a:solidFill>
                <a:effectLst/>
                <a:latin typeface="Söhne"/>
              </a:rPr>
              <a:t>đúng</a:t>
            </a:r>
            <a:r>
              <a:rPr lang="en-US" i="0" dirty="0">
                <a:solidFill>
                  <a:srgbClr val="0D0D0D"/>
                </a:solidFill>
                <a:effectLst/>
                <a:latin typeface="Söhne"/>
              </a:rPr>
              <a:t> </a:t>
            </a:r>
            <a:r>
              <a:rPr lang="en-US" i="0" dirty="0" err="1">
                <a:solidFill>
                  <a:srgbClr val="0D0D0D"/>
                </a:solidFill>
                <a:effectLst/>
                <a:latin typeface="Söhne"/>
              </a:rPr>
              <a:t>cách</a:t>
            </a:r>
            <a:endParaRPr lang="en-US" i="0" dirty="0">
              <a:solidFill>
                <a:srgbClr val="0D0D0D"/>
              </a:solidFill>
              <a:effectLst/>
              <a:latin typeface="Söhne"/>
            </a:endParaRPr>
          </a:p>
          <a:p>
            <a:pPr marL="730885" lvl="1" indent="-304165"/>
            <a:r>
              <a:rPr lang="en-US" dirty="0"/>
              <a:t>Tai </a:t>
            </a:r>
            <a:r>
              <a:rPr lang="en-US" dirty="0" err="1"/>
              <a:t>nạn</a:t>
            </a:r>
            <a:r>
              <a:rPr lang="en-US" dirty="0"/>
              <a:t> do </a:t>
            </a:r>
            <a:r>
              <a:rPr lang="en-US" dirty="0" err="1"/>
              <a:t>sự</a:t>
            </a:r>
            <a:r>
              <a:rPr lang="en-US" dirty="0"/>
              <a:t> </a:t>
            </a:r>
            <a:r>
              <a:rPr lang="en-US" dirty="0" err="1"/>
              <a:t>cố</a:t>
            </a:r>
            <a:r>
              <a:rPr lang="en-US" dirty="0"/>
              <a:t> </a:t>
            </a:r>
            <a:r>
              <a:rPr lang="en-US" dirty="0" err="1"/>
              <a:t>kỹ</a:t>
            </a:r>
            <a:r>
              <a:rPr lang="en-US" dirty="0"/>
              <a:t> </a:t>
            </a:r>
            <a:r>
              <a:rPr lang="en-US" dirty="0" err="1"/>
              <a:t>thuật</a:t>
            </a:r>
            <a:endParaRPr lang="en-US" dirty="0">
              <a:solidFill>
                <a:srgbClr val="0D0D0D"/>
              </a:solidFill>
              <a:latin typeface="Söhne"/>
            </a:endParaRPr>
          </a:p>
          <a:p>
            <a:pPr marL="730885" lvl="1" indent="-304165"/>
            <a:r>
              <a:rPr lang="vi-VN" dirty="0"/>
              <a:t>Tai nạn do thiếu hướng dẫn và đào tạo</a:t>
            </a:r>
            <a:endParaRPr lang="en-US" dirty="0">
              <a:solidFill>
                <a:srgbClr val="0D0D0D"/>
              </a:solidFill>
              <a:latin typeface="Söhne"/>
            </a:endParaRPr>
          </a:p>
          <a:p>
            <a:pPr marL="730885" lvl="1" indent="-304165"/>
            <a:r>
              <a:rPr lang="vi-VN" dirty="0"/>
              <a:t>Tai nạn do thiếu bảo dưỡng và kiểm tra</a:t>
            </a:r>
            <a:endParaRPr lang="en-US" dirty="0">
              <a:solidFill>
                <a:srgbClr val="0D0D0D"/>
              </a:solidFill>
              <a:latin typeface="Söhne"/>
            </a:endParaRPr>
          </a:p>
          <a:p>
            <a:pPr marL="730885" lvl="1" indent="-304165"/>
            <a:r>
              <a:rPr lang="en-US" dirty="0"/>
              <a:t>Tai </a:t>
            </a:r>
            <a:r>
              <a:rPr lang="en-US" dirty="0" err="1"/>
              <a:t>nạn</a:t>
            </a:r>
            <a:r>
              <a:rPr lang="en-US" dirty="0"/>
              <a:t> do </a:t>
            </a:r>
            <a:r>
              <a:rPr lang="en-US" dirty="0" err="1"/>
              <a:t>sử</a:t>
            </a:r>
            <a:r>
              <a:rPr lang="en-US" dirty="0"/>
              <a:t> </a:t>
            </a:r>
            <a:r>
              <a:rPr lang="en-US" dirty="0" err="1"/>
              <a:t>dụng</a:t>
            </a:r>
            <a:r>
              <a:rPr lang="en-US" dirty="0"/>
              <a:t> </a:t>
            </a:r>
            <a:r>
              <a:rPr lang="en-US" dirty="0" err="1"/>
              <a:t>trang</a:t>
            </a:r>
            <a:r>
              <a:rPr lang="en-US" dirty="0"/>
              <a:t> </a:t>
            </a:r>
            <a:r>
              <a:rPr lang="en-US" dirty="0" err="1"/>
              <a:t>thiết</a:t>
            </a:r>
            <a:r>
              <a:rPr lang="en-US" dirty="0"/>
              <a:t> </a:t>
            </a:r>
            <a:r>
              <a:rPr lang="en-US" dirty="0" err="1"/>
              <a:t>bị</a:t>
            </a:r>
            <a:r>
              <a:rPr lang="en-US" dirty="0"/>
              <a:t> </a:t>
            </a:r>
            <a:r>
              <a:rPr lang="en-US" dirty="0" err="1"/>
              <a:t>không</a:t>
            </a:r>
            <a:r>
              <a:rPr lang="en-US" dirty="0"/>
              <a:t> </a:t>
            </a:r>
            <a:r>
              <a:rPr lang="en-US" dirty="0" err="1"/>
              <a:t>phù</a:t>
            </a:r>
            <a:r>
              <a:rPr lang="en-US" dirty="0"/>
              <a:t> </a:t>
            </a:r>
            <a:r>
              <a:rPr lang="en-US" dirty="0" err="1"/>
              <a:t>hợp</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máy</a:t>
            </a:r>
            <a:r>
              <a:rPr lang="en-US" dirty="0"/>
              <a:t> </a:t>
            </a:r>
            <a:r>
              <a:rPr lang="en-US" dirty="0" err="1"/>
              <a:t>bắt</a:t>
            </a:r>
            <a:r>
              <a:rPr lang="en-US" dirty="0"/>
              <a:t> </a:t>
            </a:r>
            <a:r>
              <a:rPr lang="en-US" dirty="0" err="1"/>
              <a:t>vít</a:t>
            </a:r>
            <a:r>
              <a:rPr lang="en-US" dirty="0"/>
              <a:t> </a:t>
            </a:r>
            <a:r>
              <a:rPr lang="en-US" dirty="0" err="1"/>
              <a:t>cầm</a:t>
            </a:r>
            <a:r>
              <a:rPr lang="en-US" dirty="0"/>
              <a:t> </a:t>
            </a:r>
            <a:r>
              <a:rPr lang="en-US" dirty="0" err="1"/>
              <a:t>tay</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máy</a:t>
            </a:r>
            <a:r>
              <a:rPr lang="en-US" dirty="0"/>
              <a:t> </a:t>
            </a:r>
            <a:r>
              <a:rPr lang="en-US" dirty="0" err="1"/>
              <a:t>bắt</a:t>
            </a:r>
            <a:r>
              <a:rPr lang="en-US" dirty="0"/>
              <a:t> </a:t>
            </a:r>
            <a:r>
              <a:rPr lang="en-US" dirty="0" err="1"/>
              <a:t>vít</a:t>
            </a:r>
            <a:r>
              <a:rPr lang="en-US" dirty="0"/>
              <a:t> </a:t>
            </a:r>
            <a:r>
              <a:rPr lang="en-US" dirty="0" err="1"/>
              <a:t>cầm</a:t>
            </a:r>
            <a:r>
              <a:rPr lang="en-US" dirty="0"/>
              <a:t> </a:t>
            </a:r>
            <a:r>
              <a:rPr lang="en-US" dirty="0" err="1"/>
              <a:t>tay</a:t>
            </a:r>
            <a:endParaRPr lang="vi-VN" dirty="0"/>
          </a:p>
          <a:p>
            <a:pPr marL="304165" indent="-304165">
              <a:buClr>
                <a:schemeClr val="tx1"/>
              </a:buClr>
            </a:pPr>
            <a:r>
              <a:rPr lang="en-US" dirty="0">
                <a:latin typeface="UTM Avo" panose="02040603050506020204" pitchFamily="18" charset="0"/>
              </a:rPr>
              <a:t>4</a:t>
            </a:r>
            <a:r>
              <a:rPr lang="vi-VN" dirty="0"/>
              <a:t>. Quy trình vận hành an toàn máy bắt vít cầm tay</a:t>
            </a:r>
          </a:p>
          <a:p>
            <a:pPr marL="304165" indent="-304165">
              <a:buClr>
                <a:schemeClr val="tx1"/>
              </a:buClr>
            </a:pPr>
            <a:r>
              <a:rPr lang="en-US" dirty="0">
                <a:latin typeface="UTM Avo" panose="02040603050506020204" pitchFamily="18" charset="0"/>
              </a:rPr>
              <a:t>5</a:t>
            </a:r>
            <a:r>
              <a:rPr lang="vi-VN" dirty="0"/>
              <a:t>. Đánh giá rủi ro và quản lý mối nguy khi vận hành máy bắt vít cầm tay</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máy bắt vít cầm tay</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bắt</a:t>
            </a:r>
            <a:r>
              <a:rPr lang="en-US" dirty="0"/>
              <a:t> </a:t>
            </a:r>
            <a:r>
              <a:rPr lang="en-US" dirty="0" err="1"/>
              <a:t>vít</a:t>
            </a:r>
            <a:r>
              <a:rPr lang="en-US" dirty="0"/>
              <a:t> </a:t>
            </a:r>
            <a:r>
              <a:rPr lang="en-US" dirty="0" err="1"/>
              <a:t>cầm</a:t>
            </a:r>
            <a:r>
              <a:rPr lang="en-US" dirty="0"/>
              <a:t> </a:t>
            </a:r>
            <a:r>
              <a:rPr lang="en-US" dirty="0" err="1"/>
              <a:t>tay</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bắt</a:t>
            </a:r>
            <a:r>
              <a:rPr lang="en-US" dirty="0"/>
              <a:t> </a:t>
            </a:r>
            <a:r>
              <a:rPr lang="en-US" dirty="0" err="1"/>
              <a:t>vít</a:t>
            </a:r>
            <a:r>
              <a:rPr lang="en-US" dirty="0"/>
              <a:t> </a:t>
            </a:r>
            <a:r>
              <a:rPr lang="en-US" dirty="0" err="1"/>
              <a:t>cầm</a:t>
            </a:r>
            <a:r>
              <a:rPr lang="en-US" dirty="0"/>
              <a:t> </a:t>
            </a:r>
            <a:r>
              <a:rPr lang="en-US" dirty="0" err="1"/>
              <a:t>tay</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bắt</a:t>
            </a:r>
            <a:r>
              <a:rPr lang="en-US" sz="2400" b="1" i="0" dirty="0">
                <a:effectLst/>
                <a:latin typeface="Söhne"/>
              </a:rPr>
              <a:t> </a:t>
            </a:r>
            <a:r>
              <a:rPr lang="en-US" sz="2400" b="1" i="0" dirty="0" err="1">
                <a:effectLst/>
                <a:latin typeface="Söhne"/>
              </a:rPr>
              <a:t>vít</a:t>
            </a:r>
            <a:r>
              <a:rPr lang="en-US" sz="2400" b="1" i="0" dirty="0">
                <a:effectLst/>
                <a:latin typeface="Söhne"/>
              </a:rPr>
              <a:t> </a:t>
            </a:r>
            <a:r>
              <a:rPr lang="en-US" sz="2400" b="1" i="0" dirty="0" err="1">
                <a:effectLst/>
                <a:latin typeface="Söhne"/>
              </a:rPr>
              <a:t>cầm</a:t>
            </a:r>
            <a:r>
              <a:rPr lang="en-US" sz="2400" b="1" i="0" dirty="0">
                <a:effectLst/>
                <a:latin typeface="Söhne"/>
              </a:rPr>
              <a:t> </a:t>
            </a:r>
            <a:r>
              <a:rPr lang="en-US" sz="2400" b="1" i="0" dirty="0" err="1">
                <a:effectLst/>
                <a:latin typeface="Söhne"/>
              </a:rPr>
              <a:t>tay</a:t>
            </a:r>
            <a:endParaRPr lang="en-US" sz="2400" b="1" i="0" dirty="0">
              <a:effectLst/>
              <a:latin typeface="Söhne"/>
            </a:endParaRPr>
          </a:p>
          <a:p>
            <a:r>
              <a:rPr lang="vi-VN" b="0" i="0" dirty="0">
                <a:effectLst/>
                <a:latin typeface="Söhne"/>
              </a:rPr>
              <a:t>An toàn lao động là một yếu tố vô cùng quan trọng trong môi trường làm việc, đặc biệt là khi vận hành các thiết bị công nghiệp như máy bắt vít cầm tay. </a:t>
            </a:r>
            <a:endParaRPr lang="en-US" b="0" i="0" dirty="0">
              <a:effectLst/>
              <a:latin typeface="Söhne"/>
            </a:endParaRPr>
          </a:p>
          <a:p>
            <a:r>
              <a:rPr lang="vi-VN" b="0" i="0" dirty="0">
                <a:effectLst/>
                <a:latin typeface="Söhne"/>
              </a:rPr>
              <a:t>Việc duy trì an toàn trong quá trình này không chỉ bảo vệ người lao động khỏi nguy cơ tai nạn mà còn đảm bảo hiệu suất làm việc và chất lượng sản phẩm.</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5AF3B7AD-C531-10CE-E267-FB9A51C03D26}"/>
              </a:ext>
            </a:extLst>
          </p:cNvPr>
          <p:cNvPicPr>
            <a:picLocks noChangeAspect="1"/>
          </p:cNvPicPr>
          <p:nvPr/>
        </p:nvPicPr>
        <p:blipFill>
          <a:blip r:embed="rId3"/>
          <a:stretch>
            <a:fillRect/>
          </a:stretch>
        </p:blipFill>
        <p:spPr>
          <a:xfrm>
            <a:off x="-1394419" y="3510385"/>
            <a:ext cx="4608512" cy="4608512"/>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bắt</a:t>
            </a:r>
            <a:r>
              <a:rPr lang="en-US" sz="2400" b="1" i="0" dirty="0">
                <a:effectLst/>
                <a:latin typeface="Söhne"/>
              </a:rPr>
              <a:t> </a:t>
            </a:r>
            <a:r>
              <a:rPr lang="en-US" sz="2400" b="1" i="0" dirty="0" err="1">
                <a:effectLst/>
                <a:latin typeface="Söhne"/>
              </a:rPr>
              <a:t>vít</a:t>
            </a:r>
            <a:r>
              <a:rPr lang="en-US" sz="2400" b="1" i="0" dirty="0">
                <a:effectLst/>
                <a:latin typeface="Söhne"/>
              </a:rPr>
              <a:t> </a:t>
            </a:r>
            <a:r>
              <a:rPr lang="en-US" sz="2400" b="1" i="0" dirty="0" err="1">
                <a:effectLst/>
                <a:latin typeface="Söhne"/>
              </a:rPr>
              <a:t>cầm</a:t>
            </a:r>
            <a:r>
              <a:rPr lang="en-US" sz="2400" b="1" i="0" dirty="0">
                <a:effectLst/>
                <a:latin typeface="Söhne"/>
              </a:rPr>
              <a:t> </a:t>
            </a:r>
            <a:r>
              <a:rPr lang="en-US" sz="2400" b="1" i="0" dirty="0" err="1">
                <a:effectLst/>
                <a:latin typeface="Söhne"/>
              </a:rPr>
              <a:t>tay</a:t>
            </a:r>
            <a:endParaRPr lang="en-US" sz="2400" b="1" i="0" dirty="0">
              <a:effectLst/>
              <a:latin typeface="Söhne"/>
            </a:endParaRPr>
          </a:p>
          <a:p>
            <a:r>
              <a:rPr lang="vi-VN" b="0" i="0" dirty="0">
                <a:effectLst/>
                <a:latin typeface="Söhne"/>
              </a:rPr>
              <a:t>Đào tạo và huấn luyện: Tất cả nhân viên phải được đào tạo đầy đủ về cách sử dụng máy bắt vít cầm tay và các biện pháp an toàn liên quan. Điều này bao gồm cách vận hành máy, nhận diện nguy cơ tiềm ẩn và biện pháp phòng ngừa tai nạn.</a:t>
            </a:r>
          </a:p>
          <a:p>
            <a:r>
              <a:rPr lang="vi-VN" b="0" i="0" dirty="0">
                <a:effectLst/>
                <a:latin typeface="Söhne"/>
              </a:rPr>
              <a:t>Sử dụng trang thiết bị bảo hộ cá nhân (PPE): Người lao động cần phải được trang bị đầy đủ PPE như kính bảo hộ, găng tay chống va đập và áo khoác chống cắt khi làm việc với máy bắt vít cầm tay để bảo vệ an toàn cho cơ thể.</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1303977-C0F8-80C8-EF57-B7224EC07426}"/>
              </a:ext>
            </a:extLst>
          </p:cNvPr>
          <p:cNvPicPr>
            <a:picLocks noChangeAspect="1"/>
          </p:cNvPicPr>
          <p:nvPr/>
        </p:nvPicPr>
        <p:blipFill>
          <a:blip r:embed="rId3"/>
          <a:stretch>
            <a:fillRect/>
          </a:stretch>
        </p:blipFill>
        <p:spPr>
          <a:xfrm>
            <a:off x="-1394419" y="3510385"/>
            <a:ext cx="4608512" cy="4608512"/>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bắt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vít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cầm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tay</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bắt</a:t>
            </a:r>
            <a:r>
              <a:rPr lang="en-US" b="1" i="0" dirty="0">
                <a:effectLst/>
                <a:latin typeface="Open Sans" panose="020B0606030504020204" pitchFamily="34" charset="0"/>
              </a:rPr>
              <a:t> </a:t>
            </a:r>
            <a:r>
              <a:rPr lang="en-US" b="1" i="0" dirty="0" err="1">
                <a:effectLst/>
                <a:latin typeface="Open Sans" panose="020B0606030504020204" pitchFamily="34" charset="0"/>
              </a:rPr>
              <a:t>vít</a:t>
            </a:r>
            <a:r>
              <a:rPr lang="en-US" b="1" i="0" dirty="0">
                <a:effectLst/>
                <a:latin typeface="Open Sans" panose="020B0606030504020204" pitchFamily="34" charset="0"/>
              </a:rPr>
              <a:t> </a:t>
            </a:r>
            <a:r>
              <a:rPr lang="en-US" b="1" i="0" dirty="0" err="1">
                <a:effectLst/>
                <a:latin typeface="Open Sans" panose="020B0606030504020204" pitchFamily="34" charset="0"/>
              </a:rPr>
              <a:t>cầm</a:t>
            </a:r>
            <a:r>
              <a:rPr lang="en-US" b="1" i="0" dirty="0">
                <a:effectLst/>
                <a:latin typeface="Open Sans" panose="020B0606030504020204" pitchFamily="34" charset="0"/>
              </a:rPr>
              <a:t> </a:t>
            </a:r>
            <a:r>
              <a:rPr lang="en-US" b="1" i="0" dirty="0" err="1">
                <a:effectLst/>
                <a:latin typeface="Open Sans" panose="020B0606030504020204" pitchFamily="34" charset="0"/>
              </a:rPr>
              <a:t>tay</a:t>
            </a:r>
            <a:r>
              <a:rPr lang="en-US" sz="2000" dirty="0">
                <a:solidFill>
                  <a:schemeClr val="bg1"/>
                </a:solidFill>
              </a:rPr>
              <a:t>:</a:t>
            </a:r>
          </a:p>
          <a:p>
            <a:pPr algn="l"/>
            <a:r>
              <a:rPr lang="vi-VN" b="0" i="0" dirty="0">
                <a:effectLst/>
                <a:latin typeface="Open Sans" panose="020B0606030504020204" pitchFamily="34" charset="0"/>
              </a:rPr>
              <a:t>Đầu vít: Là phần chịu trách nhiệm cho việc bắt vít vào và ra khỏi vật liệu. Đầu vít có thể được thiết kế theo nhiều hình dạng và kích thước khác nhau để phù hợp với các loại vít khác nhau.</a:t>
            </a:r>
          </a:p>
          <a:p>
            <a:pPr algn="l"/>
            <a:r>
              <a:rPr lang="vi-VN" b="0" i="0" dirty="0">
                <a:effectLst/>
                <a:latin typeface="Open Sans" panose="020B0606030504020204" pitchFamily="34" charset="0"/>
              </a:rPr>
              <a:t>Thân máy: Là phần chứa các bộ phận cơ bản của máy bắt vít cầm tay, bao gồm động cơ, bộ truyền động và bộ điều khiển. Thân máy thường được làm từ vật liệu nhẹ như nhôm hoặc nhựa cứng để giảm trọng lượng và tăng tính di động.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812238D1-3BF3-044D-6A60-BED49B1DC6CF}"/>
              </a:ext>
            </a:extLst>
          </p:cNvPr>
          <p:cNvPicPr>
            <a:picLocks noChangeAspect="1"/>
          </p:cNvPicPr>
          <p:nvPr/>
        </p:nvPicPr>
        <p:blipFill>
          <a:blip r:embed="rId3"/>
          <a:stretch>
            <a:fillRect/>
          </a:stretch>
        </p:blipFill>
        <p:spPr>
          <a:xfrm>
            <a:off x="6283325" y="908720"/>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bắt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vít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cầm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tay</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bắt</a:t>
            </a:r>
            <a:r>
              <a:rPr lang="en-US" b="1" i="0" dirty="0">
                <a:effectLst/>
                <a:latin typeface="Open Sans" panose="020B0606030504020204" pitchFamily="34" charset="0"/>
              </a:rPr>
              <a:t> </a:t>
            </a:r>
            <a:r>
              <a:rPr lang="en-US" b="1" i="0" dirty="0" err="1">
                <a:effectLst/>
                <a:latin typeface="Open Sans" panose="020B0606030504020204" pitchFamily="34" charset="0"/>
              </a:rPr>
              <a:t>vít</a:t>
            </a:r>
            <a:r>
              <a:rPr lang="en-US" b="1" i="0" dirty="0">
                <a:effectLst/>
                <a:latin typeface="Open Sans" panose="020B0606030504020204" pitchFamily="34" charset="0"/>
              </a:rPr>
              <a:t> </a:t>
            </a:r>
            <a:r>
              <a:rPr lang="en-US" b="1" i="0" dirty="0" err="1">
                <a:effectLst/>
                <a:latin typeface="Open Sans" panose="020B0606030504020204" pitchFamily="34" charset="0"/>
              </a:rPr>
              <a:t>cầm</a:t>
            </a:r>
            <a:r>
              <a:rPr lang="en-US" b="1" i="0" dirty="0">
                <a:effectLst/>
                <a:latin typeface="Open Sans" panose="020B0606030504020204" pitchFamily="34" charset="0"/>
              </a:rPr>
              <a:t> </a:t>
            </a:r>
            <a:r>
              <a:rPr lang="en-US" b="1" i="0" dirty="0" err="1">
                <a:effectLst/>
                <a:latin typeface="Open Sans" panose="020B0606030504020204" pitchFamily="34" charset="0"/>
              </a:rPr>
              <a:t>tay</a:t>
            </a:r>
            <a:r>
              <a:rPr lang="en-US" sz="2000" dirty="0">
                <a:solidFill>
                  <a:schemeClr val="bg1"/>
                </a:solidFill>
              </a:rPr>
              <a:t>:</a:t>
            </a:r>
          </a:p>
          <a:p>
            <a:pPr algn="l"/>
            <a:r>
              <a:rPr lang="vi-VN" b="0" i="0" dirty="0">
                <a:effectLst/>
                <a:latin typeface="Open Sans" panose="020B0606030504020204" pitchFamily="34" charset="0"/>
              </a:rPr>
              <a:t>Đầu máy: Đây là phần có chức năng chính là bắt vít vào và ra khỏi vật liệu. Đầu máy có thể được thiết kế với nhiều hình dạng và kích thước khác nhau để phù hợp với các loại vít và kích cỡ khác nhau.</a:t>
            </a:r>
          </a:p>
          <a:p>
            <a:pPr algn="l"/>
            <a:r>
              <a:rPr lang="vi-VN" b="0" i="0" dirty="0">
                <a:effectLst/>
                <a:latin typeface="Open Sans" panose="020B0606030504020204" pitchFamily="34" charset="0"/>
              </a:rPr>
              <a:t>Thân máy: Thân máy chứa các bộ phận cơ bản của máy bắt vít cầm tay, bao gồm động cơ, bộ truyền động và bộ điều khiển. Động cơ tạo ra sức mạnh cần thiết để vặn vít, trong khi bộ truyền động chuyển đổi và truyền động năng lượng từ động cơ đến đầu máy.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FCD7711-DD05-EED0-76D6-60A5EAF2C353}"/>
              </a:ext>
            </a:extLst>
          </p:cNvPr>
          <p:cNvPicPr>
            <a:picLocks noChangeAspect="1"/>
          </p:cNvPicPr>
          <p:nvPr/>
        </p:nvPicPr>
        <p:blipFill>
          <a:blip r:embed="rId3"/>
          <a:stretch>
            <a:fillRect/>
          </a:stretch>
        </p:blipFill>
        <p:spPr>
          <a:xfrm>
            <a:off x="6283325" y="908720"/>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bắt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vít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cầm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tay</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bắt</a:t>
            </a:r>
            <a:r>
              <a:rPr lang="en-US" b="1" i="0" dirty="0">
                <a:effectLst/>
                <a:latin typeface="Open Sans" panose="020B0606030504020204" pitchFamily="34" charset="0"/>
              </a:rPr>
              <a:t> </a:t>
            </a:r>
            <a:r>
              <a:rPr lang="en-US" b="1" i="0" dirty="0" err="1">
                <a:effectLst/>
                <a:latin typeface="Open Sans" panose="020B0606030504020204" pitchFamily="34" charset="0"/>
              </a:rPr>
              <a:t>vít</a:t>
            </a:r>
            <a:r>
              <a:rPr lang="en-US" b="1" i="0" dirty="0">
                <a:effectLst/>
                <a:latin typeface="Open Sans" panose="020B0606030504020204" pitchFamily="34" charset="0"/>
              </a:rPr>
              <a:t> </a:t>
            </a:r>
            <a:r>
              <a:rPr lang="en-US" b="1" i="0" dirty="0" err="1">
                <a:effectLst/>
                <a:latin typeface="Open Sans" panose="020B0606030504020204" pitchFamily="34" charset="0"/>
              </a:rPr>
              <a:t>cầm</a:t>
            </a:r>
            <a:r>
              <a:rPr lang="en-US" b="1" i="0" dirty="0">
                <a:effectLst/>
                <a:latin typeface="Open Sans" panose="020B0606030504020204" pitchFamily="34" charset="0"/>
              </a:rPr>
              <a:t> </a:t>
            </a:r>
            <a:r>
              <a:rPr lang="en-US" b="1" i="0" dirty="0" err="1">
                <a:effectLst/>
                <a:latin typeface="Open Sans" panose="020B0606030504020204" pitchFamily="34" charset="0"/>
              </a:rPr>
              <a:t>tay</a:t>
            </a:r>
            <a:r>
              <a:rPr lang="en-US" sz="2000" dirty="0">
                <a:solidFill>
                  <a:schemeClr val="bg1"/>
                </a:solidFill>
              </a:rPr>
              <a:t>:</a:t>
            </a:r>
          </a:p>
          <a:p>
            <a:pPr algn="l"/>
            <a:r>
              <a:rPr lang="vi-VN" b="0" i="0" dirty="0">
                <a:effectLst/>
                <a:latin typeface="Open Sans" panose="020B0606030504020204" pitchFamily="34" charset="0"/>
              </a:rPr>
              <a:t>Lắp ráp sản phẩm điện tử: Trong ngành sản xuất sản phẩm điện tử như điện thoại di động, máy tính và máy ảnh, máy bắt vít cầm tay được sử dụng để lắp ráp và thắt chặt các linh kiện nhỏ với vít, đảm bảo sự chắc chắn và độ tin cậy của sản phẩm cuối cùng.</a:t>
            </a:r>
          </a:p>
          <a:p>
            <a:pPr algn="l"/>
            <a:r>
              <a:rPr lang="vi-VN" b="0" i="0" dirty="0">
                <a:effectLst/>
                <a:latin typeface="Open Sans" panose="020B0606030504020204" pitchFamily="34" charset="0"/>
              </a:rPr>
              <a:t>Sản xuất ô tô: Trong ngành sản xuất ô tô, máy bắt vít cầm tay được sử dụng trong quá trình lắp ráp động cơ, hộp số, khung xe và các linh kiện khác. Việc sử dụng máy bắt vít cầm tay giúp tăng tốc độ sản xuất và đảm bảo chất lượng lắp ráp.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9487EDA-F2C8-240E-82D9-A83E66F12666}"/>
              </a:ext>
            </a:extLst>
          </p:cNvPr>
          <p:cNvPicPr>
            <a:picLocks noChangeAspect="1"/>
          </p:cNvPicPr>
          <p:nvPr/>
        </p:nvPicPr>
        <p:blipFill>
          <a:blip r:embed="rId3"/>
          <a:stretch>
            <a:fillRect/>
          </a:stretch>
        </p:blipFill>
        <p:spPr>
          <a:xfrm>
            <a:off x="6283325" y="908720"/>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bắt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vít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cầm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tay</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bắt</a:t>
            </a:r>
            <a:r>
              <a:rPr lang="en-US" b="1" i="0" dirty="0">
                <a:effectLst/>
                <a:latin typeface="Open Sans" panose="020B0606030504020204" pitchFamily="34" charset="0"/>
              </a:rPr>
              <a:t> </a:t>
            </a:r>
            <a:r>
              <a:rPr lang="en-US" b="1" i="0" dirty="0" err="1">
                <a:effectLst/>
                <a:latin typeface="Open Sans" panose="020B0606030504020204" pitchFamily="34" charset="0"/>
              </a:rPr>
              <a:t>vít</a:t>
            </a:r>
            <a:r>
              <a:rPr lang="en-US" b="1" i="0" dirty="0">
                <a:effectLst/>
                <a:latin typeface="Open Sans" panose="020B0606030504020204" pitchFamily="34" charset="0"/>
              </a:rPr>
              <a:t> </a:t>
            </a:r>
            <a:r>
              <a:rPr lang="en-US" b="1" i="0" dirty="0" err="1">
                <a:effectLst/>
                <a:latin typeface="Open Sans" panose="020B0606030504020204" pitchFamily="34" charset="0"/>
              </a:rPr>
              <a:t>cầm</a:t>
            </a:r>
            <a:r>
              <a:rPr lang="en-US" b="1" i="0" dirty="0">
                <a:effectLst/>
                <a:latin typeface="Open Sans" panose="020B0606030504020204" pitchFamily="34" charset="0"/>
              </a:rPr>
              <a:t> </a:t>
            </a:r>
            <a:r>
              <a:rPr lang="en-US" b="1" i="0" dirty="0" err="1">
                <a:effectLst/>
                <a:latin typeface="Open Sans" panose="020B0606030504020204" pitchFamily="34" charset="0"/>
              </a:rPr>
              <a:t>tay</a:t>
            </a:r>
            <a:r>
              <a:rPr lang="en-US" sz="2000" dirty="0">
                <a:solidFill>
                  <a:schemeClr val="bg1"/>
                </a:solidFill>
              </a:rPr>
              <a:t>:</a:t>
            </a:r>
          </a:p>
          <a:p>
            <a:pPr algn="l"/>
            <a:r>
              <a:rPr lang="vi-VN" b="0" i="0" dirty="0">
                <a:effectLst/>
                <a:latin typeface="Open Sans" panose="020B0606030504020204" pitchFamily="34" charset="0"/>
              </a:rPr>
              <a:t>Nguy cơ chấn thương: Sử dụng máy bắt vít cầm tay có thể gây ra chấn thương do va đập, cắt, hoặc bị gãy tay nếu không tuân thủ quy trình an toàn hoặc không sử dụng trang thiết bị bảo hộ cá nhân (PPE) đầy đủ.</a:t>
            </a:r>
          </a:p>
          <a:p>
            <a:pPr algn="l"/>
            <a:r>
              <a:rPr lang="vi-VN" b="0" i="0" dirty="0">
                <a:effectLst/>
                <a:latin typeface="Open Sans" panose="020B0606030504020204" pitchFamily="34" charset="0"/>
              </a:rPr>
              <a:t>Rủi ro cho sức khỏe: Việc tiếp xúc liên tục với tiếng ồn và rung động từ máy bắt vít cầm tay có thể gây ra vấn đề về thính giác và sức khỏe tinh thần. Ngoài ra, việc hít phải bụi và hơi kim loại từ vật liệu cũng có thể gây ra các vấn đề về sức khỏe.</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DBAF6EA-89D9-51BB-7744-F1757BD86134}"/>
              </a:ext>
            </a:extLst>
          </p:cNvPr>
          <p:cNvPicPr>
            <a:picLocks noChangeAspect="1"/>
          </p:cNvPicPr>
          <p:nvPr/>
        </p:nvPicPr>
        <p:blipFill>
          <a:blip r:embed="rId3"/>
          <a:stretch>
            <a:fillRect/>
          </a:stretch>
        </p:blipFill>
        <p:spPr>
          <a:xfrm>
            <a:off x="6283325" y="908720"/>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bắt vít cầm tay</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bắt vít cầm tay</a:t>
            </a:r>
          </a:p>
          <a:p>
            <a:pPr algn="l">
              <a:lnSpc>
                <a:spcPct val="120000"/>
              </a:lnSpc>
            </a:pPr>
            <a:r>
              <a:rPr lang="vi-VN" b="0" i="0" dirty="0">
                <a:effectLst/>
                <a:latin typeface="Open Sans" panose="020B0606030504020204" pitchFamily="34" charset="0"/>
              </a:rPr>
              <a:t>Kiểm tra vật liệu và công việc: Xác định vật liệu cần làm việc và công việc cụ thể mà máy bắt vít cầm tay sẽ được sử dụng. Đảm bảo rằng máy phù hợp và sẵn sàng cho công việc cụ thể đó.</a:t>
            </a:r>
          </a:p>
          <a:p>
            <a:pPr algn="l">
              <a:lnSpc>
                <a:spcPct val="120000"/>
              </a:lnSpc>
            </a:pPr>
            <a:r>
              <a:rPr lang="vi-VN" b="0" i="0" dirty="0">
                <a:effectLst/>
                <a:latin typeface="Open Sans" panose="020B0606030504020204" pitchFamily="34" charset="0"/>
              </a:rPr>
              <a:t>Kiểm tra trạng thái của máy: Kiểm tra trạng thái tổng thể của máy bắt vít cầm tay, bao gồm việc kiểm tra dấu hiệu hỏng hóc, mòn hoặc hỏng hại bất kỳ bộ phận nào của máy.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8E3B8C1-8617-9E1F-BAE5-EEC2442E9032}"/>
              </a:ext>
            </a:extLst>
          </p:cNvPr>
          <p:cNvPicPr>
            <a:picLocks noChangeAspect="1"/>
          </p:cNvPicPr>
          <p:nvPr/>
        </p:nvPicPr>
        <p:blipFill>
          <a:blip r:embed="rId3"/>
          <a:stretch>
            <a:fillRect/>
          </a:stretch>
        </p:blipFill>
        <p:spPr>
          <a:xfrm>
            <a:off x="-1858723" y="3717032"/>
            <a:ext cx="4685208" cy="4685208"/>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bắt vít cầm tay</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máy bắt vít cầm tay định kỳ</a:t>
            </a:r>
          </a:p>
          <a:p>
            <a:pPr algn="l">
              <a:lnSpc>
                <a:spcPct val="120000"/>
              </a:lnSpc>
            </a:pPr>
            <a:r>
              <a:rPr lang="vi-VN" b="0" i="0" dirty="0">
                <a:effectLst/>
                <a:latin typeface="Open Sans" panose="020B0606030504020204" pitchFamily="34" charset="0"/>
              </a:rPr>
              <a:t>Vệ sinh máy đều đặn: Loại bỏ bụi bẩn, dầu mỡ và các mảnh vật lạ khỏi máy bằng cách sử dụng bàn chải và khăn sạch. Đảm bảo rằng máy luôn sạch sẽ và không có chất gây cản trở hoạt động.</a:t>
            </a:r>
          </a:p>
          <a:p>
            <a:pPr algn="l">
              <a:lnSpc>
                <a:spcPct val="120000"/>
              </a:lnSpc>
            </a:pPr>
            <a:r>
              <a:rPr lang="vi-VN" b="0" i="0" dirty="0">
                <a:effectLst/>
                <a:latin typeface="Open Sans" panose="020B0606030504020204" pitchFamily="34" charset="0"/>
              </a:rPr>
              <a:t>Kiểm tra và bảo dưỡng động cơ: Kiểm tra và bảo dưỡng động cơ định kỳ để đảm bảo rằng nó hoạt động ổn định và hiệu quả. Bôi trơn các bộ phận quan trọng nếu cần và thay thế các bộ phận hỏng hóc hoặc mòn.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8F68F4F-E13F-7A41-C07F-760655192E59}"/>
              </a:ext>
            </a:extLst>
          </p:cNvPr>
          <p:cNvPicPr>
            <a:picLocks noChangeAspect="1"/>
          </p:cNvPicPr>
          <p:nvPr/>
        </p:nvPicPr>
        <p:blipFill>
          <a:blip r:embed="rId3"/>
          <a:stretch>
            <a:fillRect/>
          </a:stretch>
        </p:blipFill>
        <p:spPr>
          <a:xfrm>
            <a:off x="-1858723" y="3717032"/>
            <a:ext cx="4685208" cy="4685208"/>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bắt</a:t>
            </a:r>
            <a:r>
              <a:rPr lang="en-US" sz="3200" b="1" dirty="0">
                <a:latin typeface="UTM Aptima" panose="02040603050506020204" pitchFamily="18" charset="0"/>
              </a:rPr>
              <a:t> </a:t>
            </a:r>
            <a:r>
              <a:rPr lang="en-US" sz="3200" b="1" dirty="0" err="1">
                <a:latin typeface="UTM Aptima" panose="02040603050506020204" pitchFamily="18" charset="0"/>
              </a:rPr>
              <a:t>vít</a:t>
            </a:r>
            <a:r>
              <a:rPr lang="en-US" sz="3200" b="1" dirty="0">
                <a:latin typeface="UTM Aptima" panose="02040603050506020204" pitchFamily="18" charset="0"/>
              </a:rPr>
              <a:t> </a:t>
            </a:r>
            <a:r>
              <a:rPr lang="en-US" sz="3200" b="1" dirty="0" err="1">
                <a:latin typeface="UTM Aptima" panose="02040603050506020204" pitchFamily="18" charset="0"/>
              </a:rPr>
              <a:t>cầm</a:t>
            </a:r>
            <a:r>
              <a:rPr lang="en-US" sz="3200" b="1" dirty="0">
                <a:latin typeface="UTM Aptima" panose="02040603050506020204" pitchFamily="18" charset="0"/>
              </a:rPr>
              <a:t> </a:t>
            </a:r>
            <a:r>
              <a:rPr lang="en-US" sz="3200" b="1" dirty="0" err="1">
                <a:latin typeface="UTM Aptima" panose="02040603050506020204" pitchFamily="18" charset="0"/>
              </a:rPr>
              <a:t>tay</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máy bắt vít cầm tay an toàn</a:t>
            </a:r>
            <a:r>
              <a:rPr lang="en-US" sz="2400" dirty="0"/>
              <a:t>:</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Kiểm tra trước khi sử dụng</a:t>
            </a:r>
            <a:r>
              <a:rPr lang="vi-VN" b="0" i="0" dirty="0">
                <a:solidFill>
                  <a:srgbClr val="4C4F5A"/>
                </a:solidFill>
                <a:effectLst/>
                <a:highlight>
                  <a:srgbClr val="FFFFFF"/>
                </a:highlight>
                <a:latin typeface="Open Sans" panose="020B0606030504020204" pitchFamily="34" charset="0"/>
              </a:rPr>
              <a:t>: Trước khi bắt đầu vận hành máy bắt vít cầm tay, hãy kiểm tra kỹ lưỡng máy để đảm bảo rằng nó hoạt động bình thường và không có hỏng hóc nào. Kiểm tra năng lượng và nguồn điện, bộ điều khiển và cần điều khiển, cũng như các bộ phận khác của máy.</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Chuẩn bị vật liệu và công việc</a:t>
            </a:r>
            <a:r>
              <a:rPr lang="vi-VN" b="0" i="0" dirty="0">
                <a:solidFill>
                  <a:srgbClr val="4C4F5A"/>
                </a:solidFill>
                <a:effectLst/>
                <a:highlight>
                  <a:srgbClr val="FFFFFF"/>
                </a:highlight>
                <a:latin typeface="Open Sans" panose="020B0606030504020204" pitchFamily="34" charset="0"/>
              </a:rPr>
              <a:t>: Xác định vật liệu cần làm việc và công việc cụ thể mà máy sẽ thực hiện. Đảm bảo rằng vật liệu và môi trường làm việc sạch sẽ và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bắt</a:t>
            </a:r>
            <a:r>
              <a:rPr lang="en-US" sz="3200" b="1" dirty="0">
                <a:latin typeface="UTM Aptima" panose="02040603050506020204" pitchFamily="18" charset="0"/>
              </a:rPr>
              <a:t> </a:t>
            </a:r>
            <a:r>
              <a:rPr lang="en-US" sz="3200" b="1" dirty="0" err="1">
                <a:latin typeface="UTM Aptima" panose="02040603050506020204" pitchFamily="18" charset="0"/>
              </a:rPr>
              <a:t>vít</a:t>
            </a:r>
            <a:r>
              <a:rPr lang="en-US" sz="3200" b="1" dirty="0">
                <a:latin typeface="UTM Aptima" panose="02040603050506020204" pitchFamily="18" charset="0"/>
              </a:rPr>
              <a:t> </a:t>
            </a:r>
            <a:r>
              <a:rPr lang="en-US" sz="3200" b="1" dirty="0" err="1">
                <a:latin typeface="UTM Aptima" panose="02040603050506020204" pitchFamily="18" charset="0"/>
              </a:rPr>
              <a:t>cầm</a:t>
            </a:r>
            <a:r>
              <a:rPr lang="en-US" sz="3200" b="1" dirty="0">
                <a:latin typeface="UTM Aptima" panose="02040603050506020204" pitchFamily="18" charset="0"/>
              </a:rPr>
              <a:t> </a:t>
            </a:r>
            <a:r>
              <a:rPr lang="en-US" sz="3200" b="1" dirty="0" err="1">
                <a:latin typeface="UTM Aptima" panose="02040603050506020204" pitchFamily="18" charset="0"/>
              </a:rPr>
              <a:t>tay</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máy bắt vít cầm tay</a:t>
            </a:r>
            <a:r>
              <a:rPr lang="en-US" sz="2400" dirty="0"/>
              <a:t>:</a:t>
            </a:r>
          </a:p>
          <a:p>
            <a:pPr algn="l"/>
            <a:r>
              <a:rPr lang="vi-VN" b="0" i="0" dirty="0">
                <a:solidFill>
                  <a:srgbClr val="4C4F5A"/>
                </a:solidFill>
                <a:effectLst/>
                <a:latin typeface="Open Sans" panose="020B0606030504020204" pitchFamily="34" charset="0"/>
              </a:rPr>
              <a:t>Ngưng sử dụng máy ngay lập tức: Trong trường hợp phát hiện sự cố hoặc nguy cơ an toàn, ngưng sử dụng máy ngay lập tức để ngăn chặn tình hình trở nên tồi tệ hơn.</a:t>
            </a:r>
          </a:p>
          <a:p>
            <a:pPr algn="l"/>
            <a:r>
              <a:rPr lang="vi-VN" b="0" i="0" dirty="0">
                <a:solidFill>
                  <a:srgbClr val="4C4F5A"/>
                </a:solidFill>
                <a:effectLst/>
                <a:latin typeface="Open Sans" panose="020B0606030504020204" pitchFamily="34" charset="0"/>
              </a:rPr>
              <a:t>Báo cáo sự cố và thông báo cho người có thẩm quyền: Báo cáo ngay lập tức về sự cố cho người quản lý hoặc người có thẩm quyền để họ có thể đưa ra các biện pháp khẩn cấp và hỗ trợ.</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bắt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vít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cầm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máy</a:t>
            </a:r>
            <a:r>
              <a:rPr lang="en-US" b="1" i="0" dirty="0">
                <a:effectLst/>
                <a:latin typeface="Söhne"/>
              </a:rPr>
              <a:t> </a:t>
            </a:r>
            <a:r>
              <a:rPr lang="en-US" b="1" i="0" dirty="0" err="1">
                <a:effectLst/>
                <a:latin typeface="Söhne"/>
              </a:rPr>
              <a:t>bắt</a:t>
            </a:r>
            <a:r>
              <a:rPr lang="en-US" b="1" i="0" dirty="0">
                <a:effectLst/>
                <a:latin typeface="Söhne"/>
              </a:rPr>
              <a:t> </a:t>
            </a:r>
            <a:r>
              <a:rPr lang="en-US" b="1" i="0" dirty="0" err="1">
                <a:effectLst/>
                <a:latin typeface="Söhne"/>
              </a:rPr>
              <a:t>vít</a:t>
            </a:r>
            <a:r>
              <a:rPr lang="en-US" b="1" i="0" dirty="0">
                <a:effectLst/>
                <a:latin typeface="Söhne"/>
              </a:rPr>
              <a:t> </a:t>
            </a:r>
            <a:r>
              <a:rPr lang="en-US" b="1" i="0" dirty="0" err="1">
                <a:effectLst/>
                <a:latin typeface="Söhne"/>
              </a:rPr>
              <a:t>cầm</a:t>
            </a:r>
            <a:r>
              <a:rPr lang="en-US" b="1" i="0" dirty="0">
                <a:effectLst/>
                <a:latin typeface="Söhne"/>
              </a:rPr>
              <a:t> </a:t>
            </a:r>
            <a:r>
              <a:rPr lang="en-US" b="1" i="0" dirty="0" err="1">
                <a:effectLst/>
                <a:latin typeface="Söhne"/>
              </a:rPr>
              <a:t>tay</a:t>
            </a:r>
            <a:r>
              <a:rPr lang="en-US" sz="2000" dirty="0">
                <a:latin typeface="Söhne"/>
              </a:rPr>
              <a:t>:</a:t>
            </a:r>
          </a:p>
          <a:p>
            <a:pPr algn="l"/>
            <a:r>
              <a:rPr lang="vi-VN" b="0" i="0" dirty="0">
                <a:effectLst/>
                <a:latin typeface="Söhne"/>
              </a:rPr>
              <a:t>Nguy cơ chấn thương: Sử dụng máy bắt vít cầm tay có thể gây ra nguy cơ chấn thương do va đập, cắt, hoặc bị gãy tay nếu không tuân thủ quy trình an toàn hoặc không sử dụng trang thiết bị bảo hộ cá nhân (PPE) đầy đủ.</a:t>
            </a:r>
          </a:p>
          <a:p>
            <a:pPr algn="l"/>
            <a:r>
              <a:rPr lang="vi-VN" b="0" i="0" dirty="0">
                <a:effectLst/>
                <a:latin typeface="Söhne"/>
              </a:rPr>
              <a:t>Nguy cơ sức khỏe: Tiếng ồn và rung động từ máy bắt vít cầm tay có thể gây ra vấn đề về thính giác và sức khỏe tinh thần cho người lao động. Ngoài ra, việc hít phải bụi và hơi kim loại từ vật liệu cũng có thể gây ra các vấn đề về sức khỏe.</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8" name="Picture 7">
            <a:extLst>
              <a:ext uri="{FF2B5EF4-FFF2-40B4-BE49-F238E27FC236}">
                <a16:creationId xmlns:a16="http://schemas.microsoft.com/office/drawing/2014/main" id="{28103988-1F5A-1B11-C2BB-CAED8FEE89AE}"/>
              </a:ext>
            </a:extLst>
          </p:cNvPr>
          <p:cNvPicPr>
            <a:picLocks noChangeAspect="1"/>
          </p:cNvPicPr>
          <p:nvPr/>
        </p:nvPicPr>
        <p:blipFill>
          <a:blip r:embed="rId4"/>
          <a:stretch>
            <a:fillRect/>
          </a:stretch>
        </p:blipFill>
        <p:spPr>
          <a:xfrm>
            <a:off x="-602331" y="4509120"/>
            <a:ext cx="2960462" cy="2960462"/>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bắt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vít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cầm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bắt vít cầm tay</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máy bắt vít cầm tay để việc vận hành an toàn</a:t>
            </a:r>
            <a:endParaRPr lang="en-US" b="0" i="0" dirty="0">
              <a:effectLst/>
              <a:latin typeface="Söhne"/>
            </a:endParaRPr>
          </a:p>
          <a:p>
            <a:pPr lvl="1"/>
            <a:r>
              <a:rPr lang="vi-VN" b="0" i="0" dirty="0">
                <a:effectLst/>
                <a:latin typeface="Söhne"/>
              </a:rPr>
              <a:t>Kiểm tra tổng thể của máy: Xem xét tổng thể của máy để đảm bảo rằng không có bất kỳ vấn đề nào như mòn, hỏng hóc hoặc bất thường nào.</a:t>
            </a:r>
          </a:p>
          <a:p>
            <a:pPr lvl="1"/>
            <a:r>
              <a:rPr lang="vi-VN" b="0" i="0" dirty="0">
                <a:effectLst/>
                <a:latin typeface="Söhne"/>
              </a:rPr>
              <a:t>Kiểm tra và bảo dưỡng động cơ: Kiểm tra và bảo dưỡng động cơ định kỳ để đảm bảo rằng nó hoạt động ổn định và hiệu quả. Bôi trơn các bộ phận cần thiết và thay thế các bộ phận hỏng hóc nếu cần.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6E8422B6-9D42-5AF7-40ED-911DA9EA6CF4}"/>
              </a:ext>
            </a:extLst>
          </p:cNvPr>
          <p:cNvPicPr>
            <a:picLocks noChangeAspect="1"/>
          </p:cNvPicPr>
          <p:nvPr/>
        </p:nvPicPr>
        <p:blipFill>
          <a:blip r:embed="rId4"/>
          <a:stretch>
            <a:fillRect/>
          </a:stretch>
        </p:blipFill>
        <p:spPr>
          <a:xfrm>
            <a:off x="-602331" y="4509120"/>
            <a:ext cx="2960462" cy="2960462"/>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bắt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vít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cầm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bắt vít cầm tay</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bắt</a:t>
            </a:r>
            <a:r>
              <a:rPr lang="en-US" b="0" i="0" dirty="0">
                <a:effectLst/>
                <a:latin typeface="Söhne"/>
              </a:rPr>
              <a:t> </a:t>
            </a:r>
            <a:r>
              <a:rPr lang="en-US" b="0" i="0" dirty="0" err="1">
                <a:effectLst/>
                <a:latin typeface="Söhne"/>
              </a:rPr>
              <a:t>vít</a:t>
            </a:r>
            <a:r>
              <a:rPr lang="en-US" b="0" i="0" dirty="0">
                <a:effectLst/>
                <a:latin typeface="Söhne"/>
              </a:rPr>
              <a:t> </a:t>
            </a:r>
            <a:r>
              <a:rPr lang="en-US" b="0" i="0" dirty="0" err="1">
                <a:effectLst/>
                <a:latin typeface="Söhne"/>
              </a:rPr>
              <a:t>cầm</a:t>
            </a:r>
            <a:r>
              <a:rPr lang="en-US" b="0" i="0" dirty="0">
                <a:effectLst/>
                <a:latin typeface="Söhne"/>
              </a:rPr>
              <a:t> </a:t>
            </a:r>
            <a:r>
              <a:rPr lang="en-US" b="0" i="0" dirty="0" err="1">
                <a:effectLst/>
                <a:latin typeface="Söhne"/>
              </a:rPr>
              <a:t>tay</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Đào tạo và hướng dẫn: Đảm bảo rằng tất cả người sử dụng máy bắt vít cầm tay đều được đào tạo đầy đủ về cách sử dụng máy một cách an toàn. Điều này bao gồm việc hướng dẫn về quy trình sử dụng, các nguy cơ tiềm ẩn và cách phản ứng trong tình huống khẩn cấp.</a:t>
            </a:r>
          </a:p>
          <a:p>
            <a:pPr lvl="1"/>
            <a:r>
              <a:rPr lang="vi-VN" b="0" i="0" dirty="0">
                <a:effectLst/>
                <a:latin typeface="Söhne"/>
              </a:rPr>
              <a:t>Sử dụng trang thiết bị bảo hộ cá nhân (PPE): Đảm bảo rằng tất cả người lao động đều được trang bị đầy đủ PPE như kính bảo hộ, găng tay chống va đập và áo khoác chống cắt. PPE giúp bảo vệ người lao động khỏi các nguy cơ và tổn thương khi sử dụng máy.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ACFC5E31-C8A4-67D3-A638-842A9F4603BE}"/>
              </a:ext>
            </a:extLst>
          </p:cNvPr>
          <p:cNvPicPr>
            <a:picLocks noChangeAspect="1"/>
          </p:cNvPicPr>
          <p:nvPr/>
        </p:nvPicPr>
        <p:blipFill>
          <a:blip r:embed="rId4"/>
          <a:stretch>
            <a:fillRect/>
          </a:stretch>
        </p:blipFill>
        <p:spPr>
          <a:xfrm>
            <a:off x="-602331" y="4509120"/>
            <a:ext cx="2960462" cy="2960462"/>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bắt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vít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cầm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bắt vít cầm tay</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bắt</a:t>
            </a:r>
            <a:r>
              <a:rPr lang="en-US" b="0" i="0" dirty="0">
                <a:effectLst/>
                <a:latin typeface="Söhne"/>
              </a:rPr>
              <a:t> </a:t>
            </a:r>
            <a:r>
              <a:rPr lang="en-US" b="0" i="0" dirty="0" err="1">
                <a:effectLst/>
                <a:latin typeface="Söhne"/>
              </a:rPr>
              <a:t>vít</a:t>
            </a:r>
            <a:r>
              <a:rPr lang="en-US" b="0" i="0" dirty="0">
                <a:effectLst/>
                <a:latin typeface="Söhne"/>
              </a:rPr>
              <a:t> </a:t>
            </a:r>
            <a:r>
              <a:rPr lang="en-US" b="0" i="0" dirty="0" err="1">
                <a:effectLst/>
                <a:latin typeface="Söhne"/>
              </a:rPr>
              <a:t>cầm</a:t>
            </a:r>
            <a:r>
              <a:rPr lang="en-US" b="0" i="0" dirty="0">
                <a:effectLst/>
                <a:latin typeface="Söhne"/>
              </a:rPr>
              <a:t> </a:t>
            </a:r>
            <a:r>
              <a:rPr lang="en-US" b="0" i="0" dirty="0" err="1">
                <a:effectLst/>
                <a:latin typeface="Söhne"/>
              </a:rPr>
              <a:t>tay</a:t>
            </a:r>
            <a:endParaRPr lang="en-US" b="0" i="0" dirty="0">
              <a:effectLst/>
              <a:latin typeface="Söhne"/>
            </a:endParaRPr>
          </a:p>
          <a:p>
            <a:pPr lvl="1"/>
            <a:r>
              <a:rPr lang="vi-VN" b="0" i="0" dirty="0">
                <a:effectLst/>
                <a:latin typeface="Söhne"/>
              </a:rPr>
              <a:t>Xác định vùng nguy hiểm: Đầu tiên, xác định các vùng nguy hiểm xung quanh máy bắt vít cầm tay, bao gồm các bộ phận chuyển động, khu vực làm việc và các điểm tiếp xúc với đầu vít.</a:t>
            </a:r>
          </a:p>
          <a:p>
            <a:pPr lvl="1"/>
            <a:r>
              <a:rPr lang="vi-VN" b="0" i="0" dirty="0">
                <a:effectLst/>
                <a:latin typeface="Söhne"/>
              </a:rPr>
              <a:t>Xác định vùng an toàn: Xác định các vùng an toàn, nơi mà người lao động có thể đứng hoặc làm việc mà không phải lo lắng về nguy cơ chấn thương từ máy.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E6F288BE-CCF4-7034-E40B-902E888515B3}"/>
              </a:ext>
            </a:extLst>
          </p:cNvPr>
          <p:cNvPicPr>
            <a:picLocks noChangeAspect="1"/>
          </p:cNvPicPr>
          <p:nvPr/>
        </p:nvPicPr>
        <p:blipFill>
          <a:blip r:embed="rId4"/>
          <a:stretch>
            <a:fillRect/>
          </a:stretch>
        </p:blipFill>
        <p:spPr>
          <a:xfrm>
            <a:off x="-602331" y="4509120"/>
            <a:ext cx="2960462" cy="2960462"/>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bắt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vít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cầm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bắt vít cầm tay</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bắt</a:t>
            </a:r>
            <a:r>
              <a:rPr lang="en-US" b="0" i="0" dirty="0">
                <a:effectLst/>
                <a:latin typeface="Söhne"/>
              </a:rPr>
              <a:t> </a:t>
            </a:r>
            <a:r>
              <a:rPr lang="en-US" b="0" i="0" dirty="0" err="1">
                <a:effectLst/>
                <a:latin typeface="Söhne"/>
              </a:rPr>
              <a:t>vít</a:t>
            </a:r>
            <a:r>
              <a:rPr lang="en-US" b="0" i="0" dirty="0">
                <a:effectLst/>
                <a:latin typeface="Söhne"/>
              </a:rPr>
              <a:t> </a:t>
            </a:r>
            <a:r>
              <a:rPr lang="en-US" b="0" i="0" dirty="0" err="1">
                <a:effectLst/>
                <a:latin typeface="Söhne"/>
              </a:rPr>
              <a:t>cầm</a:t>
            </a:r>
            <a:r>
              <a:rPr lang="en-US" b="0" i="0" dirty="0">
                <a:effectLst/>
                <a:latin typeface="Söhne"/>
              </a:rPr>
              <a:t> </a:t>
            </a:r>
            <a:r>
              <a:rPr lang="en-US" b="0" i="0" dirty="0" err="1">
                <a:effectLst/>
                <a:latin typeface="Söhne"/>
              </a:rPr>
              <a:t>tay</a:t>
            </a:r>
            <a:endParaRPr lang="en-US" b="0" i="0" dirty="0">
              <a:effectLst/>
              <a:latin typeface="Söhne"/>
            </a:endParaRPr>
          </a:p>
          <a:p>
            <a:pPr lvl="1"/>
            <a:r>
              <a:rPr lang="vi-VN" b="0" i="0" dirty="0">
                <a:effectLst/>
                <a:latin typeface="Söhne"/>
              </a:rPr>
              <a:t>Kính bảo hộ: Giúp bảo vệ mắt khỏi các vật liệu phóng ra, mảnh vụn hoặc bụi trong quá trình vận hành máy.</a:t>
            </a:r>
          </a:p>
          <a:p>
            <a:pPr lvl="1"/>
            <a:r>
              <a:rPr lang="vi-VN" b="0" i="0" dirty="0">
                <a:effectLst/>
                <a:latin typeface="Söhne"/>
              </a:rPr>
              <a:t>Găng tay chống va đập: Bảo vệ tay khỏi va đập, cắt và các vật liệu sắc nhọn khi sử dụng máy.</a:t>
            </a:r>
          </a:p>
          <a:p>
            <a:pPr lvl="1"/>
            <a:r>
              <a:rPr lang="vi-VN" b="0" i="0" dirty="0">
                <a:effectLst/>
                <a:latin typeface="Söhne"/>
              </a:rPr>
              <a:t>Áo khoác chống cắt: Bảo vệ cơ thể khỏi các vật liệu sắc nhọn hoặc các vật liệu có thể gây tổn thương khi làm việc.</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F671A05D-84A3-75A1-AACC-BA0D76145088}"/>
              </a:ext>
            </a:extLst>
          </p:cNvPr>
          <p:cNvPicPr>
            <a:picLocks noChangeAspect="1"/>
          </p:cNvPicPr>
          <p:nvPr/>
        </p:nvPicPr>
        <p:blipFill>
          <a:blip r:embed="rId4"/>
          <a:stretch>
            <a:fillRect/>
          </a:stretch>
        </p:blipFill>
        <p:spPr>
          <a:xfrm>
            <a:off x="-602331" y="4509120"/>
            <a:ext cx="2960462" cy="2960462"/>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bắt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vít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cầm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bắt vít cầm tay</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máy bắt vít cầm tay</a:t>
            </a:r>
            <a:endParaRPr lang="en-US" b="0" i="0" dirty="0">
              <a:effectLst/>
              <a:latin typeface="Söhne"/>
            </a:endParaRPr>
          </a:p>
          <a:p>
            <a:pPr lvl="1"/>
            <a:r>
              <a:rPr lang="vi-VN" b="0" i="0" dirty="0">
                <a:effectLst/>
                <a:latin typeface="Söhne"/>
              </a:rPr>
              <a:t>Dừng máy ngay lập tức: Ngay khi phát hiện sự cố, ngưng sử dụng máy bắt vít cầm tay và đảm bảo rằng nó đã được tắt hoàn toàn để ngăn chặn tình hình trở nên tồi tệ hơn.</a:t>
            </a:r>
          </a:p>
          <a:p>
            <a:pPr lvl="1"/>
            <a:r>
              <a:rPr lang="vi-VN" b="0" i="0" dirty="0">
                <a:effectLst/>
                <a:latin typeface="Söhne"/>
              </a:rPr>
              <a:t>Báo cáo sự cố: Báo cáo ngay lập tức về sự cố cho người quản lý hoặc người có thẩm quyền để họ có thể đưa ra các biện pháp khẩn cấp và hỗ trợ.</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EB032F45-69A4-90BD-8AE1-A7135BAFE965}"/>
              </a:ext>
            </a:extLst>
          </p:cNvPr>
          <p:cNvPicPr>
            <a:picLocks noChangeAspect="1"/>
          </p:cNvPicPr>
          <p:nvPr/>
        </p:nvPicPr>
        <p:blipFill>
          <a:blip r:embed="rId4"/>
          <a:stretch>
            <a:fillRect/>
          </a:stretch>
        </p:blipFill>
        <p:spPr>
          <a:xfrm>
            <a:off x="-602331" y="4509120"/>
            <a:ext cx="2960462" cy="2960462"/>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bắt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vít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cầm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bắt vít cầm tay</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bắt</a:t>
            </a:r>
            <a:r>
              <a:rPr lang="en-US" b="0" i="0" dirty="0">
                <a:effectLst/>
                <a:latin typeface="Söhne"/>
              </a:rPr>
              <a:t> </a:t>
            </a:r>
            <a:r>
              <a:rPr lang="en-US" b="0" i="0" dirty="0" err="1">
                <a:effectLst/>
                <a:latin typeface="Söhne"/>
              </a:rPr>
              <a:t>vít</a:t>
            </a:r>
            <a:r>
              <a:rPr lang="en-US" b="0" i="0" dirty="0">
                <a:effectLst/>
                <a:latin typeface="Söhne"/>
              </a:rPr>
              <a:t> </a:t>
            </a:r>
            <a:r>
              <a:rPr lang="en-US" b="0" i="0" dirty="0" err="1">
                <a:effectLst/>
                <a:latin typeface="Söhne"/>
              </a:rPr>
              <a:t>cầm</a:t>
            </a:r>
            <a:r>
              <a:rPr lang="en-US" b="0" i="0" dirty="0">
                <a:effectLst/>
                <a:latin typeface="Söhne"/>
              </a:rPr>
              <a:t> </a:t>
            </a:r>
            <a:r>
              <a:rPr lang="en-US" b="0" i="0" dirty="0" err="1">
                <a:effectLst/>
                <a:latin typeface="Söhne"/>
              </a:rPr>
              <a:t>tay</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7A28491A-D571-94AA-1E13-DF7B84C27068}"/>
              </a:ext>
            </a:extLst>
          </p:cNvPr>
          <p:cNvPicPr>
            <a:picLocks noChangeAspect="1"/>
          </p:cNvPicPr>
          <p:nvPr/>
        </p:nvPicPr>
        <p:blipFill>
          <a:blip r:embed="rId4"/>
          <a:stretch>
            <a:fillRect/>
          </a:stretch>
        </p:blipFill>
        <p:spPr>
          <a:xfrm>
            <a:off x="-602331" y="4509120"/>
            <a:ext cx="2960462" cy="2960462"/>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bắt vít cầm tay</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bắt vít cầm tay</a:t>
            </a:r>
            <a:endParaRPr lang="en-US" sz="2400" b="1" i="0" dirty="0">
              <a:effectLst/>
              <a:latin typeface="Söhne"/>
            </a:endParaRPr>
          </a:p>
          <a:p>
            <a:r>
              <a:rPr lang="vi-VN" b="0" i="0" dirty="0">
                <a:effectLst/>
                <a:latin typeface="Söhne"/>
              </a:rPr>
              <a:t>Nhiệt độ: Nhiệt độ cao có thể làm tăng cảm giác mệt mỏi và gây ra mất nước cơ thể, ảnh hưởng đến khả năng tập trung và thực hiện công việc. Trong khi đó, nhiệt độ thấp có thể làm đông cứng các bộ phận của máy và làm giảm hiệu suất làm việc.</a:t>
            </a:r>
          </a:p>
          <a:p>
            <a:r>
              <a:rPr lang="vi-VN" b="0" i="0" dirty="0">
                <a:effectLst/>
                <a:latin typeface="Söhne"/>
              </a:rPr>
              <a:t>Độ ẩm: Độ ẩm cao có thể gây ra sự trượt hoặc mòn của các bộ phận của máy, gây ra sự cố hoặc giảm hiệu suất làm việc. Đồng thời, độ ẩm cũng có thể tăng nguy cơ cho việc điện giải hoặc làm hỏng các linh kiện điện tử của máy.</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1564A0BC-5238-2864-07ED-439987020A5E}"/>
              </a:ext>
            </a:extLst>
          </p:cNvPr>
          <p:cNvPicPr>
            <a:picLocks noChangeAspect="1"/>
          </p:cNvPicPr>
          <p:nvPr/>
        </p:nvPicPr>
        <p:blipFill>
          <a:blip r:embed="rId3"/>
          <a:stretch>
            <a:fillRect/>
          </a:stretch>
        </p:blipFill>
        <p:spPr>
          <a:xfrm>
            <a:off x="-530324" y="4686796"/>
            <a:ext cx="2668984" cy="2668984"/>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bắt vít cầm tay</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bắt vít cầm tay</a:t>
            </a:r>
            <a:endParaRPr lang="en-US" sz="2400" b="1" i="0" dirty="0">
              <a:effectLst/>
              <a:latin typeface="Söhne"/>
            </a:endParaRPr>
          </a:p>
          <a:p>
            <a:r>
              <a:rPr lang="vi-VN" b="0" i="0" dirty="0">
                <a:effectLst/>
                <a:latin typeface="Söhne"/>
              </a:rPr>
              <a:t>Ánh sáng: Mức độ ánh sáng trong môi trường làm việc có thể ảnh hưởng đến khả năng quan sát và làm việc một cách chính xác, đặc biệt là khi làm việc với các chi tiết nhỏ hoặc trong các khu vực tối.</a:t>
            </a:r>
          </a:p>
          <a:p>
            <a:r>
              <a:rPr lang="vi-VN" b="0" i="0" dirty="0">
                <a:effectLst/>
                <a:latin typeface="Söhne"/>
              </a:rPr>
              <a:t>Không gian làm việc: Không gian hẹp hoặc cồng kềnh có thể làm hạn chế sự di chuyển của máy và tạo ra các tình huống nguy hiểm khi vận hành.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A4E3E1C-3354-577C-D66F-B0BC186F460C}"/>
              </a:ext>
            </a:extLst>
          </p:cNvPr>
          <p:cNvPicPr>
            <a:picLocks noChangeAspect="1"/>
          </p:cNvPicPr>
          <p:nvPr/>
        </p:nvPicPr>
        <p:blipFill>
          <a:blip r:embed="rId3"/>
          <a:stretch>
            <a:fillRect/>
          </a:stretch>
        </p:blipFill>
        <p:spPr>
          <a:xfrm>
            <a:off x="-530324" y="4686796"/>
            <a:ext cx="2668984" cy="2668984"/>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bắt vít cầm tay</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C. </a:t>
            </a:r>
            <a:r>
              <a:rPr lang="vi-VN" sz="2400" b="1" i="0" dirty="0">
                <a:effectLst/>
                <a:latin typeface="Söhne"/>
              </a:rPr>
              <a:t>Tình trạng kỹ thuật của máy bắt vít cầm tay ảnh hưởng như thế nào đến việc vận hành máy bắt vít cầm tay</a:t>
            </a:r>
            <a:endParaRPr lang="en-US" sz="2400" b="1" i="0" dirty="0">
              <a:effectLst/>
              <a:latin typeface="Söhne"/>
            </a:endParaRPr>
          </a:p>
          <a:p>
            <a:r>
              <a:rPr lang="vi-VN" b="0" i="0" dirty="0">
                <a:effectLst/>
                <a:latin typeface="Söhne"/>
              </a:rPr>
              <a:t>Tình trạng của đầu vít và cần vặn: Đầu vít cần được duy trì trong tình trạng sắc bén và không bị biến dạng hoặc hỏng hóc để đảm bảo rằng chúng có thể kết nối chính xác và an toàn với vật liệu làm việc.</a:t>
            </a:r>
          </a:p>
          <a:p>
            <a:r>
              <a:rPr lang="vi-VN" b="0" i="0" dirty="0">
                <a:effectLst/>
                <a:latin typeface="Söhne"/>
              </a:rPr>
              <a:t>Tình trạng của động cơ: Động cơ của máy cần phải hoạt động một cách ổn định và hiệu quả để cung cấp đủ lực vặn cho việc bắt vít mà không gây ra sự cố hoặc giảm hiệu suất làm việc.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35F9630-BCB0-BE9C-7F14-BC64BC9C907F}"/>
              </a:ext>
            </a:extLst>
          </p:cNvPr>
          <p:cNvPicPr>
            <a:picLocks noChangeAspect="1"/>
          </p:cNvPicPr>
          <p:nvPr/>
        </p:nvPicPr>
        <p:blipFill>
          <a:blip r:embed="rId3"/>
          <a:stretch>
            <a:fillRect/>
          </a:stretch>
        </p:blipFill>
        <p:spPr>
          <a:xfrm>
            <a:off x="-530324" y="4686796"/>
            <a:ext cx="2668984" cy="2668984"/>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bắt vít cầm tay</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bắt vít cầm tay</a:t>
            </a:r>
            <a:endParaRPr lang="en-US" sz="2400" b="1" i="0" dirty="0">
              <a:effectLst/>
              <a:latin typeface="Söhne"/>
            </a:endParaRPr>
          </a:p>
          <a:p>
            <a:r>
              <a:rPr lang="vi-VN" b="0" i="0" dirty="0">
                <a:effectLst/>
                <a:latin typeface="Söhne"/>
              </a:rPr>
              <a:t>Hiểu biết về quy trình và giao thức an toàn: Người lao động cần phải hiểu rõ về các quy trình và giao thức an toàn cụ thể liên quan đến việc vận hành máy bắt vít cầm tay, bao gồm cách sử dụng máy một cách đúng đắn và an toàn, cách nhận biết và đối phó với các rủi ro tiềm ẩn và cách thực hiện các biện pháp khẩn cấp khi cần thiết.</a:t>
            </a:r>
          </a:p>
          <a:p>
            <a:r>
              <a:rPr lang="vi-VN" b="0" i="0" dirty="0">
                <a:effectLst/>
                <a:latin typeface="Söhne"/>
              </a:rPr>
              <a:t>Kỹ năng thao tác và kiểm soát máy: Các kỹ năng thao tác chính xác và kiểm soát máy là quan trọng để đảm bảo rằng máy hoạt động đúng cách và không gây ra nguy hiểm cho người lao động hoặc môi trường làm việc.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0B4C170-4532-A1EE-288E-2AEFBE157D31}"/>
              </a:ext>
            </a:extLst>
          </p:cNvPr>
          <p:cNvPicPr>
            <a:picLocks noChangeAspect="1"/>
          </p:cNvPicPr>
          <p:nvPr/>
        </p:nvPicPr>
        <p:blipFill>
          <a:blip r:embed="rId3"/>
          <a:stretch>
            <a:fillRect/>
          </a:stretch>
        </p:blipFill>
        <p:spPr>
          <a:xfrm>
            <a:off x="-530324" y="4686796"/>
            <a:ext cx="2668984" cy="2668984"/>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029871"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bắt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vít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cầm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tay</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bắt vít cầm tay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Giảm nguy cơ tai nạn: Đào tạo an toàn lao động giúp người vận hành hiểu rõ về các nguy cơ và rủi ro có thể gặp phải khi làm việc với máy bắt vít cầm tay, từ đó giảm thiểu nguy cơ tai nạn và tổn thương cho bản thân và những người xung quanh.</a:t>
            </a:r>
          </a:p>
          <a:p>
            <a:pPr algn="l"/>
            <a:r>
              <a:rPr lang="vi-VN" b="0" i="0" dirty="0">
                <a:effectLst/>
                <a:latin typeface="Open Sans" panose="020B0606030504020204" pitchFamily="34" charset="0"/>
              </a:rPr>
              <a:t>Hiểu biết về quy trình an toàn: Đào tạo cung cấp kiến thức về các quy trình và biện pháp an toàn cần thiết khi vận hành máy, bao gồm cách sử dụng máy đúng cách, kiểm tra an toàn trước khi sử dụng, và biện pháp phòng ngừa sự cố.</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9793DF40-D7F3-70BA-9EA4-D4E67FF82397}"/>
              </a:ext>
            </a:extLst>
          </p:cNvPr>
          <p:cNvPicPr>
            <a:picLocks noChangeAspect="1"/>
          </p:cNvPicPr>
          <p:nvPr/>
        </p:nvPicPr>
        <p:blipFill>
          <a:blip r:embed="rId3"/>
          <a:stretch>
            <a:fillRect/>
          </a:stretch>
        </p:blipFill>
        <p:spPr>
          <a:xfrm>
            <a:off x="5950396" y="1124744"/>
            <a:ext cx="4761905" cy="47619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101879"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bắt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vít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cầm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tay</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bắt</a:t>
            </a:r>
            <a:r>
              <a:rPr lang="en-US" b="1" i="0" dirty="0">
                <a:effectLst/>
                <a:latin typeface="Open Sans" panose="020B0606030504020204" pitchFamily="34" charset="0"/>
              </a:rPr>
              <a:t> </a:t>
            </a:r>
            <a:r>
              <a:rPr lang="en-US" b="1" i="0" dirty="0" err="1">
                <a:effectLst/>
                <a:latin typeface="Open Sans" panose="020B0606030504020204" pitchFamily="34" charset="0"/>
              </a:rPr>
              <a:t>vít</a:t>
            </a:r>
            <a:r>
              <a:rPr lang="en-US" b="1" i="0" dirty="0">
                <a:effectLst/>
                <a:latin typeface="Open Sans" panose="020B0606030504020204" pitchFamily="34" charset="0"/>
              </a:rPr>
              <a:t> </a:t>
            </a:r>
            <a:r>
              <a:rPr lang="en-US" b="1" i="0" dirty="0" err="1">
                <a:effectLst/>
                <a:latin typeface="Open Sans" panose="020B0606030504020204" pitchFamily="34" charset="0"/>
              </a:rPr>
              <a:t>cầm</a:t>
            </a:r>
            <a:r>
              <a:rPr lang="en-US" b="1" i="0" dirty="0">
                <a:effectLst/>
                <a:latin typeface="Open Sans" panose="020B0606030504020204" pitchFamily="34" charset="0"/>
              </a:rPr>
              <a:t> </a:t>
            </a:r>
            <a:r>
              <a:rPr lang="en-US" b="1" i="0" dirty="0" err="1">
                <a:effectLst/>
                <a:latin typeface="Open Sans" panose="020B0606030504020204" pitchFamily="34" charset="0"/>
              </a:rPr>
              <a:t>tay</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BD15487-94CB-0910-0B0F-8D5B1C4612AF}"/>
              </a:ext>
            </a:extLst>
          </p:cNvPr>
          <p:cNvPicPr>
            <a:picLocks noChangeAspect="1"/>
          </p:cNvPicPr>
          <p:nvPr/>
        </p:nvPicPr>
        <p:blipFill>
          <a:blip r:embed="rId3"/>
          <a:stretch>
            <a:fillRect/>
          </a:stretch>
        </p:blipFill>
        <p:spPr>
          <a:xfrm>
            <a:off x="5950396" y="1124744"/>
            <a:ext cx="4761905" cy="47619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bắt</a:t>
            </a:r>
            <a:r>
              <a:rPr lang="en-US" sz="3200" dirty="0">
                <a:latin typeface="UTM Aptima" panose="02040603050506020204" pitchFamily="18" charset="0"/>
              </a:rPr>
              <a:t> </a:t>
            </a:r>
            <a:r>
              <a:rPr lang="en-US" sz="3200" dirty="0" err="1">
                <a:latin typeface="UTM Aptima" panose="02040603050506020204" pitchFamily="18" charset="0"/>
              </a:rPr>
              <a:t>vít</a:t>
            </a:r>
            <a:r>
              <a:rPr lang="en-US" sz="3200" dirty="0">
                <a:latin typeface="UTM Aptima" panose="02040603050506020204" pitchFamily="18" charset="0"/>
              </a:rPr>
              <a:t> </a:t>
            </a:r>
            <a:r>
              <a:rPr lang="en-US" sz="3200" dirty="0" err="1">
                <a:latin typeface="UTM Aptima" panose="02040603050506020204" pitchFamily="18" charset="0"/>
              </a:rPr>
              <a:t>cầm</a:t>
            </a:r>
            <a:r>
              <a:rPr lang="en-US" sz="3200" dirty="0">
                <a:latin typeface="UTM Aptima" panose="02040603050506020204" pitchFamily="18" charset="0"/>
              </a:rPr>
              <a:t> </a:t>
            </a:r>
            <a:r>
              <a:rPr lang="en-US" sz="3200" dirty="0" err="1">
                <a:latin typeface="UTM Aptima" panose="02040603050506020204" pitchFamily="18" charset="0"/>
              </a:rPr>
              <a:t>tay</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bắt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vít</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tay</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hết, việc duy trì an toàn lao động giúp giảm thiểu nguy cơ tai nạn lao động và thương tích cho người lao động.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Bằng cách áp dụng các biện pháp an toàn, như đào tạo, kiểm tra an toàn trước khi sử dụng máy, và sử dụng thiết bị bảo hộ cá nhân đúng cách, người lao động có thể làm việc một cách tự tin và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504A502A-E7E7-C2D5-7F26-C1540F9308A6}"/>
              </a:ext>
            </a:extLst>
          </p:cNvPr>
          <p:cNvPicPr>
            <a:picLocks noChangeAspect="1"/>
          </p:cNvPicPr>
          <p:nvPr/>
        </p:nvPicPr>
        <p:blipFill>
          <a:blip r:embed="rId3"/>
          <a:stretch>
            <a:fillRect/>
          </a:stretch>
        </p:blipFill>
        <p:spPr>
          <a:xfrm>
            <a:off x="-890364" y="3645024"/>
            <a:ext cx="4617889" cy="4617889"/>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bắt</a:t>
            </a:r>
            <a:r>
              <a:rPr lang="en-US" sz="3200" dirty="0">
                <a:latin typeface="UTM Aptima" panose="02040603050506020204" pitchFamily="18" charset="0"/>
              </a:rPr>
              <a:t> </a:t>
            </a:r>
            <a:r>
              <a:rPr lang="en-US" sz="3200" dirty="0" err="1">
                <a:latin typeface="UTM Aptima" panose="02040603050506020204" pitchFamily="18" charset="0"/>
              </a:rPr>
              <a:t>vít</a:t>
            </a:r>
            <a:r>
              <a:rPr lang="en-US" sz="3200" dirty="0">
                <a:latin typeface="UTM Aptima" panose="02040603050506020204" pitchFamily="18" charset="0"/>
              </a:rPr>
              <a:t> </a:t>
            </a:r>
            <a:r>
              <a:rPr lang="en-US" sz="3200" dirty="0" err="1">
                <a:latin typeface="UTM Aptima" panose="02040603050506020204" pitchFamily="18" charset="0"/>
              </a:rPr>
              <a:t>cầm</a:t>
            </a:r>
            <a:r>
              <a:rPr lang="en-US" sz="3200" dirty="0">
                <a:latin typeface="UTM Aptima" panose="02040603050506020204" pitchFamily="18" charset="0"/>
              </a:rPr>
              <a:t> </a:t>
            </a:r>
            <a:r>
              <a:rPr lang="en-US" sz="3200" dirty="0" err="1">
                <a:latin typeface="UTM Aptima" panose="02040603050506020204" pitchFamily="18" charset="0"/>
              </a:rPr>
              <a:t>tay</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bắt vít cầm tay</a:t>
            </a:r>
          </a:p>
          <a:p>
            <a:pPr algn="l">
              <a:lnSpc>
                <a:spcPct val="120000"/>
              </a:lnSpc>
            </a:pPr>
            <a:r>
              <a:rPr lang="vi-VN" b="0" i="0" dirty="0">
                <a:effectLst/>
                <a:latin typeface="Open Sans" panose="020B0606030504020204" pitchFamily="34" charset="0"/>
              </a:rPr>
              <a:t>Đào tạo và hướng dẫn: Trước khi sử dụng máy, người lao động cần được đào tạo về cách sử dụng máy một cách đúng đắn và an toàn. Họ cần hiểu rõ về các rủi ro có thể gặp phải và biết cách ứng phó khi có sự cố xảy ra.</a:t>
            </a:r>
          </a:p>
          <a:p>
            <a:pPr algn="l">
              <a:lnSpc>
                <a:spcPct val="120000"/>
              </a:lnSpc>
            </a:pPr>
            <a:r>
              <a:rPr lang="vi-VN" b="0" i="0" dirty="0">
                <a:effectLst/>
                <a:latin typeface="Open Sans" panose="020B0606030504020204" pitchFamily="34" charset="0"/>
              </a:rPr>
              <a:t>Kiểm tra trước khi sử dụng: Trước khi bắt đầu công việc, cần kiểm tra kỹ lưỡng máy để đảm bảo rằng tất cả các bộ phận hoạt động đúng cách và không có dấu hiệu hỏng hóc.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77E31B1-9AD1-12EC-3AA2-A6381939F749}"/>
              </a:ext>
            </a:extLst>
          </p:cNvPr>
          <p:cNvPicPr>
            <a:picLocks noChangeAspect="1"/>
          </p:cNvPicPr>
          <p:nvPr/>
        </p:nvPicPr>
        <p:blipFill>
          <a:blip r:embed="rId3"/>
          <a:stretch>
            <a:fillRect/>
          </a:stretch>
        </p:blipFill>
        <p:spPr>
          <a:xfrm>
            <a:off x="-890364" y="3645024"/>
            <a:ext cx="4617889" cy="4617889"/>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177</TotalTime>
  <Words>3803</Words>
  <Application>Microsoft Office PowerPoint</Application>
  <PresentationFormat>Custom</PresentationFormat>
  <Paragraphs>145</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MÁY BẮT VÍT CẦM TAY</vt:lpstr>
      <vt:lpstr>Một số vụ tai nạn lao động khi vận hành máy bắt vít cầm tay</vt:lpstr>
      <vt:lpstr>Tóm tắt bài học</vt:lpstr>
      <vt:lpstr>Giới thiệu</vt:lpstr>
      <vt:lpstr>Giới thiệu</vt:lpstr>
      <vt:lpstr>Thành Phần Và Chức Năng Của máy bắt vít cầm tay</vt:lpstr>
      <vt:lpstr>Thành Phần Và Chức Năng Của máy bắt vít cầm tay</vt:lpstr>
      <vt:lpstr>Thành Phần Và Chức Năng Của máy bắt vít cầm tay</vt:lpstr>
      <vt:lpstr>Thành Phần Và Chức Năng Của máy bắt vít cầm tay</vt:lpstr>
      <vt:lpstr>Kiểm tra và bảo trì an toàn trước khi vận hành máy bắt vít cầm tay</vt:lpstr>
      <vt:lpstr>Kiểm tra và bảo trì an toàn trước khi vận hành máy bắt vít cầm tay</vt:lpstr>
      <vt:lpstr>Quy trình vận hành an toàn máy bắt vít cầm tay</vt:lpstr>
      <vt:lpstr>Quy trình vận hành an toàn máy bắt vít cầm tay</vt:lpstr>
      <vt:lpstr>Đánh giá rủi ro và quản lý mối nguy khi vận hành máy bắt vít cầm tay</vt:lpstr>
      <vt:lpstr>Đánh giá rủi ro và quản lý mối nguy khi vận hành máy bắt vít cầm tay</vt:lpstr>
      <vt:lpstr>Đánh giá rủi ro và quản lý mối nguy khi vận hành máy bắt vít cầm tay</vt:lpstr>
      <vt:lpstr>Đánh giá rủi ro và quản lý mối nguy khi vận hành máy bắt vít cầm tay</vt:lpstr>
      <vt:lpstr>Đánh giá rủi ro và quản lý mối nguy khi vận hành máy bắt vít cầm tay</vt:lpstr>
      <vt:lpstr>Đánh giá rủi ro và quản lý mối nguy khi vận hành máy bắt vít cầm tay</vt:lpstr>
      <vt:lpstr>Đánh giá rủi ro và quản lý mối nguy khi vận hành máy bắt vít cầm tay</vt:lpstr>
      <vt:lpstr>Các yếu tố ảnh hưởng đến an toàn lao động khi vận hành máy bắt vít cầm tay</vt:lpstr>
      <vt:lpstr>Các yếu tố ảnh hưởng đến an toàn lao động khi vận hành máy bắt vít cầm tay</vt:lpstr>
      <vt:lpstr>Các yếu tố ảnh hưởng đến an toàn lao động khi vận hành máy bắt vít cầm tay</vt:lpstr>
      <vt:lpstr>Các yếu tố ảnh hưởng đến an toàn lao động khi vận hành máy bắt vít cầm tay</vt:lpstr>
      <vt:lpstr>Đào tạo an toàn lao động về kỹ năng vận hành máy bắt vít cầm tay an toàn</vt:lpstr>
      <vt:lpstr>Đào tạo an toàn lao động về kỹ năng vận hành máy bắt vít cầm tay an toàn</vt:lpstr>
      <vt:lpstr>Ý nghĩa của an toàn lao động trong việc vận hành máy bắt vít cầm tay</vt:lpstr>
      <vt:lpstr>Ý nghĩa của an toàn lao động trong việc vận hành máy bắt vít cầm tay</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26</cp:revision>
  <dcterms:created xsi:type="dcterms:W3CDTF">2024-03-23T04:43:33Z</dcterms:created>
  <dcterms:modified xsi:type="dcterms:W3CDTF">2024-04-25T02:40:18Z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