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3725" autoAdjust="0"/>
  </p:normalViewPr>
  <p:slideViewPr>
    <p:cSldViewPr showGuides="1">
      <p:cViewPr varScale="1">
        <p:scale>
          <a:sx n="113" d="100"/>
          <a:sy n="113" d="100"/>
        </p:scale>
        <p:origin x="708" y="-85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MÁY CƯA BÀN</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87" name="Picture 86">
            <a:extLst>
              <a:ext uri="{FF2B5EF4-FFF2-40B4-BE49-F238E27FC236}">
                <a16:creationId xmlns:a16="http://schemas.microsoft.com/office/drawing/2014/main" id="{5FE1B93E-496B-2380-3DE2-238C77103441}"/>
              </a:ext>
            </a:extLst>
          </p:cNvPr>
          <p:cNvPicPr>
            <a:picLocks noChangeAspect="1"/>
          </p:cNvPicPr>
          <p:nvPr/>
        </p:nvPicPr>
        <p:blipFill>
          <a:blip r:embed="rId4"/>
          <a:stretch>
            <a:fillRect/>
          </a:stretch>
        </p:blipFill>
        <p:spPr>
          <a:xfrm>
            <a:off x="4435089" y="3789040"/>
            <a:ext cx="3317056" cy="331705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vi-VN" sz="3200" b="1" dirty="0">
                <a:solidFill>
                  <a:schemeClr val="accent1"/>
                </a:solidFill>
                <a:latin typeface="UTM Aptima" panose="02040603050506020204" pitchFamily="18" charset="0"/>
              </a:rPr>
              <a:t>máy cưa bàn</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85000" lnSpcReduction="20000"/>
          </a:bodyPr>
          <a:lstStyle/>
          <a:p>
            <a:pPr marL="0" indent="0">
              <a:buNone/>
            </a:pPr>
            <a:r>
              <a:rPr lang="vi-VN" b="0" i="0" dirty="0">
                <a:solidFill>
                  <a:srgbClr val="0D0D0D"/>
                </a:solidFill>
                <a:effectLst/>
                <a:latin typeface="Söhne"/>
              </a:rPr>
              <a:t>Khi làm việc với máy cưa bàn (table saw machine), đây là một hoạt động đòi hỏi sự cẩn thận và tuân thủ các quy tắc an toàn nghiêm ngặt</a:t>
            </a:r>
            <a:r>
              <a:rPr lang="en-US" sz="2000" dirty="0">
                <a:ea typeface="+mn-lt"/>
                <a:cs typeface="+mn-lt"/>
              </a:rPr>
              <a:t>:</a:t>
            </a:r>
            <a:endParaRPr lang="en-US" dirty="0"/>
          </a:p>
          <a:p>
            <a:pPr marL="730885" lvl="1" indent="-304165"/>
            <a:r>
              <a:rPr lang="nb-NO" i="0" dirty="0">
                <a:solidFill>
                  <a:srgbClr val="0D0D0D"/>
                </a:solidFill>
                <a:effectLst/>
                <a:latin typeface="Söhne"/>
              </a:rPr>
              <a:t>Đeo trang bị bảo hộ</a:t>
            </a:r>
          </a:p>
          <a:p>
            <a:pPr marL="730885" lvl="1" indent="-304165"/>
            <a:r>
              <a:rPr lang="vi-VN" dirty="0"/>
              <a:t>Kiểm tra trước khi sử dụng</a:t>
            </a:r>
            <a:endParaRPr lang="nb-NO" dirty="0">
              <a:solidFill>
                <a:srgbClr val="0D0D0D"/>
              </a:solidFill>
              <a:latin typeface="Söhne"/>
            </a:endParaRPr>
          </a:p>
          <a:p>
            <a:pPr marL="730885" lvl="1" indent="-304165"/>
            <a:r>
              <a:rPr lang="en-US" dirty="0" err="1"/>
              <a:t>Giữ</a:t>
            </a:r>
            <a:r>
              <a:rPr lang="en-US" dirty="0"/>
              <a:t> </a:t>
            </a:r>
            <a:r>
              <a:rPr lang="en-US" dirty="0" err="1"/>
              <a:t>khoảng</a:t>
            </a:r>
            <a:r>
              <a:rPr lang="en-US" dirty="0"/>
              <a:t> </a:t>
            </a:r>
            <a:r>
              <a:rPr lang="en-US" dirty="0" err="1"/>
              <a:t>cách</a:t>
            </a:r>
            <a:r>
              <a:rPr lang="en-US" dirty="0"/>
              <a:t> an </a:t>
            </a:r>
            <a:r>
              <a:rPr lang="en-US" dirty="0" err="1"/>
              <a:t>toàn</a:t>
            </a:r>
            <a:endParaRPr lang="nb-NO" dirty="0">
              <a:solidFill>
                <a:srgbClr val="0D0D0D"/>
              </a:solidFill>
              <a:latin typeface="Söhne"/>
            </a:endParaRPr>
          </a:p>
          <a:p>
            <a:pPr marL="730885" lvl="1" indent="-304165"/>
            <a:r>
              <a:rPr lang="vi-VN" dirty="0"/>
              <a:t>Hướng dẫn sử dụng đúng</a:t>
            </a:r>
            <a:endParaRPr lang="nb-NO" dirty="0">
              <a:solidFill>
                <a:srgbClr val="0D0D0D"/>
              </a:solidFill>
              <a:latin typeface="Söhne"/>
            </a:endParaRPr>
          </a:p>
          <a:p>
            <a:pPr marL="730885" lvl="1" indent="-304165"/>
            <a:r>
              <a:rPr lang="en-US" dirty="0" err="1"/>
              <a:t>Cố</a:t>
            </a:r>
            <a:r>
              <a:rPr lang="en-US" dirty="0"/>
              <a:t> </a:t>
            </a:r>
            <a:r>
              <a:rPr lang="en-US" dirty="0" err="1"/>
              <a:t>định</a:t>
            </a:r>
            <a:r>
              <a:rPr lang="en-US" dirty="0"/>
              <a:t> </a:t>
            </a:r>
            <a:r>
              <a:rPr lang="en-US" dirty="0" err="1"/>
              <a:t>vật</a:t>
            </a:r>
            <a:r>
              <a:rPr lang="en-US" dirty="0"/>
              <a:t> </a:t>
            </a:r>
            <a:r>
              <a:rPr lang="en-US" dirty="0" err="1"/>
              <a:t>liệu</a:t>
            </a:r>
            <a:endParaRPr lang="nb-NO" dirty="0">
              <a:solidFill>
                <a:srgbClr val="0D0D0D"/>
              </a:solidFill>
              <a:latin typeface="Söhne"/>
            </a:endParaRPr>
          </a:p>
          <a:p>
            <a:pPr marL="730885" lvl="1" indent="-304165"/>
            <a:r>
              <a:rPr lang="en-US" dirty="0" err="1"/>
              <a:t>Không</a:t>
            </a:r>
            <a:r>
              <a:rPr lang="en-US" dirty="0"/>
              <a:t> </a:t>
            </a:r>
            <a:r>
              <a:rPr lang="en-US" dirty="0" err="1"/>
              <a:t>sử</a:t>
            </a:r>
            <a:r>
              <a:rPr lang="en-US" dirty="0"/>
              <a:t> </a:t>
            </a:r>
            <a:r>
              <a:rPr lang="en-US" dirty="0" err="1"/>
              <a:t>dụng</a:t>
            </a:r>
            <a:r>
              <a:rPr lang="en-US" dirty="0"/>
              <a:t> </a:t>
            </a:r>
            <a:r>
              <a:rPr lang="en-US" dirty="0" err="1"/>
              <a:t>máy</a:t>
            </a:r>
            <a:r>
              <a:rPr lang="en-US" dirty="0"/>
              <a:t> </a:t>
            </a:r>
            <a:r>
              <a:rPr lang="en-US" dirty="0" err="1"/>
              <a:t>khi</a:t>
            </a:r>
            <a:r>
              <a:rPr lang="en-US" dirty="0"/>
              <a:t> </a:t>
            </a:r>
            <a:r>
              <a:rPr lang="en-US" dirty="0" err="1"/>
              <a:t>mệt</a:t>
            </a:r>
            <a:r>
              <a:rPr lang="en-US" dirty="0"/>
              <a:t> </a:t>
            </a:r>
            <a:r>
              <a:rPr lang="en-US" dirty="0" err="1"/>
              <a:t>mỏi</a:t>
            </a:r>
            <a:endParaRPr lang="en-US" dirty="0"/>
          </a:p>
          <a:p>
            <a:pPr marL="730885" lvl="1" indent="-304165"/>
            <a:r>
              <a:rPr lang="en-US" dirty="0" err="1"/>
              <a:t>Tắt</a:t>
            </a:r>
            <a:r>
              <a:rPr lang="en-US" dirty="0"/>
              <a:t> </a:t>
            </a:r>
            <a:r>
              <a:rPr lang="en-US" dirty="0" err="1"/>
              <a:t>nguồn</a:t>
            </a:r>
            <a:r>
              <a:rPr lang="en-US" dirty="0"/>
              <a:t> </a:t>
            </a:r>
            <a:r>
              <a:rPr lang="en-US" dirty="0" err="1"/>
              <a:t>khi</a:t>
            </a:r>
            <a:r>
              <a:rPr lang="en-US" dirty="0"/>
              <a:t> </a:t>
            </a:r>
            <a:r>
              <a:rPr lang="en-US" dirty="0" err="1"/>
              <a:t>không</a:t>
            </a:r>
            <a:r>
              <a:rPr lang="en-US" dirty="0"/>
              <a:t> </a:t>
            </a:r>
            <a:r>
              <a:rPr lang="en-US" dirty="0" err="1"/>
              <a:t>sử</a:t>
            </a:r>
            <a:r>
              <a:rPr lang="en-US" dirty="0"/>
              <a:t> </a:t>
            </a:r>
            <a:r>
              <a:rPr lang="en-US" dirty="0" err="1"/>
              <a:t>dụng</a:t>
            </a:r>
            <a:endParaRPr lang="en-US" dirty="0"/>
          </a:p>
          <a:p>
            <a:pPr marL="730885" lvl="1" indent="-304165"/>
            <a:r>
              <a:rPr lang="en-US" dirty="0" err="1"/>
              <a:t>Sử</a:t>
            </a:r>
            <a:r>
              <a:rPr lang="en-US" dirty="0"/>
              <a:t> </a:t>
            </a:r>
            <a:r>
              <a:rPr lang="en-US" dirty="0" err="1"/>
              <a:t>dụng</a:t>
            </a:r>
            <a:r>
              <a:rPr lang="en-US" dirty="0"/>
              <a:t> </a:t>
            </a:r>
            <a:r>
              <a:rPr lang="en-US" dirty="0" err="1"/>
              <a:t>đồ</a:t>
            </a:r>
            <a:r>
              <a:rPr lang="en-US" dirty="0"/>
              <a:t> </a:t>
            </a:r>
            <a:r>
              <a:rPr lang="en-US" dirty="0" err="1"/>
              <a:t>bảo</a:t>
            </a:r>
            <a:r>
              <a:rPr lang="en-US" dirty="0"/>
              <a:t> </a:t>
            </a:r>
            <a:r>
              <a:rPr lang="en-US" dirty="0" err="1"/>
              <a:t>hộ</a:t>
            </a:r>
            <a:r>
              <a:rPr lang="en-US" dirty="0"/>
              <a:t> </a:t>
            </a:r>
            <a:r>
              <a:rPr lang="en-US" dirty="0" err="1"/>
              <a:t>phù</a:t>
            </a:r>
            <a:r>
              <a:rPr lang="en-US" dirty="0"/>
              <a:t> </a:t>
            </a:r>
            <a:r>
              <a:rPr lang="en-US" dirty="0" err="1"/>
              <a:t>hợp</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máy cưa bàn</a:t>
            </a:r>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vi-VN" dirty="0"/>
              <a:t>máy cưa bàn</a:t>
            </a:r>
          </a:p>
          <a:p>
            <a:pPr marL="304165" indent="-304165">
              <a:buClr>
                <a:schemeClr val="tx1"/>
              </a:buClr>
            </a:pPr>
            <a:r>
              <a:rPr lang="en-US" dirty="0">
                <a:latin typeface="UTM Avo" panose="02040603050506020204" pitchFamily="18" charset="0"/>
              </a:rPr>
              <a:t>4</a:t>
            </a:r>
            <a:r>
              <a:rPr lang="vi-VN" dirty="0"/>
              <a:t>. Quy trình vận hành an toàn máy cưa bàn</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cưa bàn</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cưa bàn</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vi-VN" dirty="0"/>
              <a:t>máy cưa bàn</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vi-VN" dirty="0"/>
              <a:t>máy cưa bàn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Tổng quan về tầm quan trọng của an toàn lao động khi vận hành máy cưa bàn</a:t>
            </a:r>
            <a:endParaRPr lang="en-US" sz="2400" b="1" i="0" dirty="0">
              <a:effectLst/>
              <a:latin typeface="Söhne"/>
            </a:endParaRPr>
          </a:p>
          <a:p>
            <a:r>
              <a:rPr lang="vi-VN" b="0" i="0" dirty="0">
                <a:effectLst/>
                <a:latin typeface="Söhne"/>
              </a:rPr>
              <a:t>An toàn lao động khi vận hành máy cưa bàn là vấn đề cực kỳ quan trọng và cần thiết. Việc sử dụng máy cưa bàn (table saw) trong các hoạt động gỗ đòi hỏi sự chú ý và thực hiện đúng các biện pháp an toàn để tránh tai nạn nghiêm trọng. </a:t>
            </a:r>
            <a:endParaRPr lang="en-US" b="0" i="0" dirty="0">
              <a:effectLst/>
              <a:latin typeface="Söhne"/>
            </a:endParaRPr>
          </a:p>
          <a:p>
            <a:r>
              <a:rPr lang="vi-VN" b="0" i="0" dirty="0">
                <a:effectLst/>
                <a:latin typeface="Söhne"/>
              </a:rPr>
              <a:t>Máy cưa bàn có tốc độ cao và lưỡi cưa sắc bén có thể gây thương tích nghiêm trọng trong trường hợp không cẩn thận.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DEB7852-187B-1702-4688-14F6DC733245}"/>
              </a:ext>
            </a:extLst>
          </p:cNvPr>
          <p:cNvPicPr>
            <a:picLocks noChangeAspect="1"/>
          </p:cNvPicPr>
          <p:nvPr/>
        </p:nvPicPr>
        <p:blipFill>
          <a:blip r:embed="rId3"/>
          <a:stretch>
            <a:fillRect/>
          </a:stretch>
        </p:blipFill>
        <p:spPr>
          <a:xfrm>
            <a:off x="-506264" y="4935843"/>
            <a:ext cx="2424212" cy="242421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Các giao thức và quy định an toàn quan trọng khi vận hành máy cưa bàn</a:t>
            </a:r>
            <a:endParaRPr lang="en-US" sz="2400" b="1" i="0" dirty="0">
              <a:effectLst/>
              <a:latin typeface="Söhne"/>
            </a:endParaRPr>
          </a:p>
          <a:p>
            <a:r>
              <a:rPr lang="vi-VN" b="0" i="0" dirty="0">
                <a:effectLst/>
                <a:latin typeface="Söhne"/>
              </a:rPr>
              <a:t>Khi vận hành máy cưa bàn (table saw), các giao thức và quy định an toàn là rất quan trọng để đảm bảo an toàn cho người làm việc. Trước tiên, việc đảm bảo máy cưa bàn được lắp đặt đúng cách và tuân thủ các quy định về vị trí an toàn là rất quan trọng. </a:t>
            </a:r>
            <a:endParaRPr lang="en-US" b="0" i="0" dirty="0">
              <a:effectLst/>
              <a:latin typeface="Söhne"/>
            </a:endParaRPr>
          </a:p>
          <a:p>
            <a:r>
              <a:rPr lang="vi-VN" b="0" i="0" dirty="0">
                <a:effectLst/>
                <a:latin typeface="Söhne"/>
              </a:rPr>
              <a:t>Máy cưa bàn nên được đặt trên một bề mặt phẳng và ổn định, với đủ không gian xung quanh để người làm việc có thể di chuyển một cách thoải mái.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3991FBD-B8DB-FE96-8BD0-268A770F2CEB}"/>
              </a:ext>
            </a:extLst>
          </p:cNvPr>
          <p:cNvPicPr>
            <a:picLocks noChangeAspect="1"/>
          </p:cNvPicPr>
          <p:nvPr/>
        </p:nvPicPr>
        <p:blipFill>
          <a:blip r:embed="rId3"/>
          <a:stretch>
            <a:fillRect/>
          </a:stretch>
        </p:blipFill>
        <p:spPr>
          <a:xfrm>
            <a:off x="-506264" y="4935843"/>
            <a:ext cx="2424212" cy="242421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bàn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Các thành phần khác nhau của máy cưa bàn</a:t>
            </a:r>
            <a:r>
              <a:rPr lang="en-US" sz="2000" dirty="0">
                <a:solidFill>
                  <a:schemeClr val="bg1"/>
                </a:solidFill>
              </a:rPr>
              <a:t>:</a:t>
            </a:r>
          </a:p>
          <a:p>
            <a:pPr algn="l"/>
            <a:r>
              <a:rPr lang="vi-VN" b="0" i="0" dirty="0">
                <a:effectLst/>
                <a:latin typeface="Open Sans" panose="020B0606030504020204" pitchFamily="34" charset="0"/>
              </a:rPr>
              <a:t>Đầu tiên là bàn cưa, là phần chính của máy nơi bạn đặt và cắt các tấm vật liệu. Bàn có thể được điều chỉnh độ cao để phù hợp với độ dày của vật liệu cần cắt.</a:t>
            </a:r>
          </a:p>
          <a:p>
            <a:pPr algn="l"/>
            <a:r>
              <a:rPr lang="vi-VN" b="0" i="0" dirty="0">
                <a:effectLst/>
                <a:latin typeface="Open Sans" panose="020B0606030504020204" pitchFamily="34" charset="0"/>
              </a:rPr>
              <a:t>Thành phần tiếp theo là lưỡi cưa, là một trong những phần quan trọng nhất của máy cưa bàn. Lưỡi cưa có thể có nhiều loại và được chọn dựa trên loại vật liệu cần cắt. Nó có thể được điều chỉnh độ cao và góc nghiêng để tạo ra các loại cắt khác nhau.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FBAAA6D7-8CD9-E61F-237B-2BF28A8401AC}"/>
              </a:ext>
            </a:extLst>
          </p:cNvPr>
          <p:cNvPicPr>
            <a:picLocks noChangeAspect="1"/>
          </p:cNvPicPr>
          <p:nvPr/>
        </p:nvPicPr>
        <p:blipFill>
          <a:blip r:embed="rId3"/>
          <a:stretch>
            <a:fillRect/>
          </a:stretch>
        </p:blipFill>
        <p:spPr>
          <a:xfrm>
            <a:off x="6526460"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bàn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Cấu trúc và nguyên lý hoạt động của máy cưa bàn</a:t>
            </a:r>
            <a:r>
              <a:rPr lang="en-US" sz="2000" dirty="0">
                <a:solidFill>
                  <a:schemeClr val="bg1"/>
                </a:solidFill>
              </a:rPr>
              <a:t>:</a:t>
            </a:r>
          </a:p>
          <a:p>
            <a:pPr algn="l"/>
            <a:r>
              <a:rPr lang="vi-VN" b="0" i="0" dirty="0">
                <a:effectLst/>
                <a:latin typeface="Open Sans" panose="020B0606030504020204" pitchFamily="34" charset="0"/>
              </a:rPr>
              <a:t>Máy cưa bàn (table saw machine) có cấu trúc và nguyên lý hoạt động cơ bản như sau. Cấu trúc của máy bao gồm một bàn phẳng là nơi đặt và di chuyển vật liệu cần cắt.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Lưỡi cưa được gắn ở trung tâm của bàn và có thể điều chỉnh độ cao và góc nghiêng để thực hiện các loại cắt khác nhau.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28E6455-FAFB-A2A5-1F0D-C4CB4749B349}"/>
              </a:ext>
            </a:extLst>
          </p:cNvPr>
          <p:cNvPicPr>
            <a:picLocks noChangeAspect="1"/>
          </p:cNvPicPr>
          <p:nvPr/>
        </p:nvPicPr>
        <p:blipFill>
          <a:blip r:embed="rId3"/>
          <a:stretch>
            <a:fillRect/>
          </a:stretch>
        </p:blipFill>
        <p:spPr>
          <a:xfrm>
            <a:off x="6526460"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bàn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ngành sản xuất và ngành công nghiệp của máy cưa bàn</a:t>
            </a:r>
            <a:r>
              <a:rPr lang="en-US" sz="2000" dirty="0">
                <a:solidFill>
                  <a:schemeClr val="bg1"/>
                </a:solidFill>
              </a:rPr>
              <a:t>:</a:t>
            </a:r>
          </a:p>
          <a:p>
            <a:pPr algn="l"/>
            <a:r>
              <a:rPr lang="vi-VN" b="0" i="0" dirty="0">
                <a:effectLst/>
                <a:latin typeface="Open Sans" panose="020B0606030504020204" pitchFamily="34" charset="0"/>
              </a:rPr>
              <a:t>Máy cưa bàn (table saw machine) có rất nhiều ứng dụng trong ngành sản xuất và công nghiệp. Ở ngành gỗ, máy cưa bàn được sử dụng để cắt và chế biến các tấm ván, tấm gỗ và các vật liệu khác thành các kích thước và hình dạng mong muốn.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sử dụng máy cưa bàn giúp tăng năng suất và chính xác trong quá trình sản xuất nội thất, ván sàn, đồ gỗ nội thất và các sản phẩm gỗ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D8187F4-1FC1-73E5-A0A5-D927C01FC761}"/>
              </a:ext>
            </a:extLst>
          </p:cNvPr>
          <p:cNvPicPr>
            <a:picLocks noChangeAspect="1"/>
          </p:cNvPicPr>
          <p:nvPr/>
        </p:nvPicPr>
        <p:blipFill>
          <a:blip r:embed="rId3"/>
          <a:stretch>
            <a:fillRect/>
          </a:stretch>
        </p:blipFill>
        <p:spPr>
          <a:xfrm>
            <a:off x="6526460"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bàn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vi-VN" b="1" i="0" dirty="0">
                <a:effectLst/>
                <a:latin typeface="Open Sans" panose="020B0606030504020204" pitchFamily="34" charset="0"/>
              </a:rPr>
              <a:t>Những rủi ro liên quan đến việc vận hành máy cưa bàn</a:t>
            </a:r>
            <a:r>
              <a:rPr lang="en-US" sz="2000" dirty="0">
                <a:solidFill>
                  <a:schemeClr val="bg1"/>
                </a:solidFill>
              </a:rPr>
              <a:t>:</a:t>
            </a:r>
          </a:p>
          <a:p>
            <a:pPr algn="l"/>
            <a:r>
              <a:rPr lang="vi-VN" b="0" i="0" dirty="0">
                <a:effectLst/>
                <a:latin typeface="Open Sans" panose="020B0606030504020204" pitchFamily="34" charset="0"/>
              </a:rPr>
              <a:t>Việc vận hành máy cưa bàn (table saw machine) có các rủi ro liên quan đáng chú ý mà người sử dụng cần phải đề phòng. Một trong những rủi ro lớn nhất là nguy cơ chấn thương do tiếp xúc với lưỡi cưa sắc bén.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Lưỡi cưa có thể gây ra các vết cắt, thương tích nghiêm trọng và thậm chí là mất ngón nếu không tuân thủ các biện pháp an toàn đầy đủ.</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A4D15BF-5609-8EFD-EA9F-177550AD1430}"/>
              </a:ext>
            </a:extLst>
          </p:cNvPr>
          <p:cNvPicPr>
            <a:picLocks noChangeAspect="1"/>
          </p:cNvPicPr>
          <p:nvPr/>
        </p:nvPicPr>
        <p:blipFill>
          <a:blip r:embed="rId3"/>
          <a:stretch>
            <a:fillRect/>
          </a:stretch>
        </p:blipFill>
        <p:spPr>
          <a:xfrm>
            <a:off x="6526460"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cưa bàn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cưa bàn</a:t>
            </a:r>
          </a:p>
          <a:p>
            <a:pPr algn="l">
              <a:lnSpc>
                <a:spcPct val="120000"/>
              </a:lnSpc>
            </a:pPr>
            <a:r>
              <a:rPr lang="vi-VN" b="0" i="0" dirty="0">
                <a:effectLst/>
                <a:latin typeface="Open Sans" panose="020B0606030504020204" pitchFamily="34" charset="0"/>
              </a:rPr>
              <a:t>Trước khi vận hành máy cưa bàn (table saw machine), việc thực hiện kiểm tra an toàn là rất quan trọng để đảm bảo mọi hoạt động diễn ra một cách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hãy kiểm tra lưỡi cưa để đảm bảo rằng nó được lắp đặt chính xác và không bị mòn hoặc hư hỏng. Lưỡi cưa cần được căng tốt và không có vết nứt hoặc gãy. Nếu cần thiết, hãy thay thế lưỡi cưa để đảm bảo an toàn khi vận hành.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F65E171-0460-3B94-4538-8EEB5D2E8EDB}"/>
              </a:ext>
            </a:extLst>
          </p:cNvPr>
          <p:cNvPicPr>
            <a:picLocks noChangeAspect="1"/>
          </p:cNvPicPr>
          <p:nvPr/>
        </p:nvPicPr>
        <p:blipFill>
          <a:blip r:embed="rId3"/>
          <a:stretch>
            <a:fillRect/>
          </a:stretch>
        </p:blipFill>
        <p:spPr>
          <a:xfrm>
            <a:off x="-890364" y="3789040"/>
            <a:ext cx="3962112" cy="396211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cưa bàn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cưa bàn định kỳ</a:t>
            </a:r>
          </a:p>
          <a:p>
            <a:pPr algn="l">
              <a:lnSpc>
                <a:spcPct val="120000"/>
              </a:lnSpc>
            </a:pPr>
            <a:r>
              <a:rPr lang="vi-VN" b="0" i="0" dirty="0">
                <a:effectLst/>
                <a:latin typeface="Open Sans" panose="020B0606030504020204" pitchFamily="34" charset="0"/>
              </a:rPr>
              <a:t>Bảo trì định kỳ là yếu tố quan trọng để đảm bảo máy cưa bàn (table saw machine) hoạt động ổn định và an toàn trong suốt quá trình sử dụng.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hãy đảm bảo rằng lưỡi cưa được kiểm tra và bào đảm là cắt sắc. Nếu lưỡi cưa mòn hoặc bị hư hại, hãy thay thế bằng lưỡi mới để đảm bảo hiệu suất cắt tốt nhất.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98CA4B3-79B9-D2E7-1194-076E976643A5}"/>
              </a:ext>
            </a:extLst>
          </p:cNvPr>
          <p:cNvPicPr>
            <a:picLocks noChangeAspect="1"/>
          </p:cNvPicPr>
          <p:nvPr/>
        </p:nvPicPr>
        <p:blipFill>
          <a:blip r:embed="rId3"/>
          <a:stretch>
            <a:fillRect/>
          </a:stretch>
        </p:blipFill>
        <p:spPr>
          <a:xfrm>
            <a:off x="-890364" y="3789040"/>
            <a:ext cx="3962112" cy="396211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máy cưa bàn</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cưa bàn an toàn</a:t>
            </a:r>
            <a:r>
              <a:rPr lang="en-US" sz="2400" dirty="0"/>
              <a:t>:</a:t>
            </a:r>
          </a:p>
          <a:p>
            <a:pPr algn="l"/>
            <a:r>
              <a:rPr lang="vi-VN" b="0" i="0" dirty="0">
                <a:solidFill>
                  <a:srgbClr val="4C4F5A"/>
                </a:solidFill>
                <a:effectLst/>
                <a:latin typeface="Open Sans" panose="020B0606030504020204" pitchFamily="34" charset="0"/>
              </a:rPr>
              <a:t>Đầu tiên, hãy đảm bảo rằng máy cưa bàn được đặt trên một bề mặt phẳng và ổn định. Kiểm tra các điều kiện hoạt động của máy, bao gồm lưỡi cưa và các bộ phận khác, để đảm bảo chúng đang hoạt động bình thường và không có sự cố gì.</a:t>
            </a:r>
          </a:p>
          <a:p>
            <a:pPr algn="l"/>
            <a:r>
              <a:rPr lang="vi-VN" b="0" i="0" dirty="0">
                <a:solidFill>
                  <a:srgbClr val="4C4F5A"/>
                </a:solidFill>
                <a:effectLst/>
                <a:latin typeface="Open Sans" panose="020B0606030504020204" pitchFamily="34" charset="0"/>
              </a:rPr>
              <a:t>Tiếp theo, hãy đảm bảo rằng bạn đang sử dụng các thiết bị bảo hộ cá nhân (PPE) đầy đủ. Điều này bao gồm kính bảo hộ, mặt nạ phòng chống bụi và tai nghe chống ồn. Ngoài ra, hãy mặc quần áo phù hợp và giữ tóc và trang sức rời xa khu vực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máy cưa bàn</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cưa bàn</a:t>
            </a:r>
            <a:r>
              <a:rPr lang="en-US" sz="2400" dirty="0"/>
              <a:t>:</a:t>
            </a:r>
          </a:p>
          <a:p>
            <a:pPr algn="l"/>
            <a:r>
              <a:rPr lang="vi-VN" b="0" i="0" dirty="0">
                <a:solidFill>
                  <a:srgbClr val="4C4F5A"/>
                </a:solidFill>
                <a:effectLst/>
                <a:latin typeface="Open Sans" panose="020B0606030504020204" pitchFamily="34" charset="0"/>
              </a:rPr>
              <a:t>Nếu xảy ra sự cố và bạn cảm thấy có nguy cơ bị thương, hãy ngừng ngay việc làm và đưa ra các biện pháp an toàn đầu tiên. Điều này bao gồm ngừng máy và gỡ bỏ nguồn điện để tránh các nguy cơ tiềm ẩn. Sau đó, kiểm tra kỹ về tình trạng của bản thân và xử lý y tế nếu cần thiết.</a:t>
            </a:r>
          </a:p>
          <a:p>
            <a:pPr algn="l"/>
            <a:r>
              <a:rPr lang="vi-VN" b="0" i="0" dirty="0">
                <a:solidFill>
                  <a:srgbClr val="4C4F5A"/>
                </a:solidFill>
                <a:effectLst/>
                <a:latin typeface="Open Sans" panose="020B0606030504020204" pitchFamily="34" charset="0"/>
              </a:rPr>
              <a:t>Trong trường hợp máy cưa bàn gặp sự cố kỹ thuật, như lưỡi cưa bị kẹt hoặc máy không hoạt động đúng cách, không nên cố gắng sửa chữa nếu bạn không có kinh nghiệm hoặc đào tạo về sửa chữa máy. Thay vào đó, hãy thông báo cho người có thẩm quyền hoặc nhân viên kỹ thuật chuyên nghiệp để đảm bảo an toàn và khắc phục sự cố một cách chính xác.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vi-VN" b="1" i="0" dirty="0">
                <a:effectLst/>
                <a:latin typeface="Söhne"/>
              </a:rPr>
              <a:t>Nhận diện các rủi ro, mối nguy hiểm tiềm ẩn trong vận hành máy cưa bàn</a:t>
            </a:r>
            <a:r>
              <a:rPr lang="en-US" sz="2000" dirty="0">
                <a:latin typeface="Söhne"/>
              </a:rPr>
              <a:t>:</a:t>
            </a:r>
          </a:p>
          <a:p>
            <a:pPr algn="l"/>
            <a:r>
              <a:rPr lang="vi-VN" b="0" i="0" dirty="0">
                <a:effectLst/>
                <a:latin typeface="Söhne"/>
              </a:rPr>
              <a:t>Một trong những rủi ro chính là nguy cơ bị cắt thương do tiếp xúc với lưỡi cưa. Lưỡi cưa của máy cưa bàn rất sắc bén và có tốc độ quay nhanh, vì vậy luôn luôn cần cẩn thận khi tiếp cận và sử dụng máy.</a:t>
            </a:r>
          </a:p>
          <a:p>
            <a:pPr algn="l"/>
            <a:r>
              <a:rPr lang="vi-VN" b="0" i="0" dirty="0">
                <a:effectLst/>
                <a:latin typeface="Söhne"/>
              </a:rPr>
              <a:t>Các vật liệu làm việc có thể gây nguy hiểm nếu không được xử lý đúng cách. Vật liệu lớn, không ổn định hoặc có vật ngoại lai như móng tay, vít, hoặc dây điện có thể làm tăng nguy cơ tai nạn.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389F7A97-77DE-E3CA-9F20-D08F53717373}"/>
              </a:ext>
            </a:extLst>
          </p:cNvPr>
          <p:cNvPicPr>
            <a:picLocks noChangeAspect="1"/>
          </p:cNvPicPr>
          <p:nvPr/>
        </p:nvPicPr>
        <p:blipFill>
          <a:blip r:embed="rId4"/>
          <a:stretch>
            <a:fillRect/>
          </a:stretch>
        </p:blipFill>
        <p:spPr>
          <a:xfrm>
            <a:off x="-1250403" y="3611985"/>
            <a:ext cx="4608512" cy="4608512"/>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bàn</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cưa bàn để việc vận hành an toàn</a:t>
            </a:r>
            <a:endParaRPr lang="en-US" b="0" i="0" dirty="0">
              <a:effectLst/>
              <a:latin typeface="Söhne"/>
            </a:endParaRPr>
          </a:p>
          <a:p>
            <a:pPr lvl="1"/>
            <a:r>
              <a:rPr lang="vi-VN" b="0" i="0" dirty="0">
                <a:effectLst/>
                <a:latin typeface="Söhne"/>
              </a:rPr>
              <a:t>Kiểm tra lưỡi cưa: Thường xuyên kiểm tra lưỡi cưa để đảm bảo nó sắc và không bị hư hỏng. Nếu thấy lưỡi cưa bị mòn hoặc gãy, hãy thay thế ngay lập tức để tránh nguy cơ tai nạn.</a:t>
            </a:r>
          </a:p>
          <a:p>
            <a:pPr lvl="1"/>
            <a:r>
              <a:rPr lang="vi-VN" b="0" i="0" dirty="0">
                <a:effectLst/>
                <a:latin typeface="Söhne"/>
              </a:rPr>
              <a:t>Kiểm tra hệ thống điện: Định kỳ kiểm tra dây điện và ổ cắm của máy cưa bàn để đảm bảo chúng không bị hỏng hoặc gãy. Hãy luôn sử dụng ổ cắm chất lượng và đảm bảo kết nối điện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F87DC06-AF19-CB8A-5C09-939DC63FF1F2}"/>
              </a:ext>
            </a:extLst>
          </p:cNvPr>
          <p:cNvPicPr>
            <a:picLocks noChangeAspect="1"/>
          </p:cNvPicPr>
          <p:nvPr/>
        </p:nvPicPr>
        <p:blipFill>
          <a:blip r:embed="rId4"/>
          <a:stretch>
            <a:fillRect/>
          </a:stretch>
        </p:blipFill>
        <p:spPr>
          <a:xfrm>
            <a:off x="-1250403" y="3611985"/>
            <a:ext cx="4608512" cy="4608512"/>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bàn</a:t>
            </a:r>
            <a:r>
              <a:rPr lang="en-US" sz="2000" dirty="0">
                <a:latin typeface="Söhne"/>
              </a:rPr>
              <a:t>:</a:t>
            </a:r>
          </a:p>
          <a:p>
            <a:pPr algn="l"/>
            <a:r>
              <a:rPr lang="en-US" b="0" i="0" dirty="0">
                <a:effectLst/>
                <a:latin typeface="Söhne"/>
              </a:rPr>
              <a:t>2. </a:t>
            </a:r>
            <a:r>
              <a:rPr lang="vi-VN" b="0" i="0" dirty="0">
                <a:effectLst/>
                <a:latin typeface="Söhne"/>
              </a:rPr>
              <a:t>Tuân thủ các quy định an toàn lao động để việc vận hành an toàn máy cưa bàn an toàn</a:t>
            </a:r>
            <a:endParaRPr lang="en-US" b="0" i="0" dirty="0">
              <a:effectLst/>
              <a:latin typeface="Söhne"/>
            </a:endParaRPr>
          </a:p>
          <a:p>
            <a:pPr lvl="1"/>
            <a:r>
              <a:rPr lang="vi-VN" b="0" i="0" dirty="0">
                <a:effectLst/>
                <a:latin typeface="Söhne"/>
              </a:rPr>
              <a:t>Đào tạo và huấn luyện: Đảm bảo nhân viên được đào tạo và huấn luyện về cách sử dụng máy cưa bàn một cách an toàn trước khi họ bắt đầu vận hành. Đào tạo sẽ giúp họ hiểu các nguy cơ có thể xảy ra và biết cách phòng ngừa.</a:t>
            </a:r>
          </a:p>
          <a:p>
            <a:pPr lvl="1"/>
            <a:r>
              <a:rPr lang="vi-VN" b="0" i="0" dirty="0">
                <a:effectLst/>
                <a:latin typeface="Söhne"/>
              </a:rPr>
              <a:t>Sử dụng thiết bị bảo hộ cá nhân (PPE): Đeo đầy đủ thiết bị bảo hộ cá nhân như mặt nạ phòng độc, kính bảo hộ, tai nghe chống ồn và quần áo bảo hộ khi làm việc với máy cưa bàn. PPE sẽ giúp bảo vệ người sử dụng khỏi các nguy cơ tai nạn và thương tích.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2ACCC16-F3B1-1BA7-C127-A65C53C223C3}"/>
              </a:ext>
            </a:extLst>
          </p:cNvPr>
          <p:cNvPicPr>
            <a:picLocks noChangeAspect="1"/>
          </p:cNvPicPr>
          <p:nvPr/>
        </p:nvPicPr>
        <p:blipFill>
          <a:blip r:embed="rId4"/>
          <a:stretch>
            <a:fillRect/>
          </a:stretch>
        </p:blipFill>
        <p:spPr>
          <a:xfrm>
            <a:off x="-1250403" y="3611985"/>
            <a:ext cx="4608512" cy="4608512"/>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bàn</a:t>
            </a:r>
            <a:r>
              <a:rPr lang="en-US" sz="2000" dirty="0">
                <a:latin typeface="Söhne"/>
              </a:rPr>
              <a:t>:</a:t>
            </a:r>
          </a:p>
          <a:p>
            <a:pPr algn="l"/>
            <a:r>
              <a:rPr lang="en-US" b="0" i="0" dirty="0">
                <a:effectLst/>
                <a:latin typeface="Söhne"/>
              </a:rPr>
              <a:t>3. </a:t>
            </a:r>
            <a:r>
              <a:rPr lang="vi-VN" b="0" i="0" dirty="0">
                <a:effectLst/>
                <a:latin typeface="Söhne"/>
              </a:rPr>
              <a:t>Xác định và đánh dấu vùng an toàn khi vận hành máy cưa bàn</a:t>
            </a:r>
            <a:endParaRPr lang="en-US" b="0" i="0" dirty="0">
              <a:effectLst/>
              <a:latin typeface="Söhne"/>
            </a:endParaRPr>
          </a:p>
          <a:p>
            <a:pPr lvl="1"/>
            <a:r>
              <a:rPr lang="vi-VN" b="0" i="0" dirty="0">
                <a:effectLst/>
                <a:latin typeface="Söhne"/>
              </a:rPr>
              <a:t>Xác định khu vực nguy hiểm: Đầu tiên, nhận diện các khu vực nguy hiểm quanh máy cưa bàn, chẳng hạn như khu vực của lưỡi cưa và các bộ phận chuyển động. Đây là những vùng cần được tránh tiếp xúc trực tiếp khi máy đang hoạt động.</a:t>
            </a:r>
          </a:p>
          <a:p>
            <a:pPr lvl="1"/>
            <a:r>
              <a:rPr lang="vi-VN" b="0" i="0" dirty="0">
                <a:effectLst/>
                <a:latin typeface="Söhne"/>
              </a:rPr>
              <a:t>Xác định vùng an toàn xung quanh máy: Dựa trên kích thước của vật liệu và quy mô của máy cưa, xác định khoảng cách cần thiết từ vùng nguy hiểm để đảm bảo an toàn.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C13E005-5A64-91BA-C837-5801254E94C7}"/>
              </a:ext>
            </a:extLst>
          </p:cNvPr>
          <p:cNvPicPr>
            <a:picLocks noChangeAspect="1"/>
          </p:cNvPicPr>
          <p:nvPr/>
        </p:nvPicPr>
        <p:blipFill>
          <a:blip r:embed="rId4"/>
          <a:stretch>
            <a:fillRect/>
          </a:stretch>
        </p:blipFill>
        <p:spPr>
          <a:xfrm>
            <a:off x="-1250403" y="3611985"/>
            <a:ext cx="4608512" cy="4608512"/>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bàn</a:t>
            </a:r>
            <a:r>
              <a:rPr lang="en-US" sz="2000" dirty="0">
                <a:latin typeface="Söhne"/>
              </a:rPr>
              <a:t>:</a:t>
            </a:r>
          </a:p>
          <a:p>
            <a:pPr algn="l"/>
            <a:r>
              <a:rPr lang="en-US" b="0" i="0" dirty="0">
                <a:effectLst/>
                <a:latin typeface="Söhne"/>
              </a:rPr>
              <a:t>4. </a:t>
            </a:r>
            <a:r>
              <a:rPr lang="vi-VN" b="0" i="0" dirty="0">
                <a:effectLst/>
                <a:latin typeface="Söhne"/>
              </a:rPr>
              <a:t>Sử dụng thiết bị bảo hộ cá nhân khi vận hành máy cưa bàn</a:t>
            </a:r>
            <a:endParaRPr lang="en-US" b="0" i="0" dirty="0">
              <a:effectLst/>
              <a:latin typeface="Söhne"/>
            </a:endParaRPr>
          </a:p>
          <a:p>
            <a:pPr lvl="1"/>
            <a:r>
              <a:rPr lang="vi-VN" b="0" i="0" dirty="0">
                <a:effectLst/>
                <a:latin typeface="Söhne"/>
              </a:rPr>
              <a:t>Việc sử dụng thiết bị bảo hộ cá nhân (PPE) là rất quan trọng khi vận hành máy cưa bàn (table saw machine) để bảo vệ bản thân khỏi các nguy cơ và tai nạn. </a:t>
            </a:r>
            <a:endParaRPr lang="en-US" b="0" i="0" dirty="0">
              <a:effectLst/>
              <a:latin typeface="Söhne"/>
            </a:endParaRPr>
          </a:p>
          <a:p>
            <a:pPr lvl="1"/>
            <a:r>
              <a:rPr lang="vi-VN" b="0" i="0" dirty="0">
                <a:effectLst/>
                <a:latin typeface="Söhne"/>
              </a:rPr>
              <a:t>Các thiết bị bảo hộ cá nhân quan trọng bao gồm kính bảo hộ, mặt nạ phòng độc, tai nghe chống ồn và quần áo bảo hộ.</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3B0C124-A05A-DE0A-B677-571476B04C5A}"/>
              </a:ext>
            </a:extLst>
          </p:cNvPr>
          <p:cNvPicPr>
            <a:picLocks noChangeAspect="1"/>
          </p:cNvPicPr>
          <p:nvPr/>
        </p:nvPicPr>
        <p:blipFill>
          <a:blip r:embed="rId4"/>
          <a:stretch>
            <a:fillRect/>
          </a:stretch>
        </p:blipFill>
        <p:spPr>
          <a:xfrm>
            <a:off x="-1250403" y="3611985"/>
            <a:ext cx="4608512" cy="4608512"/>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bàn</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cưa bàn</a:t>
            </a:r>
            <a:endParaRPr lang="en-US" b="0" i="0" dirty="0">
              <a:effectLst/>
              <a:latin typeface="Söhne"/>
            </a:endParaRPr>
          </a:p>
          <a:p>
            <a:pPr lvl="1"/>
            <a:r>
              <a:rPr lang="vi-VN" b="0" i="0" dirty="0">
                <a:effectLst/>
                <a:latin typeface="Söhne"/>
              </a:rPr>
              <a:t>Dừng máy ngay lập tức: Nếu phát hiện sự cố hoặc nguy hiểm, hãy dừng máy cưa bàn ngay lập tức bằng cách ngắt nguồn hoặc nhấn nút dừng khẩn cấp (emergency stop) để ngăn chặn tình huống trở nên nghiêm trọng hơn.</a:t>
            </a:r>
          </a:p>
          <a:p>
            <a:pPr lvl="1"/>
            <a:r>
              <a:rPr lang="vi-VN" b="0" i="0" dirty="0">
                <a:effectLst/>
                <a:latin typeface="Söhne"/>
              </a:rPr>
              <a:t>Kiểm tra tình trạng thương tích: Nếu có người bị thương, hãy kiểm tra tình trạng của họ và cấp cứu ngay lập tức nếu cần thiết. Gọi điện cho dịch vụ cấp cứu và y tế để được hỗ trợ.</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BD27FEC-E8C8-AB70-42F0-BA4EA6C4AC61}"/>
              </a:ext>
            </a:extLst>
          </p:cNvPr>
          <p:cNvPicPr>
            <a:picLocks noChangeAspect="1"/>
          </p:cNvPicPr>
          <p:nvPr/>
        </p:nvPicPr>
        <p:blipFill>
          <a:blip r:embed="rId4"/>
          <a:stretch>
            <a:fillRect/>
          </a:stretch>
        </p:blipFill>
        <p:spPr>
          <a:xfrm>
            <a:off x="-1250403" y="3611985"/>
            <a:ext cx="4608512" cy="4608512"/>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bàn</a:t>
            </a:r>
            <a:r>
              <a:rPr lang="en-US" sz="2000" dirty="0">
                <a:latin typeface="Söhne"/>
              </a:rPr>
              <a:t>:</a:t>
            </a:r>
          </a:p>
          <a:p>
            <a:pPr algn="l"/>
            <a:r>
              <a:rPr lang="en-US" b="0" i="0" dirty="0">
                <a:effectLst/>
                <a:latin typeface="Söhne"/>
              </a:rPr>
              <a:t>6. </a:t>
            </a:r>
            <a:r>
              <a:rPr lang="vi-VN" b="0" i="0" dirty="0">
                <a:effectLst/>
                <a:latin typeface="Söhne"/>
              </a:rPr>
              <a:t>Tham gia các khóa học an toàn lao động khi vận hành máy cưa bàn</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99451D2-B6D7-4E46-297B-3FCCE55CBC19}"/>
              </a:ext>
            </a:extLst>
          </p:cNvPr>
          <p:cNvPicPr>
            <a:picLocks noChangeAspect="1"/>
          </p:cNvPicPr>
          <p:nvPr/>
        </p:nvPicPr>
        <p:blipFill>
          <a:blip r:embed="rId4"/>
          <a:stretch>
            <a:fillRect/>
          </a:stretch>
        </p:blipFill>
        <p:spPr>
          <a:xfrm>
            <a:off x="-1250403" y="3611985"/>
            <a:ext cx="4608512" cy="4608512"/>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bàn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cưa bàn</a:t>
            </a:r>
            <a:endParaRPr lang="en-US" sz="2400" b="1" i="0" dirty="0">
              <a:effectLst/>
              <a:latin typeface="Söhne"/>
            </a:endParaRPr>
          </a:p>
          <a:p>
            <a:r>
              <a:rPr lang="vi-VN" b="0" i="0" dirty="0">
                <a:effectLst/>
                <a:latin typeface="Söhne"/>
              </a:rPr>
              <a:t>Đầu tiên, độ ẩm trong không khí có thể ảnh hưởng đến vật liệu gỗ. Trong điều kiện thời tiết ẩm ướt, gỗ có thể hấp thụ nước và trở nên mềm mại hơn. </a:t>
            </a:r>
            <a:endParaRPr lang="en-US" b="0" i="0" dirty="0">
              <a:effectLst/>
              <a:latin typeface="Söhne"/>
            </a:endParaRPr>
          </a:p>
          <a:p>
            <a:r>
              <a:rPr lang="vi-VN" b="0" i="0" dirty="0">
                <a:effectLst/>
                <a:latin typeface="Söhne"/>
              </a:rPr>
              <a:t>Điều này có thể dẫn đến khó khăn trong quá trình cắt và làm giảm hiệu suất cắt của máy cưa bàn. Ngoài ra, độ ẩm cao cũng có thể làm tăng nguy cơ oxi hóa và gỉ sét trên các bộ phận kim loại của máy cưa.</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2754345-E9E2-F124-859A-213B0A1D2497}"/>
              </a:ext>
            </a:extLst>
          </p:cNvPr>
          <p:cNvPicPr>
            <a:picLocks noChangeAspect="1"/>
          </p:cNvPicPr>
          <p:nvPr/>
        </p:nvPicPr>
        <p:blipFill>
          <a:blip r:embed="rId3"/>
          <a:stretch>
            <a:fillRect/>
          </a:stretch>
        </p:blipFill>
        <p:spPr>
          <a:xfrm>
            <a:off x="-458316" y="4725144"/>
            <a:ext cx="2628292" cy="2628292"/>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bàn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cưa bàn</a:t>
            </a:r>
            <a:endParaRPr lang="en-US" sz="2400" b="1" i="0" dirty="0">
              <a:effectLst/>
              <a:latin typeface="Söhne"/>
            </a:endParaRPr>
          </a:p>
          <a:p>
            <a:r>
              <a:rPr lang="vi-VN" b="0" i="0" dirty="0">
                <a:effectLst/>
                <a:latin typeface="Söhne"/>
              </a:rPr>
              <a:t>Độ ẩm và nhiệt độ: Môi trường quá ẩm có thể làm cho gỗ dễ hấp thụ nước và trở nên mềm, làm giảm khả năng cắt chính xác của máy cưa. Ngoài ra, độ ẩm cao cũng có thể gây ảnh hưởng đến các bộ phận kim loại của máy bằng cách gây ra sự oxi hóa và gỉ sét. </a:t>
            </a:r>
            <a:endParaRPr lang="en-US" b="0" i="0" dirty="0">
              <a:effectLst/>
              <a:latin typeface="Söhne"/>
            </a:endParaRPr>
          </a:p>
          <a:p>
            <a:r>
              <a:rPr lang="vi-VN" b="0" i="0" dirty="0">
                <a:effectLst/>
                <a:latin typeface="Söhne"/>
              </a:rPr>
              <a:t>Bụi và mảnh vụn: Môi trường làm việc có nhiều bụi và mảnh vụn từ quá trình cắt gỗ có thể làm giảm hiệu suất của máy cưa bàn và gây ra các vấn đề bảo trì. Bụi cũng có thể làm giảm tuổi thọ của các bộ phận máy cưa và gây ra nguy cơ cháy nổ nếu không được vệ sinh định kỳ.</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1E1489A-0B5B-DD62-68F9-94FE8E81AE5A}"/>
              </a:ext>
            </a:extLst>
          </p:cNvPr>
          <p:cNvPicPr>
            <a:picLocks noChangeAspect="1"/>
          </p:cNvPicPr>
          <p:nvPr/>
        </p:nvPicPr>
        <p:blipFill>
          <a:blip r:embed="rId3"/>
          <a:stretch>
            <a:fillRect/>
          </a:stretch>
        </p:blipFill>
        <p:spPr>
          <a:xfrm>
            <a:off x="-458316" y="4725144"/>
            <a:ext cx="2628292" cy="2628292"/>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bàn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C. </a:t>
            </a:r>
            <a:r>
              <a:rPr lang="vi-VN" sz="2400" b="1" i="0" dirty="0">
                <a:effectLst/>
                <a:latin typeface="Söhne"/>
              </a:rPr>
              <a:t>Tình trạng kỹ thuật của máy cưa bàn ảnh hưởng như thế nào đến việc vận hành máy cưa bàn</a:t>
            </a:r>
            <a:endParaRPr lang="en-US" sz="2400" b="1" i="0" dirty="0">
              <a:effectLst/>
              <a:latin typeface="Söhne"/>
            </a:endParaRPr>
          </a:p>
          <a:p>
            <a:r>
              <a:rPr lang="vi-VN" b="0" i="0" dirty="0">
                <a:effectLst/>
                <a:latin typeface="Söhne"/>
              </a:rPr>
              <a:t>Lưỡi cưa không sắc: Lưỡi cưa không sắc hoặc bị gỉ sét có thể làm giảm hiệu suất cắt và tăng nguy cơ gây tai nạn. Ngoài ra, lưỡi cưa không sắc cũng có thể gây ra rung máy và làm mất kiểm soát khi vận hành.</a:t>
            </a:r>
          </a:p>
          <a:p>
            <a:r>
              <a:rPr lang="vi-VN" b="0" i="0" dirty="0">
                <a:effectLst/>
                <a:latin typeface="Söhne"/>
              </a:rPr>
              <a:t>Hệ thống điện và điều khiển không hoạt động đúng cách: Các bộ phận điện và điều khiển của máy cưa bàn cần được kiểm tra định kỳ để đảm bảo hoạt động chính xác. Nếu có sự cố trong hệ thống này, máy có thể hoạt động không ổn định hoặc gây nguy hiểm cho người vận hành.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E71C0AB-DE25-2BC9-119A-4716E62D7BA5}"/>
              </a:ext>
            </a:extLst>
          </p:cNvPr>
          <p:cNvPicPr>
            <a:picLocks noChangeAspect="1"/>
          </p:cNvPicPr>
          <p:nvPr/>
        </p:nvPicPr>
        <p:blipFill>
          <a:blip r:embed="rId3"/>
          <a:stretch>
            <a:fillRect/>
          </a:stretch>
        </p:blipFill>
        <p:spPr>
          <a:xfrm>
            <a:off x="-458316" y="4725144"/>
            <a:ext cx="2628292" cy="2628292"/>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bàn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cưa bàn</a:t>
            </a:r>
            <a:endParaRPr lang="en-US" sz="2400" b="1" i="0" dirty="0">
              <a:effectLst/>
              <a:latin typeface="Söhne"/>
            </a:endParaRPr>
          </a:p>
          <a:p>
            <a:r>
              <a:rPr lang="vi-VN" b="0" i="0" dirty="0">
                <a:effectLst/>
                <a:latin typeface="Söhne"/>
              </a:rPr>
              <a:t>Hiểu biết về an toàn: Kiến thức về an toàn là yếu tố cơ bản để người lao động có thể nhận biết và đánh giá các nguy cơ trong quá trình vận hành máy cưa bàn. Việc biết cách sử dụng đúng thiết bị bảo hộ cá nhân (PPE) và các quy tắc an toàn khi làm việc góp phần quan trọng vào việc tránh tai nạn.</a:t>
            </a:r>
          </a:p>
          <a:p>
            <a:r>
              <a:rPr lang="vi-VN" b="0" i="0" dirty="0">
                <a:effectLst/>
                <a:latin typeface="Söhne"/>
              </a:rPr>
              <a:t>Kỹ năng vận hành máy: Ngoài kiến thức an toàn, kỹ năng vận hành chính xác máy cưa bàn là yếu tố then chốt để đảm bảo an toàn. Người lao động cần biết cách điều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9AA41F8-EB9C-5CD7-EF28-027DBFFB8AE9}"/>
              </a:ext>
            </a:extLst>
          </p:cNvPr>
          <p:cNvPicPr>
            <a:picLocks noChangeAspect="1"/>
          </p:cNvPicPr>
          <p:nvPr/>
        </p:nvPicPr>
        <p:blipFill>
          <a:blip r:embed="rId3"/>
          <a:stretch>
            <a:fillRect/>
          </a:stretch>
        </p:blipFill>
        <p:spPr>
          <a:xfrm>
            <a:off x="-458316" y="4725144"/>
            <a:ext cx="2628292" cy="2628292"/>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245895"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máy cưa bàn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cưa bàn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Giảm thiểu nguy cơ tai nạn lao động: Đào tạo giúp người vận hành nhận thức được các mối nguy hiểm tiềm ẩn khi sử dụng máy cưa bàn, cũng như cách thức kiểm soát và loại bỏ những nguy hiểm này.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Cải thiện hiệu quả công việc: Khi được đào tạo bài bản, người vận hành sẽ biết cách sử dụng máy cưa bàn một cách chính xác và hiệu quả. Điều này giúp họ hoàn thành công việc nhanh chóng và tiết kiệm thời gian hơn.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3B8B7DC-FB92-F7F9-6E56-9B7909FB4C40}"/>
              </a:ext>
            </a:extLst>
          </p:cNvPr>
          <p:cNvPicPr>
            <a:picLocks noChangeAspect="1"/>
          </p:cNvPicPr>
          <p:nvPr/>
        </p:nvPicPr>
        <p:blipFill>
          <a:blip r:embed="rId3"/>
          <a:stretch>
            <a:fillRect/>
          </a:stretch>
        </p:blipFill>
        <p:spPr>
          <a:xfrm>
            <a:off x="7462564" y="1914488"/>
            <a:ext cx="3029024" cy="3029024"/>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326015"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máy cưa bàn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Huấn luyện an toàn lao động vận hành máy cưa bàn ở đâu?</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43A0D62-94EA-32DB-4FD2-962677662EBC}"/>
              </a:ext>
            </a:extLst>
          </p:cNvPr>
          <p:cNvPicPr>
            <a:picLocks noChangeAspect="1"/>
          </p:cNvPicPr>
          <p:nvPr/>
        </p:nvPicPr>
        <p:blipFill>
          <a:blip r:embed="rId3"/>
          <a:stretch>
            <a:fillRect/>
          </a:stretch>
        </p:blipFill>
        <p:spPr>
          <a:xfrm>
            <a:off x="7462564" y="1914488"/>
            <a:ext cx="3029024" cy="3029024"/>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máy cưa bàn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Tầm quan trọng của việc duy trì an toàn lao động trong vận hành máy cưa bàn</a:t>
            </a:r>
          </a:p>
          <a:p>
            <a:pPr algn="l">
              <a:lnSpc>
                <a:spcPct val="120000"/>
              </a:lnSpc>
            </a:pPr>
            <a:r>
              <a:rPr lang="vi-VN" b="0" i="0" dirty="0">
                <a:effectLst/>
                <a:latin typeface="Open Sans" panose="020B0606030504020204" pitchFamily="34" charset="0"/>
              </a:rPr>
              <a:t>Bảo đảm an toàn cho người vận hành: Việc tuân thủ các biện pháp an toàn lao động khi sử dụng máy cưa bàn giúp giảm thiểu tối đa nguy cơ tai nạn cho người vận hành như: va đập vào lưỡi cưa sắc bén, văng mùn cưa, bỏng do mùn cưa nóng, giật điện,…</a:t>
            </a:r>
          </a:p>
          <a:p>
            <a:pPr algn="l">
              <a:lnSpc>
                <a:spcPct val="120000"/>
              </a:lnSpc>
            </a:pPr>
            <a:r>
              <a:rPr lang="vi-VN" b="0" i="0" dirty="0">
                <a:effectLst/>
                <a:latin typeface="Open Sans" panose="020B0606030504020204" pitchFamily="34" charset="0"/>
              </a:rPr>
              <a:t>Nâng cao năng suất làm việc: Khi được đảm bảo an toàn, người lao động sẽ có tâm lý thoải mái, tập trung hơn khi vận hành máy, từ đó nâng cao hiệu quả và năng suất công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4BFC420-8D49-0708-3FE5-C94278DECE78}"/>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máy cưa bàn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cưa bàn</a:t>
            </a:r>
          </a:p>
          <a:p>
            <a:pPr algn="l">
              <a:lnSpc>
                <a:spcPct val="120000"/>
              </a:lnSpc>
            </a:pPr>
            <a:r>
              <a:rPr lang="vi-VN" b="0" i="0" dirty="0">
                <a:effectLst/>
                <a:latin typeface="Open Sans" panose="020B0606030504020204" pitchFamily="34" charset="0"/>
              </a:rPr>
              <a:t>Luôn đeo kính bảo hộ mắt để che chắn khỏi mùn cưa và các mảnh vụn bay ra trong quá trình cưa.</a:t>
            </a:r>
          </a:p>
          <a:p>
            <a:pPr algn="l">
              <a:lnSpc>
                <a:spcPct val="120000"/>
              </a:lnSpc>
            </a:pPr>
            <a:r>
              <a:rPr lang="vi-VN" b="0" i="0" dirty="0">
                <a:effectLst/>
                <a:latin typeface="Open Sans" panose="020B0606030504020204" pitchFamily="34" charset="0"/>
              </a:rPr>
              <a:t>Sử dụng nút tai hoặc chụp tai chống ồn để bảo vệ thính giác khỏi tiếng ồn lớn của máy cưa.</a:t>
            </a:r>
          </a:p>
          <a:p>
            <a:pPr algn="l">
              <a:lnSpc>
                <a:spcPct val="120000"/>
              </a:lnSpc>
            </a:pPr>
            <a:r>
              <a:rPr lang="vi-VN" b="0" i="0" dirty="0">
                <a:effectLst/>
                <a:latin typeface="Open Sans" panose="020B0606030504020204" pitchFamily="34" charset="0"/>
              </a:rPr>
              <a:t>Mang găng tay bảo hộ để tránh bị thương do lưỡi cưa hoặc các vật liệu sắc nhọn.</a:t>
            </a:r>
          </a:p>
          <a:p>
            <a:pPr algn="l">
              <a:lnSpc>
                <a:spcPct val="120000"/>
              </a:lnSpc>
            </a:pPr>
            <a:r>
              <a:rPr lang="vi-VN" b="0" i="0" dirty="0">
                <a:effectLst/>
                <a:latin typeface="Open Sans" panose="020B0606030504020204" pitchFamily="34" charset="0"/>
              </a:rPr>
              <a:t>Mặc quần áo bó sát, không đeo trang sức lỏng lẻo có thể bị vướng vào máy cưa.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5D25573-EFBC-76F7-E78B-279430CF8A4A}"/>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178</TotalTime>
  <Words>3645</Words>
  <Application>Microsoft Office PowerPoint</Application>
  <PresentationFormat>Custom</PresentationFormat>
  <Paragraphs>149</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CƯA BÀN</vt:lpstr>
      <vt:lpstr>Một số vụ tai nạn lao động khi vận hành máy cưa bàn</vt:lpstr>
      <vt:lpstr>Tóm tắt bài học</vt:lpstr>
      <vt:lpstr>Giới thiệu</vt:lpstr>
      <vt:lpstr>Giới thiệu</vt:lpstr>
      <vt:lpstr>Thành Phần Và Chức Năng Của máy cưa bàn</vt:lpstr>
      <vt:lpstr>Thành Phần Và Chức Năng Của máy cưa bàn</vt:lpstr>
      <vt:lpstr>Thành Phần Và Chức Năng Của máy cưa bàn</vt:lpstr>
      <vt:lpstr>Thành Phần Và Chức Năng Của máy cưa bàn</vt:lpstr>
      <vt:lpstr>Kiểm tra và bảo trì an toàn trước khi vận hành máy cưa bàn</vt:lpstr>
      <vt:lpstr>Kiểm tra và bảo trì an toàn trước khi vận hành máy cưa bàn</vt:lpstr>
      <vt:lpstr>Quy trình vận hành an toàn máy cưa bàn</vt:lpstr>
      <vt:lpstr>Quy trình vận hành an toàn máy cưa bàn</vt:lpstr>
      <vt:lpstr>Đánh giá rủi ro và quản lý mối nguy khi vận hành máy cưa bàn</vt:lpstr>
      <vt:lpstr>Đánh giá rủi ro và quản lý mối nguy khi vận hành máy cưa bàn</vt:lpstr>
      <vt:lpstr>Đánh giá rủi ro và quản lý mối nguy khi vận hành máy cưa bàn</vt:lpstr>
      <vt:lpstr>Đánh giá rủi ro và quản lý mối nguy khi vận hành máy cưa bàn</vt:lpstr>
      <vt:lpstr>Đánh giá rủi ro và quản lý mối nguy khi vận hành máy cưa bàn</vt:lpstr>
      <vt:lpstr>Đánh giá rủi ro và quản lý mối nguy khi vận hành máy cưa bàn</vt:lpstr>
      <vt:lpstr>Đánh giá rủi ro và quản lý mối nguy khi vận hành máy cưa bàn</vt:lpstr>
      <vt:lpstr>Các yếu tố ảnh hưởng đến an toàn lao động khi vận hành máy cưa bàn</vt:lpstr>
      <vt:lpstr>Các yếu tố ảnh hưởng đến an toàn lao động khi vận hành máy cưa bàn</vt:lpstr>
      <vt:lpstr>Các yếu tố ảnh hưởng đến an toàn lao động khi vận hành máy cưa bàn</vt:lpstr>
      <vt:lpstr>Các yếu tố ảnh hưởng đến an toàn lao động khi vận hành máy cưa bàn</vt:lpstr>
      <vt:lpstr>Đào tạo an toàn lao động về kỹ năng vận hành máy cưa bàn an toàn</vt:lpstr>
      <vt:lpstr>Đào tạo an toàn lao động về kỹ năng vận hành máy cưa bàn an toàn</vt:lpstr>
      <vt:lpstr>Ý nghĩa của an toàn lao động trong việc vận hành máy cưa bàn</vt:lpstr>
      <vt:lpstr>Ý nghĩa của an toàn lao động trong việc vận hành máy cưa bàn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2024-04-26T03:56:40Z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