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1" d="100"/>
          <a:sy n="111" d="100"/>
        </p:scale>
        <p:origin x="1038" y="-109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CẮT PLASMA</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4529B847-403E-A144-4E01-EDC2122CAD90}"/>
              </a:ext>
            </a:extLst>
          </p:cNvPr>
          <p:cNvPicPr>
            <a:picLocks noChangeAspect="1"/>
          </p:cNvPicPr>
          <p:nvPr/>
        </p:nvPicPr>
        <p:blipFill>
          <a:blip r:embed="rId4"/>
          <a:stretch>
            <a:fillRect/>
          </a:stretch>
        </p:blipFill>
        <p:spPr>
          <a:xfrm>
            <a:off x="4579105" y="4005064"/>
            <a:ext cx="3029024" cy="302902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cắt</a:t>
            </a:r>
            <a:r>
              <a:rPr lang="en-US" sz="3200" b="1" dirty="0">
                <a:solidFill>
                  <a:schemeClr val="accent1"/>
                </a:solidFill>
                <a:latin typeface="UTM Aptima" panose="02040603050506020204" pitchFamily="18" charset="0"/>
              </a:rPr>
              <a:t> Plasma</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Việc vận hành máy cắt Plasma trong môi trường sản xuất đòi hỏi sự cẩn trọng và tuân thủ nghiêm ngặt các quy trình an toàn</a:t>
            </a:r>
            <a:r>
              <a:rPr lang="en-US" sz="2000" dirty="0">
                <a:ea typeface="+mn-lt"/>
                <a:cs typeface="+mn-lt"/>
              </a:rPr>
              <a:t>:</a:t>
            </a:r>
            <a:endParaRPr lang="en-US" dirty="0"/>
          </a:p>
          <a:p>
            <a:pPr marL="730885" lvl="1" indent="-304165"/>
            <a:r>
              <a:rPr lang="vi-VN" i="0" dirty="0">
                <a:solidFill>
                  <a:srgbClr val="0D0D0D"/>
                </a:solidFill>
                <a:effectLst/>
                <a:latin typeface="Söhne"/>
              </a:rPr>
              <a:t>Tổn thương do chập điện</a:t>
            </a:r>
            <a:endParaRPr lang="en-US" i="0" dirty="0">
              <a:solidFill>
                <a:srgbClr val="0D0D0D"/>
              </a:solidFill>
              <a:effectLst/>
              <a:latin typeface="Söhne"/>
            </a:endParaRPr>
          </a:p>
          <a:p>
            <a:pPr marL="730885" lvl="1" indent="-304165"/>
            <a:r>
              <a:rPr lang="en-US" dirty="0" err="1"/>
              <a:t>Cháy</a:t>
            </a:r>
            <a:r>
              <a:rPr lang="en-US" dirty="0"/>
              <a:t> </a:t>
            </a:r>
            <a:r>
              <a:rPr lang="en-US" dirty="0" err="1"/>
              <a:t>nổ</a:t>
            </a:r>
            <a:endParaRPr lang="en-US" dirty="0">
              <a:solidFill>
                <a:srgbClr val="0D0D0D"/>
              </a:solidFill>
              <a:latin typeface="Söhne"/>
            </a:endParaRPr>
          </a:p>
          <a:p>
            <a:pPr marL="730885" lvl="1" indent="-304165"/>
            <a:r>
              <a:rPr lang="en-US" dirty="0" err="1"/>
              <a:t>Bỏng</a:t>
            </a:r>
            <a:endParaRPr lang="en-US" dirty="0">
              <a:solidFill>
                <a:srgbClr val="0D0D0D"/>
              </a:solidFill>
              <a:latin typeface="Söhne"/>
            </a:endParaRPr>
          </a:p>
          <a:p>
            <a:pPr marL="730885" lvl="1" indent="-304165"/>
            <a:r>
              <a:rPr lang="vi-VN" dirty="0"/>
              <a:t>Chấn thương do chất lượng cắt không đồng đều</a:t>
            </a:r>
            <a:endParaRPr lang="en-US" dirty="0">
              <a:solidFill>
                <a:srgbClr val="0D0D0D"/>
              </a:solidFill>
              <a:latin typeface="Söhne"/>
            </a:endParaRPr>
          </a:p>
          <a:p>
            <a:pPr marL="730885" lvl="1" indent="-304165"/>
            <a:r>
              <a:rPr lang="vi-VN" dirty="0"/>
              <a:t>Nguy cơ về tiếng ồn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cắt</a:t>
            </a:r>
            <a:r>
              <a:rPr lang="en-US" dirty="0"/>
              <a:t> Plasma</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cắt</a:t>
            </a:r>
            <a:r>
              <a:rPr lang="en-US" dirty="0"/>
              <a:t> Plasma</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cắt Plasma</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cắt Plasma</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cắt Plasma</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Plasma</a:t>
            </a:r>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Plasma</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cắt</a:t>
            </a:r>
            <a:r>
              <a:rPr lang="en-US" sz="2400" b="1" i="0" dirty="0">
                <a:effectLst/>
                <a:latin typeface="Söhne"/>
              </a:rPr>
              <a:t> Plasma</a:t>
            </a:r>
          </a:p>
          <a:p>
            <a:r>
              <a:rPr lang="vi-VN" b="0" i="0" dirty="0">
                <a:effectLst/>
                <a:latin typeface="Söhne"/>
              </a:rPr>
              <a:t>An toàn lao động khi vận hành máy cắt Plasma không chỉ là một yêu cầu pháp lý mà còn là một phần quan trọng của nền văn hóa làm việc an toàn trong môi trường sản xuất. </a:t>
            </a:r>
            <a:endParaRPr lang="en-US" b="0" i="0" dirty="0">
              <a:effectLst/>
              <a:latin typeface="Söhne"/>
            </a:endParaRPr>
          </a:p>
          <a:p>
            <a:r>
              <a:rPr lang="vi-VN" b="0" i="0" dirty="0">
                <a:effectLst/>
                <a:latin typeface="Söhne"/>
              </a:rPr>
              <a:t>Việc đảm bảo an toàn cho nhân viên trong quá trình vận hành máy cắt Plasma đóng vai trò quyết định đối với nhiều mặt khác nhau.</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EF1391A9-5EFA-33F0-9FD4-D3F7BFADD4A4}"/>
              </a:ext>
            </a:extLst>
          </p:cNvPr>
          <p:cNvPicPr>
            <a:picLocks noChangeAspect="1"/>
          </p:cNvPicPr>
          <p:nvPr/>
        </p:nvPicPr>
        <p:blipFill>
          <a:blip r:embed="rId3"/>
          <a:stretch>
            <a:fillRect/>
          </a:stretch>
        </p:blipFill>
        <p:spPr>
          <a:xfrm>
            <a:off x="-890364" y="3640335"/>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cắt</a:t>
            </a:r>
            <a:r>
              <a:rPr lang="en-US" sz="2400" b="1" i="0" dirty="0">
                <a:effectLst/>
                <a:latin typeface="Söhne"/>
              </a:rPr>
              <a:t> Plasma</a:t>
            </a:r>
          </a:p>
          <a:p>
            <a:r>
              <a:rPr lang="vi-VN" b="0" i="0" dirty="0">
                <a:effectLst/>
                <a:latin typeface="Söhne"/>
              </a:rPr>
              <a:t>Đầu tiên và quan trọng nhất là đảm bảo rằng tất cả nhân viên được đào tạo đầy đủ về cách sử dụng máy cắt Plasma và các biện pháp an toàn liên quan. </a:t>
            </a:r>
            <a:endParaRPr lang="en-US" b="0" i="0" dirty="0">
              <a:effectLst/>
              <a:latin typeface="Söhne"/>
            </a:endParaRPr>
          </a:p>
          <a:p>
            <a:r>
              <a:rPr lang="vi-VN" b="0" i="0" dirty="0">
                <a:effectLst/>
                <a:latin typeface="Söhne"/>
              </a:rPr>
              <a:t>Đào tạo này nên bao gồm việc nhận biết nguy cơ tiềm ẩn, các biện pháp phòng ngừa tai nạn và cách ứng phó khi xảy ra sự cố.</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0D61FE1-BD0D-3DB8-61E5-210B55C40835}"/>
              </a:ext>
            </a:extLst>
          </p:cNvPr>
          <p:cNvPicPr>
            <a:picLocks noChangeAspect="1"/>
          </p:cNvPicPr>
          <p:nvPr/>
        </p:nvPicPr>
        <p:blipFill>
          <a:blip r:embed="rId3"/>
          <a:stretch>
            <a:fillRect/>
          </a:stretch>
        </p:blipFill>
        <p:spPr>
          <a:xfrm>
            <a:off x="-890364" y="3640335"/>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Plasma</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Plasma</a:t>
            </a:r>
            <a:r>
              <a:rPr lang="en-US" sz="2000" dirty="0">
                <a:solidFill>
                  <a:schemeClr val="bg1"/>
                </a:solidFill>
              </a:rPr>
              <a:t>:</a:t>
            </a:r>
          </a:p>
          <a:p>
            <a:pPr algn="l"/>
            <a:r>
              <a:rPr lang="vi-VN" b="0" i="0" dirty="0">
                <a:effectLst/>
                <a:latin typeface="Open Sans" panose="020B0606030504020204" pitchFamily="34" charset="0"/>
              </a:rPr>
              <a:t>Máy cắt Plasma là một thiết bị phức tạp, bao gồm nhiều thành phần quan trọng đóng vai trò trong quá trình cắt và vận hành. Một trong những thành phần chính của máy cắt Plasma là nguồn Plasma, là nơi tạo ra dòng Plasma có nhiệt độ cao để cắt qua vật liệu. </a:t>
            </a:r>
            <a:endParaRPr lang="en-US" dirty="0">
              <a:latin typeface="Open Sans" panose="020B0606030504020204" pitchFamily="34" charset="0"/>
            </a:endParaRPr>
          </a:p>
          <a:p>
            <a:pPr algn="l"/>
            <a:r>
              <a:rPr lang="vi-VN" b="0" i="0" dirty="0">
                <a:effectLst/>
                <a:latin typeface="Open Sans" panose="020B0606030504020204" pitchFamily="34" charset="0"/>
              </a:rPr>
              <a:t>Nguồn Plasma thường được điều khiển bởi các hệ thống điều khiển chuyên biệt để đảm bảo chất lượng và hiệu suất cắt.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E112CA2-E484-8F71-0E16-2078D4977734}"/>
              </a:ext>
            </a:extLst>
          </p:cNvPr>
          <p:cNvPicPr>
            <a:picLocks noChangeAspect="1"/>
          </p:cNvPicPr>
          <p:nvPr/>
        </p:nvPicPr>
        <p:blipFill>
          <a:blip r:embed="rId3"/>
          <a:stretch>
            <a:fillRect/>
          </a:stretch>
        </p:blipFill>
        <p:spPr>
          <a:xfrm>
            <a:off x="6886500" y="1700808"/>
            <a:ext cx="3753793" cy="3753793"/>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Plasma</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Plasma</a:t>
            </a:r>
            <a:r>
              <a:rPr lang="en-US" sz="2000" dirty="0">
                <a:solidFill>
                  <a:schemeClr val="bg1"/>
                </a:solidFill>
              </a:rPr>
              <a:t>:</a:t>
            </a:r>
          </a:p>
          <a:p>
            <a:pPr algn="l"/>
            <a:r>
              <a:rPr lang="vi-VN" b="0" i="0" dirty="0">
                <a:effectLst/>
                <a:latin typeface="Open Sans" panose="020B0606030504020204" pitchFamily="34" charset="0"/>
              </a:rPr>
              <a:t>Máy cắt Plasma hoạt động dựa trên nguyên lý của Plasma, một dạng của chất lỏng được tạo ra bằng cách ion hóa của gas.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Cấu trúc cơ bản của máy cắt Plasma bao gồm một nguồn Plasma, hệ thống gas, thiết bị đầu cắt, hệ thống điều khiển và các hệ thống phụ trợ.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B5E1D1A-74BF-F782-C469-8FECF18D2A46}"/>
              </a:ext>
            </a:extLst>
          </p:cNvPr>
          <p:cNvPicPr>
            <a:picLocks noChangeAspect="1"/>
          </p:cNvPicPr>
          <p:nvPr/>
        </p:nvPicPr>
        <p:blipFill>
          <a:blip r:embed="rId3"/>
          <a:stretch>
            <a:fillRect/>
          </a:stretch>
        </p:blipFill>
        <p:spPr>
          <a:xfrm>
            <a:off x="6886500" y="1700808"/>
            <a:ext cx="3753793" cy="3753793"/>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Plasma</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Plasma</a:t>
            </a:r>
            <a:r>
              <a:rPr lang="en-US" sz="2000" dirty="0">
                <a:solidFill>
                  <a:schemeClr val="bg1"/>
                </a:solidFill>
              </a:rPr>
              <a:t>:</a:t>
            </a:r>
          </a:p>
          <a:p>
            <a:pPr algn="l"/>
            <a:r>
              <a:rPr lang="vi-VN" b="0" i="0" dirty="0">
                <a:effectLst/>
                <a:latin typeface="Open Sans" panose="020B0606030504020204" pitchFamily="34" charset="0"/>
              </a:rPr>
              <a:t>Máy cắt Plasma được sử dụng rộng rãi trong ngành gia công kim loại do khả năng cắt nhanh chóng, chính xác và linh hoạt của nó. Một trong những ứng dụng chính của máy cắt Plasma là cắt các tấm kim loại dày, bao gồm thép carbon, thép không gỉ và nhôm. </a:t>
            </a:r>
            <a:endParaRPr lang="en-US" dirty="0">
              <a:latin typeface="Open Sans" panose="020B0606030504020204" pitchFamily="34" charset="0"/>
            </a:endParaRPr>
          </a:p>
          <a:p>
            <a:pPr algn="l"/>
            <a:r>
              <a:rPr lang="vi-VN" b="0" i="0" dirty="0">
                <a:effectLst/>
                <a:latin typeface="Open Sans" panose="020B0606030504020204" pitchFamily="34" charset="0"/>
              </a:rPr>
              <a:t>Do Plasma có thể đạt được nhiệt độ cao, máy cắt Plasma có thể cắt qua các vật liệu kim loại dày một cách hiệu quả, giúp tạo ra các sản phẩm kim loại với kích thước và hình dạng chính xác.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F15CE20-0A19-8A5D-D8A6-A06351E2BF55}"/>
              </a:ext>
            </a:extLst>
          </p:cNvPr>
          <p:cNvPicPr>
            <a:picLocks noChangeAspect="1"/>
          </p:cNvPicPr>
          <p:nvPr/>
        </p:nvPicPr>
        <p:blipFill>
          <a:blip r:embed="rId3"/>
          <a:stretch>
            <a:fillRect/>
          </a:stretch>
        </p:blipFill>
        <p:spPr>
          <a:xfrm>
            <a:off x="6886500" y="1700808"/>
            <a:ext cx="3753793" cy="3753793"/>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Plasma</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Plasma</a:t>
            </a:r>
            <a:r>
              <a:rPr lang="en-US" sz="2000" dirty="0">
                <a:solidFill>
                  <a:schemeClr val="bg1"/>
                </a:solidFill>
              </a:rPr>
              <a:t>:</a:t>
            </a:r>
          </a:p>
          <a:p>
            <a:pPr algn="l"/>
            <a:r>
              <a:rPr lang="vi-VN" b="0" i="0" dirty="0">
                <a:effectLst/>
                <a:latin typeface="Open Sans" panose="020B0606030504020204" pitchFamily="34" charset="0"/>
              </a:rPr>
              <a:t>Việc vận hành máy cắt Plasma có thể mang lại nhiều rủi ro đối với nhân viên và môi trường làm việc nếu không tuân thủ các biện pháp an toàn phù hợp. </a:t>
            </a:r>
            <a:endParaRPr lang="en-US" dirty="0">
              <a:latin typeface="Open Sans" panose="020B0606030504020204" pitchFamily="34" charset="0"/>
            </a:endParaRPr>
          </a:p>
          <a:p>
            <a:pPr algn="l"/>
            <a:r>
              <a:rPr lang="vi-VN" b="0" i="0" dirty="0">
                <a:effectLst/>
                <a:latin typeface="Open Sans" panose="020B0606030504020204" pitchFamily="34" charset="0"/>
              </a:rPr>
              <a:t>Một trong những rủi ro chính là nguy cơ chập điện, khi nhân viên tiếp xúc trực tiếp với dòng điện Plasma có thể gây ra các vấn đề sức khỏe nghiêm trọng. Điều này đặc biệt đúng khi nhân viên không đeo đủ trang bị bảo hộ hoặc không tuân thủ đúng các quy trình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082DAE6-5515-78CB-F069-F18DF976F8E3}"/>
              </a:ext>
            </a:extLst>
          </p:cNvPr>
          <p:cNvPicPr>
            <a:picLocks noChangeAspect="1"/>
          </p:cNvPicPr>
          <p:nvPr/>
        </p:nvPicPr>
        <p:blipFill>
          <a:blip r:embed="rId3"/>
          <a:stretch>
            <a:fillRect/>
          </a:stretch>
        </p:blipFill>
        <p:spPr>
          <a:xfrm>
            <a:off x="6886500" y="1700808"/>
            <a:ext cx="3753793" cy="3753793"/>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cắt Plasma</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cắt Plasma</a:t>
            </a:r>
          </a:p>
          <a:p>
            <a:pPr algn="l">
              <a:lnSpc>
                <a:spcPct val="120000"/>
              </a:lnSpc>
            </a:pPr>
            <a:r>
              <a:rPr lang="vi-VN" b="0" i="0" dirty="0">
                <a:effectLst/>
                <a:latin typeface="Open Sans" panose="020B0606030504020204" pitchFamily="34" charset="0"/>
              </a:rPr>
              <a:t>Trước khi bắt đầu vận hành máy cắt Plasma, việc thực hiện các bước kiểm tra an toàn là rất quan trọng để đảm bảo môi trường làm việc an toàn cho nhân viên. </a:t>
            </a:r>
            <a:endParaRPr lang="en-US" dirty="0">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bước quan trọng là kiểm tra trạng thái của các thiết bị bảo hộ cá nhân như mũ bảo hiểm, kính bảo hộ, găng tay chống nhiệt và áo phản quang. Đảm bảo rằng tất cả các trang bị này đều được kiểm tra kỹ lưỡng và đang trong trạng thái hoạt động tốt trước khi bắt đầu công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3898080E-3B01-0CA9-B76B-D3EE9461F638}"/>
              </a:ext>
            </a:extLst>
          </p:cNvPr>
          <p:cNvPicPr>
            <a:picLocks noChangeAspect="1"/>
          </p:cNvPicPr>
          <p:nvPr/>
        </p:nvPicPr>
        <p:blipFill>
          <a:blip r:embed="rId3"/>
          <a:stretch>
            <a:fillRect/>
          </a:stretch>
        </p:blipFill>
        <p:spPr>
          <a:xfrm>
            <a:off x="-962371" y="3510385"/>
            <a:ext cx="4536504" cy="453650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cắt Plasma</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cắt Plasma định kỳ</a:t>
            </a:r>
          </a:p>
          <a:p>
            <a:pPr algn="l">
              <a:lnSpc>
                <a:spcPct val="120000"/>
              </a:lnSpc>
            </a:pPr>
            <a:r>
              <a:rPr lang="vi-VN" b="0" i="0" dirty="0">
                <a:effectLst/>
                <a:latin typeface="Open Sans" panose="020B0606030504020204" pitchFamily="34" charset="0"/>
              </a:rPr>
              <a:t>Kiểm tra và làm sạch thiết bị đầu cắt: Thường xuyên kiểm tra và làm sạch các bộ phận của thiết bị đầu cắt như điện cực và các ống dẫn plasma. Sự tích tụ của chất bẩn và cặn bã có thể làm giảm hiệu suất cắt và tăng nguy cơ hỏng hóc.</a:t>
            </a:r>
          </a:p>
          <a:p>
            <a:pPr algn="l">
              <a:lnSpc>
                <a:spcPct val="120000"/>
              </a:lnSpc>
            </a:pPr>
            <a:r>
              <a:rPr lang="vi-VN" b="0" i="0" dirty="0">
                <a:effectLst/>
                <a:latin typeface="Open Sans" panose="020B0606030504020204" pitchFamily="34" charset="0"/>
              </a:rPr>
              <a:t>Kiểm tra hệ thống gas và làm mát: Đảm bảo rằng hệ thống gas và hệ thống làm mát của máy cắt Plasma đều hoạt động đúng cách. Kiểm tra có rò rỉ gas hoặc dấu hiệu của áp suất gas không đủ và thực hiện các biện pháp sửa chữa cần thiết.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BBF0CB6-4DD8-3B9D-0EF2-DDDC8D6958C5}"/>
              </a:ext>
            </a:extLst>
          </p:cNvPr>
          <p:cNvPicPr>
            <a:picLocks noChangeAspect="1"/>
          </p:cNvPicPr>
          <p:nvPr/>
        </p:nvPicPr>
        <p:blipFill>
          <a:blip r:embed="rId3"/>
          <a:stretch>
            <a:fillRect/>
          </a:stretch>
        </p:blipFill>
        <p:spPr>
          <a:xfrm>
            <a:off x="-962371" y="3510385"/>
            <a:ext cx="4536504" cy="453650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cắt</a:t>
            </a:r>
            <a:r>
              <a:rPr lang="en-US" sz="3200" b="1" dirty="0">
                <a:latin typeface="UTM Aptima" panose="02040603050506020204" pitchFamily="18" charset="0"/>
              </a:rPr>
              <a:t> Plasma</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cắt Plasma an toàn</a:t>
            </a:r>
            <a:r>
              <a:rPr lang="en-US" sz="2400" dirty="0"/>
              <a:t>:</a:t>
            </a:r>
          </a:p>
          <a:p>
            <a:pPr algn="l"/>
            <a:r>
              <a:rPr lang="vi-VN" b="0" i="0" dirty="0">
                <a:solidFill>
                  <a:srgbClr val="4C4F5A"/>
                </a:solidFill>
                <a:effectLst/>
                <a:latin typeface="Open Sans" panose="020B0606030504020204" pitchFamily="34" charset="0"/>
              </a:rPr>
              <a:t>Kiểm tra an toàn trước khi vận hành: Trước khi bắt đầu công việc, hãy kiểm tra các trang bị bảo hộ cá nhân như mũ bảo hiểm, kính bảo hộ và găng tay chống nhiệt. Đảm bảo rằng môi trường làm việc đã được làm sạch và không có nguy cơ cháy nổ.</a:t>
            </a:r>
          </a:p>
          <a:p>
            <a:pPr algn="l"/>
            <a:r>
              <a:rPr lang="vi-VN" b="0" i="0" dirty="0">
                <a:solidFill>
                  <a:srgbClr val="4C4F5A"/>
                </a:solidFill>
                <a:effectLst/>
                <a:latin typeface="Open Sans" panose="020B0606030504020204" pitchFamily="34" charset="0"/>
              </a:rPr>
              <a:t>Kiểm tra máy và thiết bị: Tiếp theo, kiểm tra kỹ lưỡng máy cắt Plasma và các thiết bị điều khiển để đảm bảo rằng chúng hoạt động đúng cách. Kiểm tra hệ thống gas và hệ thống làm mát để đảm bảo không có rò rỉ hoặc vấn đề khác.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cắt</a:t>
            </a:r>
            <a:r>
              <a:rPr lang="en-US" sz="3200" b="1" dirty="0">
                <a:latin typeface="UTM Aptima" panose="02040603050506020204" pitchFamily="18" charset="0"/>
              </a:rPr>
              <a:t> Plasma</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cắt Plasma</a:t>
            </a:r>
            <a:r>
              <a:rPr lang="en-US" sz="2400" dirty="0"/>
              <a:t>:</a:t>
            </a:r>
          </a:p>
          <a:p>
            <a:pPr algn="l"/>
            <a:r>
              <a:rPr lang="vi-VN" b="0" i="0" dirty="0">
                <a:solidFill>
                  <a:srgbClr val="4C4F5A"/>
                </a:solidFill>
                <a:effectLst/>
                <a:latin typeface="Open Sans" panose="020B0606030504020204" pitchFamily="34" charset="0"/>
              </a:rPr>
              <a:t>Ngừng công việc và thông báo sự cố: Trong trường hợp xảy ra sự cố, ngưng ngay việc vận hành máy cắt Plasma và thông báo sự cố cho quản lý và nhân viên khác trong khu vực làm việc. Đảm bảo rằng mọi người đều biết về nguyên nhân của sự cố và có thể đề xuất các biện pháp ứng phó.</a:t>
            </a:r>
          </a:p>
          <a:p>
            <a:pPr algn="l"/>
            <a:r>
              <a:rPr lang="vi-VN" b="0" i="0" dirty="0">
                <a:solidFill>
                  <a:srgbClr val="4C4F5A"/>
                </a:solidFill>
                <a:effectLst/>
                <a:latin typeface="Open Sans" panose="020B0606030504020204" pitchFamily="34" charset="0"/>
              </a:rPr>
              <a:t>Cắt nguồn điện: Nếu có nguy cơ chập điện hoặc các vấn đề liên quan đến điện, cắt nguồn điện ngay lập tức để ngăn chặn nguy cơ tai nạn nghiêm trọng.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Plasma</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cắt</a:t>
            </a:r>
            <a:r>
              <a:rPr lang="en-US" b="1" i="0" dirty="0">
                <a:effectLst/>
                <a:latin typeface="Söhne"/>
              </a:rPr>
              <a:t> Plasma</a:t>
            </a:r>
            <a:r>
              <a:rPr lang="en-US" sz="2000" dirty="0">
                <a:latin typeface="Söhne"/>
              </a:rPr>
              <a:t>:</a:t>
            </a:r>
          </a:p>
          <a:p>
            <a:pPr algn="l"/>
            <a:r>
              <a:rPr lang="vi-VN" b="0" i="0" dirty="0">
                <a:effectLst/>
                <a:latin typeface="Söhne"/>
              </a:rPr>
              <a:t>Nguy cơ chập điện: Dòng Plasma có thể tạo ra nguy cơ chập điện nếu không tuân thủ đúng các quy trình an toàn hoặc nếu có các thiết bị hoặc dây điện bị hỏng.</a:t>
            </a:r>
          </a:p>
          <a:p>
            <a:pPr algn="l"/>
            <a:r>
              <a:rPr lang="vi-VN" b="0" i="0" dirty="0">
                <a:effectLst/>
                <a:latin typeface="Söhne"/>
              </a:rPr>
              <a:t>Nguy cơ cháy nổ: Sự sử dụng gas và các chất lỏng dễ cháy trong quá trình vận hành máy cắt Plasma có thể tạo ra nguy cơ cháy nổ nếu không tuân thủ đúng các biện pháp an toàn hoặc nếu có rò rỉ gas.</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275A7E8F-B7FB-6111-B03A-152CA63ADD70}"/>
              </a:ext>
            </a:extLst>
          </p:cNvPr>
          <p:cNvPicPr>
            <a:picLocks noChangeAspect="1"/>
          </p:cNvPicPr>
          <p:nvPr/>
        </p:nvPicPr>
        <p:blipFill>
          <a:blip r:embed="rId4"/>
          <a:stretch>
            <a:fillRect/>
          </a:stretch>
        </p:blipFill>
        <p:spPr>
          <a:xfrm>
            <a:off x="-1178396" y="3573016"/>
            <a:ext cx="4761905" cy="476190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Plasma</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Plasma</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cắt Plasma để việc vận hành an toàn</a:t>
            </a:r>
            <a:endParaRPr lang="en-US" b="0" i="0" dirty="0">
              <a:effectLst/>
              <a:latin typeface="Söhne"/>
            </a:endParaRPr>
          </a:p>
          <a:p>
            <a:pPr lvl="1"/>
            <a:r>
              <a:rPr lang="vi-VN" b="0" i="0" dirty="0">
                <a:effectLst/>
                <a:latin typeface="Söhne"/>
              </a:rPr>
              <a:t>Kiểm tra hệ thống điện và điện tử: Kiểm tra kỹ lưỡng các phần tử điện và điện tử trên máy cắt Plasma như điện cực, bộ điều khiển, và hệ thống điện.</a:t>
            </a:r>
          </a:p>
          <a:p>
            <a:pPr lvl="1"/>
            <a:r>
              <a:rPr lang="vi-VN" b="0" i="0" dirty="0">
                <a:effectLst/>
                <a:latin typeface="Söhne"/>
              </a:rPr>
              <a:t>Kiểm tra hệ thống khí nén và gas: Kiểm tra hệ thống khí nén và gas để đảm bảo rằng không có rò rỉ hoặc hỏng hóc. Thực hiện kiểm tra áp suất và thay thế các bộ phận hỏng hóc nếu cần thiết để đảm bảo hoạt động an toàn và hiệu quả.</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3AA3443-6A84-5006-D6AC-313C2A635872}"/>
              </a:ext>
            </a:extLst>
          </p:cNvPr>
          <p:cNvPicPr>
            <a:picLocks noChangeAspect="1"/>
          </p:cNvPicPr>
          <p:nvPr/>
        </p:nvPicPr>
        <p:blipFill>
          <a:blip r:embed="rId4"/>
          <a:stretch>
            <a:fillRect/>
          </a:stretch>
        </p:blipFill>
        <p:spPr>
          <a:xfrm>
            <a:off x="-1178396" y="3573016"/>
            <a:ext cx="4761905" cy="476190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Plasma</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Plasma</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cắt</a:t>
            </a:r>
            <a:r>
              <a:rPr lang="en-US" b="0" i="0" dirty="0">
                <a:effectLst/>
                <a:latin typeface="Söhne"/>
              </a:rPr>
              <a:t> Plasma an </a:t>
            </a:r>
            <a:r>
              <a:rPr lang="en-US" b="0" i="0" dirty="0" err="1">
                <a:effectLst/>
                <a:latin typeface="Söhne"/>
              </a:rPr>
              <a:t>toàn</a:t>
            </a:r>
            <a:endParaRPr lang="en-US" b="0" i="0" dirty="0">
              <a:effectLst/>
              <a:latin typeface="Söhne"/>
            </a:endParaRPr>
          </a:p>
          <a:p>
            <a:pPr lvl="1"/>
            <a:r>
              <a:rPr lang="vi-VN" b="0" i="0" dirty="0">
                <a:effectLst/>
                <a:latin typeface="Söhne"/>
              </a:rPr>
              <a:t>Đào tạo và huấn luyện: Mọi nhân viên tham gia vận hành máy cắt Plasma cần được đào tạo đầy đủ về các biện pháp an toàn, quy trình vận hành và xử lý sự cố. </a:t>
            </a:r>
          </a:p>
          <a:p>
            <a:pPr lvl="1"/>
            <a:r>
              <a:rPr lang="vi-VN" b="0" i="0" dirty="0">
                <a:effectLst/>
                <a:latin typeface="Söhne"/>
              </a:rPr>
              <a:t>Sử dụng trang bị bảo hộ: Mọi nhân viên cần tuân thủ việc đeo đủ trang bị bảo hộ cá nhân như mũ bảo hiểm, kính bảo hộ, găng tay chống nhiệt và áo phản quang. Việc sử dụng trang bị bảo hộ giúp bảo vệ nhân viên khỏi các nguy cơ và tai nạn có thể xảy ra trong quá trình làm việc.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FA560DC-57AB-0F39-E7AD-1E4A753CA8ED}"/>
              </a:ext>
            </a:extLst>
          </p:cNvPr>
          <p:cNvPicPr>
            <a:picLocks noChangeAspect="1"/>
          </p:cNvPicPr>
          <p:nvPr/>
        </p:nvPicPr>
        <p:blipFill>
          <a:blip r:embed="rId4"/>
          <a:stretch>
            <a:fillRect/>
          </a:stretch>
        </p:blipFill>
        <p:spPr>
          <a:xfrm>
            <a:off x="-1178396" y="3573016"/>
            <a:ext cx="4761905" cy="4761905"/>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Plasma</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Plasma</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cắt</a:t>
            </a:r>
            <a:r>
              <a:rPr lang="en-US" b="0" i="0" dirty="0">
                <a:effectLst/>
                <a:latin typeface="Söhne"/>
              </a:rPr>
              <a:t> Plasma</a:t>
            </a:r>
          </a:p>
          <a:p>
            <a:pPr lvl="1"/>
            <a:r>
              <a:rPr lang="vi-VN" b="0" i="0" dirty="0">
                <a:effectLst/>
                <a:latin typeface="Söhne"/>
              </a:rPr>
              <a:t>Xác định vùng làm việc an toàn: Đầu tiên, cần xác định vùng làm việc chính để vận hành máy cắt Plasma. Đây là nơi mà nhân viên thường xuyên làm việc và tiếp xúc với máy.</a:t>
            </a:r>
          </a:p>
          <a:p>
            <a:pPr lvl="1"/>
            <a:r>
              <a:rPr lang="vi-VN" b="0" i="0" dirty="0">
                <a:effectLst/>
                <a:latin typeface="Söhne"/>
              </a:rPr>
              <a:t>Đánh dấu ranh giới: Sử dụng các biện pháp đánh dấu như vạch keo hoặc biển báo để xác định rõ ràng ranh giới của vùng làm việc an toàn. Điều này giúp nhân viên nhận biết và tuân thủ ranh giới này để tránh tai nạn và va chạm không mong muốn.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7418383-95A9-F70D-525A-F117341AE8C1}"/>
              </a:ext>
            </a:extLst>
          </p:cNvPr>
          <p:cNvPicPr>
            <a:picLocks noChangeAspect="1"/>
          </p:cNvPicPr>
          <p:nvPr/>
        </p:nvPicPr>
        <p:blipFill>
          <a:blip r:embed="rId4"/>
          <a:stretch>
            <a:fillRect/>
          </a:stretch>
        </p:blipFill>
        <p:spPr>
          <a:xfrm>
            <a:off x="-1178396" y="3573016"/>
            <a:ext cx="4761905" cy="4761905"/>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Plasma</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Plasma</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cắt</a:t>
            </a:r>
            <a:r>
              <a:rPr lang="en-US" b="0" i="0" dirty="0">
                <a:effectLst/>
                <a:latin typeface="Söhne"/>
              </a:rPr>
              <a:t> Plasma</a:t>
            </a:r>
          </a:p>
          <a:p>
            <a:pPr lvl="1"/>
            <a:r>
              <a:rPr lang="vi-VN" b="0" i="0" dirty="0">
                <a:effectLst/>
                <a:latin typeface="Söhne"/>
              </a:rPr>
              <a:t>Mũ bảo hiểm: Mũ bảo hiểm giúp bảo vệ đầu khỏi các vật rơi từ trên cao hoặc từ quá trình cắt, đặc biệt là trong trường hợp có nguy cơ va đập.</a:t>
            </a:r>
          </a:p>
          <a:p>
            <a:pPr lvl="1"/>
            <a:r>
              <a:rPr lang="vi-VN" b="0" i="0" dirty="0">
                <a:effectLst/>
                <a:latin typeface="Söhne"/>
              </a:rPr>
              <a:t>Kính bảo hộ: Kính bảo hộ giúp bảo vệ mắt khỏi tia Plasma và các tia lửa có thể phát ra trong quá trình cắt, giảm nguy cơ bị tổn thương hoặc bỏng vùng mắt.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7E97B5E-E629-4108-1211-C382CCAE6C59}"/>
              </a:ext>
            </a:extLst>
          </p:cNvPr>
          <p:cNvPicPr>
            <a:picLocks noChangeAspect="1"/>
          </p:cNvPicPr>
          <p:nvPr/>
        </p:nvPicPr>
        <p:blipFill>
          <a:blip r:embed="rId4"/>
          <a:stretch>
            <a:fillRect/>
          </a:stretch>
        </p:blipFill>
        <p:spPr>
          <a:xfrm>
            <a:off x="-1178396" y="3573016"/>
            <a:ext cx="4761905" cy="4761905"/>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Plasma</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Plasma</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cắt Plasma</a:t>
            </a:r>
            <a:endParaRPr lang="en-US" b="0" i="0" dirty="0">
              <a:effectLst/>
              <a:latin typeface="Söhne"/>
            </a:endParaRPr>
          </a:p>
          <a:p>
            <a:pPr lvl="1"/>
            <a:r>
              <a:rPr lang="vi-VN" b="0" i="0" dirty="0">
                <a:effectLst/>
                <a:latin typeface="Söhne"/>
              </a:rPr>
              <a:t>Dừng ngay công việc: Trong trường hợp phát hiện sự cố, ngưng ngay việc vận hành máy cắt Plasma và thông báo sự cố cho quản lý và nhân viên khác trong khu vực làm việc.</a:t>
            </a:r>
          </a:p>
          <a:p>
            <a:pPr lvl="1"/>
            <a:r>
              <a:rPr lang="vi-VN" b="0" i="0" dirty="0">
                <a:effectLst/>
                <a:latin typeface="Söhne"/>
              </a:rPr>
              <a:t>Ngắt nguồn điện: Nếu có nguy cơ chập điện hoặc các vấn đề liên quan đến điện, ngắt nguồn điện ngay lập tức để ngăn chặn nguy cơ tai nạn nghiêm trọng.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6ED78C5-63BC-2B03-9E76-1D344032EB6E}"/>
              </a:ext>
            </a:extLst>
          </p:cNvPr>
          <p:cNvPicPr>
            <a:picLocks noChangeAspect="1"/>
          </p:cNvPicPr>
          <p:nvPr/>
        </p:nvPicPr>
        <p:blipFill>
          <a:blip r:embed="rId4"/>
          <a:stretch>
            <a:fillRect/>
          </a:stretch>
        </p:blipFill>
        <p:spPr>
          <a:xfrm>
            <a:off x="-1178396" y="3573016"/>
            <a:ext cx="4761905" cy="4761905"/>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cắt</a:t>
            </a:r>
            <a:r>
              <a:rPr lang="en-US" sz="3200" dirty="0">
                <a:solidFill>
                  <a:schemeClr val="accent4"/>
                </a:solidFill>
                <a:latin typeface="UTM Aptima" panose="02040603050506020204" pitchFamily="18" charset="0"/>
              </a:rPr>
              <a:t> Plasma</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cắt Plasma</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cắt</a:t>
            </a:r>
            <a:r>
              <a:rPr lang="en-US" b="0" i="0" dirty="0">
                <a:effectLst/>
                <a:latin typeface="Söhne"/>
              </a:rPr>
              <a:t> Plasma</a:t>
            </a: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E90730F-D0F2-559F-6C12-5B60A8991215}"/>
              </a:ext>
            </a:extLst>
          </p:cNvPr>
          <p:cNvPicPr>
            <a:picLocks noChangeAspect="1"/>
          </p:cNvPicPr>
          <p:nvPr/>
        </p:nvPicPr>
        <p:blipFill>
          <a:blip r:embed="rId4"/>
          <a:stretch>
            <a:fillRect/>
          </a:stretch>
        </p:blipFill>
        <p:spPr>
          <a:xfrm>
            <a:off x="-1178396" y="3573016"/>
            <a:ext cx="4761905" cy="4761905"/>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cắt Plasma</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cắt Plasma</a:t>
            </a:r>
            <a:endParaRPr lang="en-US" sz="2400" b="1" i="0" dirty="0">
              <a:effectLst/>
              <a:latin typeface="Söhne"/>
            </a:endParaRPr>
          </a:p>
          <a:p>
            <a:r>
              <a:rPr lang="vi-VN" b="0" i="0" dirty="0">
                <a:effectLst/>
                <a:latin typeface="Söhne"/>
              </a:rPr>
              <a:t>Nhiệt độ: Nhiệt độ cao có thể làm tăng nguy cơ cháy nổ khi sử dụng gas trong quá trình cắt Plasma. </a:t>
            </a:r>
          </a:p>
          <a:p>
            <a:r>
              <a:rPr lang="vi-VN" b="0" i="0" dirty="0">
                <a:effectLst/>
                <a:latin typeface="Söhne"/>
              </a:rPr>
              <a:t>Độ ẩm: Độ ẩm cao có thể gây ra sự tích tụ của nước trong hệ thống khí nén và gas, dẫn đến hiện tượng rỉ sét và ảnh hưởng đến hiệu suất hoạt động của máy. Điều này đặc biệt quan trọng trong môi trường làm việc ngoài trời.</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4221932D-67C4-E506-2E47-A9CE1F98CEAF}"/>
              </a:ext>
            </a:extLst>
          </p:cNvPr>
          <p:cNvPicPr>
            <a:picLocks noChangeAspect="1"/>
          </p:cNvPicPr>
          <p:nvPr/>
        </p:nvPicPr>
        <p:blipFill>
          <a:blip r:embed="rId3"/>
          <a:stretch>
            <a:fillRect/>
          </a:stretch>
        </p:blipFill>
        <p:spPr>
          <a:xfrm>
            <a:off x="-1034380" y="3573016"/>
            <a:ext cx="4761905" cy="476190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cắt Plasma</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cắt Plasma</a:t>
            </a:r>
            <a:endParaRPr lang="en-US" sz="2400" b="1" i="0" dirty="0">
              <a:effectLst/>
              <a:latin typeface="Söhne"/>
            </a:endParaRPr>
          </a:p>
          <a:p>
            <a:r>
              <a:rPr lang="vi-VN" b="0" i="0" dirty="0">
                <a:effectLst/>
                <a:latin typeface="Söhne"/>
              </a:rPr>
              <a:t>Không gian làm việc: Một không gian làm việc hẹp và chật hẹp có thể làm giảm khả năng di chuyển của nhân viên và tạo ra nguy cơ va chạm và tai nạn. Ngược lại, không gian rộng rãi và thoáng đãng tạo điều kiện thuận lợi hơn cho vận hành máy cắt Plasma.</a:t>
            </a:r>
          </a:p>
          <a:p>
            <a:r>
              <a:rPr lang="vi-VN" b="0" i="0" dirty="0">
                <a:effectLst/>
                <a:latin typeface="Söhne"/>
              </a:rPr>
              <a:t>Độ sạch sẽ và môi trường bụi: Máy cắt Plasma cần một môi trường làm việc sạch sẽ để đảm bảo hiệu suất cắt và bảo dưỡng máy. Môi trường làm việc bị ô nhiễm bụi và chất lỏng có thể làm giảm hiệu suất hoạt động của máy và tăng nguy cơ hỏng hóc.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A982D7A-2D4E-A254-C918-EE5E1A2021AC}"/>
              </a:ext>
            </a:extLst>
          </p:cNvPr>
          <p:cNvPicPr>
            <a:picLocks noChangeAspect="1"/>
          </p:cNvPicPr>
          <p:nvPr/>
        </p:nvPicPr>
        <p:blipFill>
          <a:blip r:embed="rId3"/>
          <a:stretch>
            <a:fillRect/>
          </a:stretch>
        </p:blipFill>
        <p:spPr>
          <a:xfrm>
            <a:off x="-1034380" y="3573016"/>
            <a:ext cx="4761905" cy="476190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cắt Plasma</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C. </a:t>
            </a:r>
            <a:r>
              <a:rPr lang="vi-VN" sz="2400" b="1" i="0" dirty="0">
                <a:effectLst/>
                <a:latin typeface="Söhne"/>
              </a:rPr>
              <a:t>Tình trạng kỹ thuật của máy cắt Plasma ảnh hưởng như thế nào đến việc vận hành máy cắt Plasma</a:t>
            </a:r>
            <a:endParaRPr lang="en-US" sz="2400" b="1" i="0" dirty="0">
              <a:effectLst/>
              <a:latin typeface="Söhne"/>
            </a:endParaRPr>
          </a:p>
          <a:p>
            <a:r>
              <a:rPr lang="vi-VN" b="0" i="0" dirty="0">
                <a:effectLst/>
                <a:latin typeface="Söhne"/>
              </a:rPr>
              <a:t>Dao cắt và điện cực: Độ sắc của dao cắt và tình trạng của điện cực ảnh hưởng trực tiếp đến chất lượng của việc cắt. Dao cắt mòn hoặc điện cực hỏng có thể dẫn đến việc cắt không đều và không chính xác.</a:t>
            </a:r>
          </a:p>
          <a:p>
            <a:r>
              <a:rPr lang="vi-VN" b="0" i="0" dirty="0">
                <a:effectLst/>
                <a:latin typeface="Söhne"/>
              </a:rPr>
              <a:t>Hệ thống làm mát: Hệ thống làm mát cần hoạt động hiệu quả để kiểm soát nhiệt độ của máy cắt Plasma. Nếu hệ thống làm mát không hoạt động đúng cách, có thể dẫn đến tăng nhiệt độ của máy và gây ra các vấn đề hoạt động.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2FB5F79-BDE4-348B-F020-A6DCDA6097B1}"/>
              </a:ext>
            </a:extLst>
          </p:cNvPr>
          <p:cNvPicPr>
            <a:picLocks noChangeAspect="1"/>
          </p:cNvPicPr>
          <p:nvPr/>
        </p:nvPicPr>
        <p:blipFill>
          <a:blip r:embed="rId3"/>
          <a:stretch>
            <a:fillRect/>
          </a:stretch>
        </p:blipFill>
        <p:spPr>
          <a:xfrm>
            <a:off x="-1034380" y="3573016"/>
            <a:ext cx="4761905" cy="476190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cắt Plasma</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cắt Plasma</a:t>
            </a:r>
            <a:endParaRPr lang="en-US" sz="2400" b="1" i="0" dirty="0">
              <a:effectLst/>
              <a:latin typeface="Söhne"/>
            </a:endParaRPr>
          </a:p>
          <a:p>
            <a:r>
              <a:rPr lang="vi-VN" b="0" i="0" dirty="0">
                <a:effectLst/>
                <a:latin typeface="Söhne"/>
              </a:rPr>
              <a:t>Hiểu biết về quy trình và quy định an toàn: Người lao động cần phải hiểu biết về các quy trình và quy định an toàn liên quan đến vận hành máy cắt Plasma. Điều này bao gồm cách sử dụng thiết bị bảo hộ cá nhân, quy trình khẩn cấp khi có sự cố, và các biện pháp phòng ngừa tai nạn.</a:t>
            </a:r>
          </a:p>
          <a:p>
            <a:r>
              <a:rPr lang="vi-VN" b="0" i="0" dirty="0">
                <a:effectLst/>
                <a:latin typeface="Söhne"/>
              </a:rPr>
              <a:t>Kỹ năng sử dụng máy: Kỹ năng vận hành máy cắt Plasma cũng rất quan trọng. Người lao động cần phải được đào tạo và có kỹ năng cần thiết để sử dụng máy một cách chính xác và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088A893-0453-63D1-E739-D449EFEA7C83}"/>
              </a:ext>
            </a:extLst>
          </p:cNvPr>
          <p:cNvPicPr>
            <a:picLocks noChangeAspect="1"/>
          </p:cNvPicPr>
          <p:nvPr/>
        </p:nvPicPr>
        <p:blipFill>
          <a:blip r:embed="rId3"/>
          <a:stretch>
            <a:fillRect/>
          </a:stretch>
        </p:blipFill>
        <p:spPr>
          <a:xfrm>
            <a:off x="-1034380" y="3573016"/>
            <a:ext cx="4761905" cy="476190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389911"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Plasma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cắt Plasma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Bảo vệ sức khỏe và an toàn: Đào tạo an toàn lao động giúp người vận hành máy cắt Plasma nhận biết và hiểu về các nguy cơ và rủi ro tiềm ẩn trong quá trình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Giảm nguy cơ tai nạn: Đào tạo an toàn lao động giúp giảm thiểu nguy cơ tai nạn và sự thất bại trong quá trình vận hành máy cắt Plasma.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3BC18B45-B7D0-D69B-AF96-4DACE1BEE6C8}"/>
              </a:ext>
            </a:extLst>
          </p:cNvPr>
          <p:cNvPicPr>
            <a:picLocks noChangeAspect="1"/>
          </p:cNvPicPr>
          <p:nvPr/>
        </p:nvPicPr>
        <p:blipFill>
          <a:blip r:embed="rId3"/>
          <a:stretch>
            <a:fillRect/>
          </a:stretch>
        </p:blipFill>
        <p:spPr>
          <a:xfrm>
            <a:off x="6063893" y="537179"/>
            <a:ext cx="6701432" cy="6701432"/>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60593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cắt</a:t>
            </a:r>
            <a:r>
              <a:rPr lang="en-US" sz="3200" b="1" dirty="0">
                <a:solidFill>
                  <a:schemeClr val="bg1"/>
                </a:solidFill>
                <a:latin typeface="UTM Aptima" panose="02040603050506020204" pitchFamily="18" charset="0"/>
              </a:rPr>
              <a:t> Plasma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Plasma ở </a:t>
            </a:r>
            <a:r>
              <a:rPr lang="en-US" b="1" i="0" dirty="0" err="1">
                <a:effectLst/>
                <a:latin typeface="Open Sans" panose="020B0606030504020204" pitchFamily="34" charset="0"/>
              </a:rPr>
              <a:t>đâu</a:t>
            </a:r>
            <a:r>
              <a:rPr lang="en-US" sz="2000" dirty="0">
                <a:solidFill>
                  <a:schemeClr val="bg1"/>
                </a:solidFill>
              </a:rPr>
              <a:t>:</a:t>
            </a: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D78CE3A-A92A-BFD9-F47E-18CC71401524}"/>
              </a:ext>
            </a:extLst>
          </p:cNvPr>
          <p:cNvPicPr>
            <a:picLocks noChangeAspect="1"/>
          </p:cNvPicPr>
          <p:nvPr/>
        </p:nvPicPr>
        <p:blipFill>
          <a:blip r:embed="rId3"/>
          <a:stretch>
            <a:fillRect/>
          </a:stretch>
        </p:blipFill>
        <p:spPr>
          <a:xfrm>
            <a:off x="6063893" y="537179"/>
            <a:ext cx="6701432" cy="6701432"/>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cắt</a:t>
            </a:r>
            <a:r>
              <a:rPr lang="en-US" sz="3200" dirty="0">
                <a:latin typeface="UTM Aptima" panose="02040603050506020204" pitchFamily="18" charset="0"/>
              </a:rPr>
              <a:t> Plasma</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Plasma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sức khỏe và tính mạng của nhân viên: An toàn lao động là ưu tiên hàng đầu để đảm bảo rằng nhân viên làm việc trong môi trường an toàn và không gặp nguy cơ bị thương tích hoặc tổn thương. </a:t>
            </a:r>
          </a:p>
          <a:p>
            <a:pPr algn="l">
              <a:lnSpc>
                <a:spcPct val="120000"/>
              </a:lnSpc>
            </a:pPr>
            <a:r>
              <a:rPr lang="vi-VN" b="0" i="0" dirty="0">
                <a:effectLst/>
                <a:latin typeface="Open Sans" panose="020B0606030504020204" pitchFamily="34" charset="0"/>
              </a:rPr>
              <a:t>Giảm nguy cơ tai nạn và thất thoát: Bằng cách áp dụng các biện pháp an toàn và tuân thủ các quy định, nguy cơ tai nạn và thất thoát có thể được giảm thiểu. Điều này không chỉ giúp tránh được các thiệt hại về người mà còn giúp doanh nghiệp giảm thiểu các chi phí phát sinh từ tai nạn lao động và sự cố.</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DFF55D78-6889-9BB7-3183-E0268F9B2227}"/>
              </a:ext>
            </a:extLst>
          </p:cNvPr>
          <p:cNvPicPr>
            <a:picLocks noChangeAspect="1"/>
          </p:cNvPicPr>
          <p:nvPr/>
        </p:nvPicPr>
        <p:blipFill>
          <a:blip r:embed="rId3"/>
          <a:stretch>
            <a:fillRect/>
          </a:stretch>
        </p:blipFill>
        <p:spPr>
          <a:xfrm>
            <a:off x="-1322412" y="3791247"/>
            <a:ext cx="4761905" cy="476190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cắt</a:t>
            </a:r>
            <a:r>
              <a:rPr lang="en-US" sz="3200" dirty="0">
                <a:latin typeface="UTM Aptima" panose="02040603050506020204" pitchFamily="18" charset="0"/>
              </a:rPr>
              <a:t> Plasma</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cắt Plasma</a:t>
            </a:r>
          </a:p>
          <a:p>
            <a:pPr algn="l">
              <a:lnSpc>
                <a:spcPct val="120000"/>
              </a:lnSpc>
            </a:pPr>
            <a:r>
              <a:rPr lang="vi-VN" b="0" i="0" dirty="0">
                <a:effectLst/>
                <a:latin typeface="Open Sans" panose="020B0606030504020204" pitchFamily="34" charset="0"/>
              </a:rPr>
              <a:t>Sử dụng thiết bị bảo hộ cá nhân (PPE): Đảm bảo việc sử dụng đầy đủ và chính xác các thiết bị bảo hộ cá nhân như kính bảo hộ, mặt nạ phòng độc, găng tay chống cắt và áo giáp để bảo vệ cơ thể khỏi các nguy cơ liên quan đến cắt Plasma.</a:t>
            </a:r>
          </a:p>
          <a:p>
            <a:pPr algn="l">
              <a:lnSpc>
                <a:spcPct val="120000"/>
              </a:lnSpc>
            </a:pPr>
            <a:r>
              <a:rPr lang="vi-VN" b="0" i="0" dirty="0">
                <a:effectLst/>
                <a:latin typeface="Open Sans" panose="020B0606030504020204" pitchFamily="34" charset="0"/>
              </a:rPr>
              <a:t>Kiểm tra môi trường làm việc: Đảm bảo rằng môi trường làm việc xung quanh máy cắt Plasma là sạch sẽ, thoáng đãng và không có vật dụng không cần thiết. Loại bỏ các vật dụng dễ gây trượt ngã hoặc vấp ngã để giảm nguy cơ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3469B79-A05C-AC62-54B9-0DBEF2381AE7}"/>
              </a:ext>
            </a:extLst>
          </p:cNvPr>
          <p:cNvPicPr>
            <a:picLocks noChangeAspect="1"/>
          </p:cNvPicPr>
          <p:nvPr/>
        </p:nvPicPr>
        <p:blipFill>
          <a:blip r:embed="rId3"/>
          <a:stretch>
            <a:fillRect/>
          </a:stretch>
        </p:blipFill>
        <p:spPr>
          <a:xfrm>
            <a:off x="-1322412" y="3791247"/>
            <a:ext cx="4761905" cy="476190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180</TotalTime>
  <Words>3497</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CẮT PLASMA</vt:lpstr>
      <vt:lpstr>Một số vụ tai nạn lao động khi vận hành máy cắt Plasma</vt:lpstr>
      <vt:lpstr>Tóm tắt bài học</vt:lpstr>
      <vt:lpstr>Giới thiệu</vt:lpstr>
      <vt:lpstr>Giới thiệu</vt:lpstr>
      <vt:lpstr>Thành Phần Và Chức Năng Của máy cắt Plasma</vt:lpstr>
      <vt:lpstr>Thành Phần Và Chức Năng Của máy cắt Plasma</vt:lpstr>
      <vt:lpstr>Thành Phần Và Chức Năng Của máy cắt Plasma</vt:lpstr>
      <vt:lpstr>Thành Phần Và Chức Năng Của máy cắt Plasma</vt:lpstr>
      <vt:lpstr>Kiểm tra và bảo trì an toàn trước khi vận hành máy cắt Plasma</vt:lpstr>
      <vt:lpstr>Kiểm tra và bảo trì an toàn trước khi vận hành máy cắt Plasma</vt:lpstr>
      <vt:lpstr>Quy trình vận hành an toàn máy cắt Plasma</vt:lpstr>
      <vt:lpstr>Quy trình vận hành an toàn máy cắt Plasma</vt:lpstr>
      <vt:lpstr>Đánh giá rủi ro và quản lý mối nguy khi vận hành máy cắt Plasma</vt:lpstr>
      <vt:lpstr>Đánh giá rủi ro và quản lý mối nguy khi vận hành máy cắt Plasma</vt:lpstr>
      <vt:lpstr>Đánh giá rủi ro và quản lý mối nguy khi vận hành máy cắt Plasma</vt:lpstr>
      <vt:lpstr>Đánh giá rủi ro và quản lý mối nguy khi vận hành máy cắt Plasma</vt:lpstr>
      <vt:lpstr>Đánh giá rủi ro và quản lý mối nguy khi vận hành máy cắt Plasma</vt:lpstr>
      <vt:lpstr>Đánh giá rủi ro và quản lý mối nguy khi vận hành máy cắt Plasma</vt:lpstr>
      <vt:lpstr>Đánh giá rủi ro và quản lý mối nguy khi vận hành máy cắt Plasma</vt:lpstr>
      <vt:lpstr>Các yếu tố ảnh hưởng đến an toàn lao động khi vận hành máy cắt Plasma</vt:lpstr>
      <vt:lpstr>Các yếu tố ảnh hưởng đến an toàn lao động khi vận hành máy cắt Plasma</vt:lpstr>
      <vt:lpstr>Các yếu tố ảnh hưởng đến an toàn lao động khi vận hành máy cắt Plasma</vt:lpstr>
      <vt:lpstr>Các yếu tố ảnh hưởng đến an toàn lao động khi vận hành máy cắt Plasma</vt:lpstr>
      <vt:lpstr>Đào tạo an toàn lao động về kỹ năng vận hành máy cắt Plasma an toàn</vt:lpstr>
      <vt:lpstr>Đào tạo an toàn lao động về kỹ năng vận hành máy cắt Plasma an toàn</vt:lpstr>
      <vt:lpstr>Ý nghĩa của an toàn lao động trong việc vận hành máy cắt Plasma</vt:lpstr>
      <vt:lpstr>Ý nghĩa của an toàn lao động trong việc vận hành máy cắt Plasma</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2024-04-12T01:29:54Z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