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3725" autoAdjust="0"/>
  </p:normalViewPr>
  <p:slideViewPr>
    <p:cSldViewPr showGuides="1">
      <p:cViewPr varScale="1">
        <p:scale>
          <a:sx n="113" d="100"/>
          <a:sy n="113" d="100"/>
        </p:scale>
        <p:origin x="52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01689" y="2187963"/>
            <a:ext cx="418385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CẮT CỎ CẦM TAY </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F2A637C-211C-5A5A-D0B2-66C620DB74E6}"/>
              </a:ext>
            </a:extLst>
          </p:cNvPr>
          <p:cNvPicPr>
            <a:picLocks noChangeAspect="1"/>
          </p:cNvPicPr>
          <p:nvPr/>
        </p:nvPicPr>
        <p:blipFill>
          <a:blip r:embed="rId4"/>
          <a:stretch>
            <a:fillRect/>
          </a:stretch>
        </p:blipFill>
        <p:spPr>
          <a:xfrm>
            <a:off x="4903141" y="4149080"/>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9376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cắt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cỏ</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cầm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tay</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sử dụng máy cắt cỏ cầm tay, có nhiều nguy cơ tai nạn lao động có thể xảy ra do sự cẩu thả, thiếu quan sát hoặc thiếu hiểu biết về cách sử dụng an toàn của thiết bị này</a:t>
            </a:r>
            <a:r>
              <a:rPr lang="en-US" sz="2000" dirty="0">
                <a:ea typeface="+mn-lt"/>
                <a:cs typeface="+mn-lt"/>
              </a:rPr>
              <a:t>:</a:t>
            </a:r>
            <a:endParaRPr lang="en-US" dirty="0"/>
          </a:p>
          <a:p>
            <a:pPr marL="730885" lvl="1" indent="-304165"/>
            <a:r>
              <a:rPr lang="vi-VN" i="0" dirty="0">
                <a:solidFill>
                  <a:srgbClr val="0D0D0D"/>
                </a:solidFill>
                <a:effectLst/>
                <a:latin typeface="Söhne"/>
              </a:rPr>
              <a:t>Cắt vào người hoặc chân tay</a:t>
            </a:r>
            <a:endParaRPr lang="en-US" i="0" dirty="0">
              <a:solidFill>
                <a:srgbClr val="0D0D0D"/>
              </a:solidFill>
              <a:effectLst/>
              <a:latin typeface="Söhne"/>
            </a:endParaRPr>
          </a:p>
          <a:p>
            <a:pPr marL="730885" lvl="1" indent="-304165"/>
            <a:r>
              <a:rPr lang="en-US" dirty="0" err="1"/>
              <a:t>Bị</a:t>
            </a:r>
            <a:r>
              <a:rPr lang="en-US" dirty="0"/>
              <a:t> </a:t>
            </a:r>
            <a:r>
              <a:rPr lang="en-US" dirty="0" err="1"/>
              <a:t>văng</a:t>
            </a:r>
            <a:r>
              <a:rPr lang="en-US" dirty="0"/>
              <a:t> </a:t>
            </a:r>
            <a:r>
              <a:rPr lang="en-US" dirty="0" err="1"/>
              <a:t>các</a:t>
            </a:r>
            <a:r>
              <a:rPr lang="en-US" dirty="0"/>
              <a:t> </a:t>
            </a:r>
            <a:r>
              <a:rPr lang="en-US" dirty="0" err="1"/>
              <a:t>vật</a:t>
            </a:r>
            <a:r>
              <a:rPr lang="en-US" dirty="0"/>
              <a:t> </a:t>
            </a:r>
            <a:r>
              <a:rPr lang="en-US" dirty="0" err="1"/>
              <a:t>cứng</a:t>
            </a:r>
            <a:endParaRPr lang="en-US" dirty="0">
              <a:solidFill>
                <a:srgbClr val="0D0D0D"/>
              </a:solidFill>
              <a:latin typeface="Söhne"/>
            </a:endParaRPr>
          </a:p>
          <a:p>
            <a:pPr marL="730885" lvl="1" indent="-304165"/>
            <a:r>
              <a:rPr lang="vi-VN" dirty="0"/>
              <a:t>Đâm vào vật cứng dưới cỏ</a:t>
            </a:r>
            <a:endParaRPr lang="en-US" dirty="0">
              <a:solidFill>
                <a:srgbClr val="0D0D0D"/>
              </a:solidFill>
              <a:latin typeface="Söhne"/>
            </a:endParaRPr>
          </a:p>
          <a:p>
            <a:pPr marL="730885" lvl="1" indent="-304165"/>
            <a:r>
              <a:rPr lang="vi-VN" dirty="0"/>
              <a:t>Chạm vào lưỡi cắt khi đang vận hành</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cắt</a:t>
            </a:r>
            <a:r>
              <a:rPr lang="en-US" dirty="0"/>
              <a:t> </a:t>
            </a:r>
            <a:r>
              <a:rPr lang="en-US" dirty="0" err="1"/>
              <a:t>cỏ</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cắt</a:t>
            </a:r>
            <a:r>
              <a:rPr lang="en-US" dirty="0"/>
              <a:t> </a:t>
            </a:r>
            <a:r>
              <a:rPr lang="en-US" dirty="0" err="1"/>
              <a:t>cỏ</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cắt cỏ cầm tay</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cắt cỏ cầm tay</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cắt cỏ cầm tay</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cỏ</a:t>
            </a:r>
            <a:r>
              <a:rPr lang="en-US" dirty="0"/>
              <a:t> </a:t>
            </a:r>
            <a:r>
              <a:rPr lang="en-US" dirty="0" err="1"/>
              <a:t>cầm</a:t>
            </a:r>
            <a:r>
              <a:rPr lang="en-US" dirty="0"/>
              <a:t> </a:t>
            </a:r>
            <a:r>
              <a:rPr lang="en-US" dirty="0" err="1"/>
              <a:t>tay</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cỏ</a:t>
            </a:r>
            <a:r>
              <a:rPr lang="en-US" dirty="0"/>
              <a:t> </a:t>
            </a:r>
            <a:r>
              <a:rPr lang="en-US" dirty="0" err="1"/>
              <a:t>cầm</a:t>
            </a:r>
            <a:r>
              <a:rPr lang="en-US" dirty="0"/>
              <a:t> </a:t>
            </a:r>
            <a:r>
              <a:rPr lang="en-US" dirty="0" err="1"/>
              <a:t>tay</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a:t>
            </a:r>
            <a:r>
              <a:rPr lang="en-US" sz="2400" b="1" i="0" dirty="0" err="1">
                <a:effectLst/>
                <a:latin typeface="Söhne"/>
              </a:rPr>
              <a:t>cỏ</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An toàn lao động khi vận hành máy cắt cỏ cầm tay là một yếu tố vô cùng quan trọng cần được chú ý đặc biệt. Việc sử dụng máy cắt cỏ có thể gây ra nhiều nguy hiểm nếu không tuân thủ các quy tắc an toàn. </a:t>
            </a:r>
            <a:endParaRPr lang="en-US" b="0" i="0" dirty="0">
              <a:effectLst/>
              <a:latin typeface="Söhne"/>
            </a:endParaRPr>
          </a:p>
          <a:p>
            <a:r>
              <a:rPr lang="vi-VN" b="0" i="0" dirty="0">
                <a:effectLst/>
                <a:latin typeface="Söhne"/>
              </a:rPr>
              <a:t>Trước tiên, việc đảm bảo rằng người sử dụng đã được đào tạo là rất cần thiết. Việc này bao gồm hướng dẫn về cách sử dụng máy, các biện pháp an toàn và cách phản ứng trong trường hợp xảy ra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32AE114-4818-AABA-BBA7-AC07BF6B2B4D}"/>
              </a:ext>
            </a:extLst>
          </p:cNvPr>
          <p:cNvPicPr>
            <a:picLocks noChangeAspect="1"/>
          </p:cNvPicPr>
          <p:nvPr/>
        </p:nvPicPr>
        <p:blipFill>
          <a:blip r:embed="rId3"/>
          <a:stretch>
            <a:fillRect/>
          </a:stretch>
        </p:blipFill>
        <p:spPr>
          <a:xfrm>
            <a:off x="-602332" y="3928382"/>
            <a:ext cx="3537769" cy="353776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a:t>
            </a:r>
            <a:r>
              <a:rPr lang="en-US" sz="2400" b="1" i="0" dirty="0" err="1">
                <a:effectLst/>
                <a:latin typeface="Söhne"/>
              </a:rPr>
              <a:t>cỏ</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Các giao thức và quy định an toàn khi vận hành máy cắt cỏ cầm tay là rất quan trọng để đảm bảo sự an toàn cho người sử dụng. Trước tiên, việc đảm bảo rằng máy cắt cỏ được sử dụng đúng cách là điều cần thiết nhất. </a:t>
            </a:r>
            <a:endParaRPr lang="en-US" b="0" i="0" dirty="0">
              <a:effectLst/>
              <a:latin typeface="Söhne"/>
            </a:endParaRPr>
          </a:p>
          <a:p>
            <a:r>
              <a:rPr lang="vi-VN" b="0" i="0" dirty="0">
                <a:effectLst/>
                <a:latin typeface="Söhne"/>
              </a:rPr>
              <a:t>Người sử dụng cần được đào tạo về cách sử dụng máy, bao gồm cách khởi động, dừng máy, và cách xử lý khi gặp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89AE0E4-2FF8-6589-483B-7F97409790B2}"/>
              </a:ext>
            </a:extLst>
          </p:cNvPr>
          <p:cNvPicPr>
            <a:picLocks noChangeAspect="1"/>
          </p:cNvPicPr>
          <p:nvPr/>
        </p:nvPicPr>
        <p:blipFill>
          <a:blip r:embed="rId3"/>
          <a:stretch>
            <a:fillRect/>
          </a:stretch>
        </p:blipFill>
        <p:spPr>
          <a:xfrm>
            <a:off x="-602332" y="3928382"/>
            <a:ext cx="3537769" cy="353776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cỏ</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Máy cắt cỏ cầm tay bao gồm nhiều thành phần quan trọng có vai trò đặc biệt trong quá trình hoạt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đó, một thành phần chính là động cơ. Động cơ của máy cắt cỏ thường là động cơ xăng hoặc điện, cung cấp sức mạnh để quay lưỡi cắt cỏ.</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7CD79A7-44F4-F206-4041-5E630A0CEEDA}"/>
              </a:ext>
            </a:extLst>
          </p:cNvPr>
          <p:cNvPicPr>
            <a:picLocks noChangeAspect="1"/>
          </p:cNvPicPr>
          <p:nvPr/>
        </p:nvPicPr>
        <p:blipFill>
          <a:blip r:embed="rId3"/>
          <a:stretch>
            <a:fillRect/>
          </a:stretch>
        </p:blipFill>
        <p:spPr>
          <a:xfrm>
            <a:off x="6094412"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cỏ</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Máy cắt cỏ cầm tay là thiết bị được thiết kế để cắt tỉa cỏ một cách hiệu quả và thuận tiện.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cơ bản của máy bao gồm một động cơ nằm ở trên hoặc phía sau, thường là động cơ xăng hoặc điện. Động cơ này cung cấp năng lượng cho lưỡi cắt cỏ, được đặt dưới đáy máy, để quay vòng và cắt cỏ khi máy hoạt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63E5509-601A-7460-1609-210221CBF91B}"/>
              </a:ext>
            </a:extLst>
          </p:cNvPr>
          <p:cNvPicPr>
            <a:picLocks noChangeAspect="1"/>
          </p:cNvPicPr>
          <p:nvPr/>
        </p:nvPicPr>
        <p:blipFill>
          <a:blip r:embed="rId3"/>
          <a:stretch>
            <a:fillRect/>
          </a:stretch>
        </p:blipFill>
        <p:spPr>
          <a:xfrm>
            <a:off x="6094412"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cảnh quan môi trường của máy cắt cỏ cầm tay</a:t>
            </a:r>
            <a:r>
              <a:rPr lang="en-US" sz="2000" dirty="0">
                <a:solidFill>
                  <a:schemeClr val="bg1"/>
                </a:solidFill>
              </a:rPr>
              <a:t>:</a:t>
            </a:r>
          </a:p>
          <a:p>
            <a:pPr algn="l"/>
            <a:r>
              <a:rPr lang="vi-VN" b="0" i="0" dirty="0">
                <a:effectLst/>
                <a:latin typeface="Open Sans" panose="020B0606030504020204" pitchFamily="34" charset="0"/>
              </a:rPr>
              <a:t>Máy cắt cỏ cầm tay là một công cụ quan trọng trong ngành cảnh quan môi trường, đặc biệt là trong việc duy trì và chăm sóc các khu vườn, công viên, sân golf và khu vực xanh khác. </a:t>
            </a:r>
            <a:endParaRPr lang="en-US" dirty="0">
              <a:latin typeface="Open Sans" panose="020B0606030504020204" pitchFamily="34" charset="0"/>
            </a:endParaRPr>
          </a:p>
          <a:p>
            <a:pPr algn="l"/>
            <a:r>
              <a:rPr lang="vi-VN" b="0" i="0" dirty="0">
                <a:effectLst/>
                <a:latin typeface="Open Sans" panose="020B0606030504020204" pitchFamily="34" charset="0"/>
              </a:rPr>
              <a:t>Với thiết kế nhỏ gọn và linh hoạt, máy cắt cỏ cầm tay cho phép người sử dụng tiếp cận các khu vực hẹp và khó tiếp cận mà các máy cắt cỏ lớn không thể làm được.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2F476F7-19C0-606B-059A-16A05955E5C6}"/>
              </a:ext>
            </a:extLst>
          </p:cNvPr>
          <p:cNvPicPr>
            <a:picLocks noChangeAspect="1"/>
          </p:cNvPicPr>
          <p:nvPr/>
        </p:nvPicPr>
        <p:blipFill>
          <a:blip r:embed="rId3"/>
          <a:stretch>
            <a:fillRect/>
          </a:stretch>
        </p:blipFill>
        <p:spPr>
          <a:xfrm>
            <a:off x="6094412"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cỏ</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Việc vận hành máy cắt cỏ cầm tay có những rủi ro tiềm ẩn mà người sử dụng cần nhận thức và phòng ngừa. Một trong những rủi ro chính là nguy cơ chấn thương do lưỡi cắt.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Lưỡi cắt cỏ quay nhanh và có thể gây ra các vết cắt, thương tích nghiêm trọng nếu không cẩn thận trong quá trình sử dụng. Người vận hành cần luôn chú ý đến vị trí của lưỡi cắt và tránh để tay, chân hoặc người tiếp xúc gần máy khi hoạt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837834-B07B-4F73-60C9-749463A1BC7B}"/>
              </a:ext>
            </a:extLst>
          </p:cNvPr>
          <p:cNvPicPr>
            <a:picLocks noChangeAspect="1"/>
          </p:cNvPicPr>
          <p:nvPr/>
        </p:nvPicPr>
        <p:blipFill>
          <a:blip r:embed="rId3"/>
          <a:stretch>
            <a:fillRect/>
          </a:stretch>
        </p:blipFill>
        <p:spPr>
          <a:xfrm>
            <a:off x="6094412"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cỏ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cắt cỏ cầm tay</a:t>
            </a:r>
          </a:p>
          <a:p>
            <a:pPr algn="l">
              <a:lnSpc>
                <a:spcPct val="120000"/>
              </a:lnSpc>
            </a:pPr>
            <a:r>
              <a:rPr lang="vi-VN" b="0" i="0" dirty="0">
                <a:effectLst/>
                <a:latin typeface="Open Sans" panose="020B0606030504020204" pitchFamily="34" charset="0"/>
              </a:rPr>
              <a:t>Việc vận hành máy cắt cỏ cầm tay có một số rủi ro cần được đề phòng để đảm bảo an toàn cho người sử dụng. Một trong những rủi ro chính là nguy cơ bị thương do lưỡi cắt cỏ quay nhanh.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Lưỡi cắt có thể gây ra các vết cắt nghiêm trọng nếu không được sử dụng đúng cách hoặc nếu máy không được bảo trì định kỳ. Việc không đeo đủ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6F3F711-F30B-2A64-835F-9686C2F37C46}"/>
              </a:ext>
            </a:extLst>
          </p:cNvPr>
          <p:cNvPicPr>
            <a:picLocks noChangeAspect="1"/>
          </p:cNvPicPr>
          <p:nvPr/>
        </p:nvPicPr>
        <p:blipFill>
          <a:blip r:embed="rId3"/>
          <a:stretch>
            <a:fillRect/>
          </a:stretch>
        </p:blipFill>
        <p:spPr>
          <a:xfrm>
            <a:off x="-1322412" y="3791247"/>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cỏ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cắt cỏ cầm tay định kỳ</a:t>
            </a:r>
          </a:p>
          <a:p>
            <a:pPr algn="l">
              <a:lnSpc>
                <a:spcPct val="120000"/>
              </a:lnSpc>
            </a:pPr>
            <a:r>
              <a:rPr lang="vi-VN" b="0" i="0" dirty="0">
                <a:effectLst/>
                <a:latin typeface="Open Sans" panose="020B0606030504020204" pitchFamily="34" charset="0"/>
              </a:rPr>
              <a:t>Trước khi vận hành máy cắt cỏ cầm tay, việc thực hiện kiểm tra an toàn là rất quan trọng để đảm bảo sự hoạt động hiệu quả và giảm nguy cơ tai nạn. Đầu tiên, hãy kiểm tra lưỡi cắt của máy. Đảm bảo rằng lưỡi cắt không bị gãy vụn, mòn hoặc gỉ sét.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Lưỡi cắt cỏ cần phải sắc và không bị móp để đảm bảo cắt cỏ một cách hiệu quả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6B64F6C-F713-80AF-5E0A-B8614582E2FE}"/>
              </a:ext>
            </a:extLst>
          </p:cNvPr>
          <p:cNvPicPr>
            <a:picLocks noChangeAspect="1"/>
          </p:cNvPicPr>
          <p:nvPr/>
        </p:nvPicPr>
        <p:blipFill>
          <a:blip r:embed="rId3"/>
          <a:stretch>
            <a:fillRect/>
          </a:stretch>
        </p:blipFill>
        <p:spPr>
          <a:xfrm>
            <a:off x="-1322412" y="3791247"/>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a:t>
            </a:r>
            <a:r>
              <a:rPr lang="en-US" sz="3200" b="1" dirty="0" err="1">
                <a:latin typeface="UTM Aptima" panose="02040603050506020204" pitchFamily="18" charset="0"/>
              </a:rPr>
              <a:t>cỏ</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cắt cỏ cầm tay an toàn</a:t>
            </a:r>
            <a:r>
              <a:rPr lang="en-US" sz="2400" dirty="0"/>
              <a:t>:</a:t>
            </a:r>
          </a:p>
          <a:p>
            <a:pPr algn="l"/>
            <a:r>
              <a:rPr lang="vi-VN" b="0" i="0" dirty="0">
                <a:solidFill>
                  <a:srgbClr val="4C4F5A"/>
                </a:solidFill>
                <a:effectLst/>
                <a:highlight>
                  <a:srgbClr val="FFFFFF"/>
                </a:highlight>
                <a:latin typeface="Open Sans" panose="020B0606030504020204" pitchFamily="34" charset="0"/>
              </a:rPr>
              <a:t>Để vận hành máy cắt cỏ cầm tay một cách an toàn, cần tuân theo các bước sau đây. Đầu tiên, trước khi bắt đầu, hãy kiểm tra kỹ máy để đảm bảo rằng nó đang hoạt động bình thường và các bộ phận như lưỡi cắt, động cơ và hệ thống điều khiển không có vấn đề gì. Nếu phát hiện bất kỳ sự cố nào, hãy sửa chữa hoặc thay thế các bộ phận cần thiết.</a:t>
            </a:r>
          </a:p>
          <a:p>
            <a:pPr algn="l"/>
            <a:r>
              <a:rPr lang="vi-VN" b="0" i="0" dirty="0">
                <a:solidFill>
                  <a:srgbClr val="4C4F5A"/>
                </a:solidFill>
                <a:effectLst/>
                <a:highlight>
                  <a:srgbClr val="FFFFFF"/>
                </a:highlight>
                <a:latin typeface="Open Sans" panose="020B0606030504020204" pitchFamily="34" charset="0"/>
              </a:rPr>
              <a:t>Tiếp theo, hãy đảm bảo rằng bạn đang đeo đầy đủ thiết bị bảo hộ cá nhân như kính bảo hộ, mũ bảo hiểm và quần áo dài để bảo vệ mình khỏi các nguy cơ liên quan đến máy cắt cỏ.</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a:t>
            </a:r>
            <a:r>
              <a:rPr lang="en-US" sz="3200" b="1" dirty="0" err="1">
                <a:latin typeface="UTM Aptima" panose="02040603050506020204" pitchFamily="18" charset="0"/>
              </a:rPr>
              <a:t>cỏ</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máy cắt cỏ cầm tay</a:t>
            </a:r>
            <a:r>
              <a:rPr lang="en-US" sz="2400" dirty="0"/>
              <a:t>:</a:t>
            </a:r>
          </a:p>
          <a:p>
            <a:pPr algn="l"/>
            <a:r>
              <a:rPr lang="vi-VN" b="0" i="0" dirty="0">
                <a:solidFill>
                  <a:srgbClr val="4C4F5A"/>
                </a:solidFill>
                <a:effectLst/>
                <a:highlight>
                  <a:srgbClr val="FFFFFF"/>
                </a:highlight>
                <a:latin typeface="Open Sans" panose="020B0606030504020204" pitchFamily="34" charset="0"/>
              </a:rPr>
              <a:t>Đầu tiên, ngay lập tức ngắt nguồn máy bằng cách tắt động cơ hoặc ngắt dây điện (nếu là máy điện) để ngăn chặn nguy cơ tai nạn tiếp theo.</a:t>
            </a:r>
          </a:p>
          <a:p>
            <a:pPr algn="l"/>
            <a:r>
              <a:rPr lang="vi-VN" b="0" i="0" dirty="0">
                <a:solidFill>
                  <a:srgbClr val="4C4F5A"/>
                </a:solidFill>
                <a:effectLst/>
                <a:highlight>
                  <a:srgbClr val="FFFFFF"/>
                </a:highlight>
                <a:latin typeface="Open Sans" panose="020B0606030504020204" pitchFamily="34" charset="0"/>
              </a:rPr>
              <a:t>Tiếp theo, kiểm tra kỹ xem nguyên nhân của sự cố là gì. Nếu là do lưỡi cắt bị kẹt hoặc gãy, không cố gắng tháo lưỡi bằng tay mà hãy sử dụng công cụ phù hợp để giải quyết vấn đề một cách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cắt</a:t>
            </a:r>
            <a:r>
              <a:rPr lang="en-US" b="1" i="0" dirty="0">
                <a:effectLst/>
                <a:latin typeface="Söhne"/>
              </a:rPr>
              <a:t> </a:t>
            </a:r>
            <a:r>
              <a:rPr lang="en-US" b="1" i="0" dirty="0" err="1">
                <a:effectLst/>
                <a:latin typeface="Söhne"/>
              </a:rPr>
              <a:t>cỏ</a:t>
            </a:r>
            <a:r>
              <a:rPr lang="en-US" b="1" i="0" dirty="0">
                <a:effectLst/>
                <a:latin typeface="Söhne"/>
              </a:rPr>
              <a:t> </a:t>
            </a:r>
            <a:r>
              <a:rPr lang="en-US" b="1" i="0" dirty="0" err="1">
                <a:effectLst/>
                <a:latin typeface="Söhne"/>
              </a:rPr>
              <a:t>cầm</a:t>
            </a:r>
            <a:r>
              <a:rPr lang="en-US" b="1" i="0" dirty="0">
                <a:effectLst/>
                <a:latin typeface="Söhne"/>
              </a:rPr>
              <a:t> </a:t>
            </a:r>
            <a:r>
              <a:rPr lang="en-US" b="1" i="0" dirty="0" err="1">
                <a:effectLst/>
                <a:latin typeface="Söhne"/>
              </a:rPr>
              <a:t>tay</a:t>
            </a:r>
            <a:r>
              <a:rPr lang="en-US" sz="2000" dirty="0">
                <a:latin typeface="Söhne"/>
              </a:rPr>
              <a:t>:</a:t>
            </a:r>
          </a:p>
          <a:p>
            <a:pPr algn="l"/>
            <a:r>
              <a:rPr lang="vi-VN" b="0" i="0" dirty="0">
                <a:effectLst/>
                <a:latin typeface="Söhne"/>
              </a:rPr>
              <a:t>Trước khi vận hành máy cắt cỏ cầm tay, quan trọng để nhận diện các rủi ro và mối nguy hiểm tiềm ẩn để có thể đề phòng và giảm thiểu nguy cơ xảy ra sự cố. Một trong những nguy cơ chính là nguy hiểm liên quan đến lưỡi cắt. </a:t>
            </a:r>
            <a:endParaRPr lang="en-US" b="0" i="0" dirty="0">
              <a:effectLst/>
              <a:latin typeface="Söhne"/>
            </a:endParaRPr>
          </a:p>
          <a:p>
            <a:pPr algn="l"/>
            <a:r>
              <a:rPr lang="vi-VN" b="0" i="0" dirty="0">
                <a:effectLst/>
                <a:latin typeface="Söhne"/>
              </a:rPr>
              <a:t>Lưỡi cắt cỏ quay rất nhanh và có thể gây ra các vết cắt nghiêm trọng nếu không cẩn thận trong quá trình sử dụng. Các vật liệu lạ như đá hoặc vật thể cứng khác trong cỏ cũng có thể làm hỏng lưỡi cắt hoặc gây ra các vấn đề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091AA57C-D667-0872-A6F6-5F2C5AB09EB9}"/>
              </a:ext>
            </a:extLst>
          </p:cNvPr>
          <p:cNvPicPr>
            <a:picLocks noChangeAspect="1"/>
          </p:cNvPicPr>
          <p:nvPr/>
        </p:nvPicPr>
        <p:blipFill>
          <a:blip r:embed="rId4"/>
          <a:stretch>
            <a:fillRect/>
          </a:stretch>
        </p:blipFill>
        <p:spPr>
          <a:xfrm>
            <a:off x="-1245715" y="3637906"/>
            <a:ext cx="4099768" cy="4099768"/>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cỏ cầm tay</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cắt cỏ cầm tay để việc vận hành an toàn</a:t>
            </a:r>
            <a:endParaRPr lang="en-US" b="0" i="0" dirty="0">
              <a:effectLst/>
              <a:latin typeface="Söhne"/>
            </a:endParaRPr>
          </a:p>
          <a:p>
            <a:pPr lvl="1"/>
            <a:r>
              <a:rPr lang="vi-VN" b="0" i="0" dirty="0">
                <a:effectLst/>
                <a:latin typeface="Söhne"/>
              </a:rPr>
              <a:t>Để đảm bảo việc vận hành an toàn của máy cắt cỏ cầm tay, việc kiểm tra và bảo dưỡng định kỳ là rất quan trọng. Đầu tiên, hãy thường xuyên kiểm tra lưỡi cắt của máy. </a:t>
            </a:r>
            <a:endParaRPr lang="en-US" b="0" i="0" dirty="0">
              <a:effectLst/>
              <a:latin typeface="Söhne"/>
            </a:endParaRPr>
          </a:p>
          <a:p>
            <a:pPr lvl="1"/>
            <a:r>
              <a:rPr lang="vi-VN" b="0" i="0" dirty="0">
                <a:effectLst/>
                <a:latin typeface="Söhne"/>
              </a:rPr>
              <a:t>Đảm bảo rằng lưỡi cắt không bị gỉ sét, mòn hoặc gãy vụn. Lưỡi cắt cỏ cần phải sắc và không bị móp để đảm bảo cắt cỏ một cách hiệu quả và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693F326-456E-5B48-C8FC-D9F41E7872C7}"/>
              </a:ext>
            </a:extLst>
          </p:cNvPr>
          <p:cNvPicPr>
            <a:picLocks noChangeAspect="1"/>
          </p:cNvPicPr>
          <p:nvPr/>
        </p:nvPicPr>
        <p:blipFill>
          <a:blip r:embed="rId4"/>
          <a:stretch>
            <a:fillRect/>
          </a:stretch>
        </p:blipFill>
        <p:spPr>
          <a:xfrm>
            <a:off x="-1245715" y="3637906"/>
            <a:ext cx="4099768" cy="4099768"/>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cỏ cầm tay</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cỏ</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vận hành an toàn của máy cắt cỏ cầm tay, việc tuân thủ các quy định an toàn lao động là rất quan trọng. </a:t>
            </a:r>
            <a:endParaRPr lang="en-US" b="0" i="0" dirty="0">
              <a:effectLst/>
              <a:latin typeface="Söhne"/>
            </a:endParaRPr>
          </a:p>
          <a:p>
            <a:pPr lvl="1"/>
            <a:r>
              <a:rPr lang="vi-VN" b="0" i="0" dirty="0">
                <a:effectLst/>
                <a:latin typeface="Söhne"/>
              </a:rPr>
              <a:t>Đầu tiên, người vận hành máy cắt cỏ cầm tay nên được đào tạo về cách sử dụng máy một cách đúng đắn và an toàn. Việc này bao gồm hướng dẫn về cách khởi động, dừng máy, và các biện pháp an toàn khi sử dụng.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9CF1233-EF3D-A61A-94A6-545E063C82DD}"/>
              </a:ext>
            </a:extLst>
          </p:cNvPr>
          <p:cNvPicPr>
            <a:picLocks noChangeAspect="1"/>
          </p:cNvPicPr>
          <p:nvPr/>
        </p:nvPicPr>
        <p:blipFill>
          <a:blip r:embed="rId4"/>
          <a:stretch>
            <a:fillRect/>
          </a:stretch>
        </p:blipFill>
        <p:spPr>
          <a:xfrm>
            <a:off x="-1245715" y="3637906"/>
            <a:ext cx="4099768" cy="4099768"/>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cỏ cầm tay</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cỏ</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Khi vận hành máy cắt cỏ cầm tay, việc xác định và đánh dấu vùng an toàn là rất quan trọng để đảm bảo an toàn cho người vận hành và những người xung quanh. </a:t>
            </a:r>
            <a:endParaRPr lang="en-US" b="0" i="0" dirty="0">
              <a:effectLst/>
              <a:latin typeface="Söhne"/>
            </a:endParaRPr>
          </a:p>
          <a:p>
            <a:pPr lvl="1"/>
            <a:r>
              <a:rPr lang="vi-VN" b="0" i="0" dirty="0">
                <a:effectLst/>
                <a:latin typeface="Söhne"/>
              </a:rPr>
              <a:t>Đầu tiên, hãy xác định các vùng cần cắt cỏ và các vùng không nên tiếp cận bằng máy cắt cỏ, chẳng hạn như gần các vật thể cứng, đá, hoặc các bề mặt không đồng đều.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6F0EFAF-B5E9-8737-4550-5FC4C667A585}"/>
              </a:ext>
            </a:extLst>
          </p:cNvPr>
          <p:cNvPicPr>
            <a:picLocks noChangeAspect="1"/>
          </p:cNvPicPr>
          <p:nvPr/>
        </p:nvPicPr>
        <p:blipFill>
          <a:blip r:embed="rId4"/>
          <a:stretch>
            <a:fillRect/>
          </a:stretch>
        </p:blipFill>
        <p:spPr>
          <a:xfrm>
            <a:off x="-1245715" y="3637906"/>
            <a:ext cx="4099768" cy="4099768"/>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cỏ cầm tay</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cỏ</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r>
              <a:rPr lang="en-US" b="0" i="0" dirty="0">
                <a:effectLst/>
                <a:latin typeface="Söhne"/>
              </a:rPr>
              <a:t> </a:t>
            </a:r>
          </a:p>
          <a:p>
            <a:pPr lvl="1"/>
            <a:r>
              <a:rPr lang="vi-VN" b="0" i="0" dirty="0">
                <a:effectLst/>
                <a:latin typeface="Söhne"/>
              </a:rPr>
              <a:t>Khi vận hành máy cắt cỏ cầm tay, việc sử dụng thiết bị bảo hộ cá nhân là cực kỳ quan trọng để đảm bảo an toàn cho người sử dụng. </a:t>
            </a:r>
            <a:endParaRPr lang="en-US" b="0" i="0" dirty="0">
              <a:effectLst/>
              <a:latin typeface="Söhne"/>
            </a:endParaRPr>
          </a:p>
          <a:p>
            <a:pPr lvl="1"/>
            <a:r>
              <a:rPr lang="vi-VN" b="0" i="0" dirty="0">
                <a:effectLst/>
                <a:latin typeface="Söhne"/>
              </a:rPr>
              <a:t>Đầu tiên, hãy đeo kính bảo hộ để bảo vệ mắt khỏi các mảnh vụn cỏ, đá hoặc bụi bẩn có thể bắn lên trong quá trình cắt cỏ. Việc này sẽ giúp ngăn ngừa các thương tích và bảo vệ mắt khỏi các tác động không mong muốn.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5DC5A30-4DA7-7559-8B29-0A3B8F3EA95A}"/>
              </a:ext>
            </a:extLst>
          </p:cNvPr>
          <p:cNvPicPr>
            <a:picLocks noChangeAspect="1"/>
          </p:cNvPicPr>
          <p:nvPr/>
        </p:nvPicPr>
        <p:blipFill>
          <a:blip r:embed="rId4"/>
          <a:stretch>
            <a:fillRect/>
          </a:stretch>
        </p:blipFill>
        <p:spPr>
          <a:xfrm>
            <a:off x="-1245715" y="3637906"/>
            <a:ext cx="4099768" cy="4099768"/>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cỏ cầm tay</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cắt cỏ cầm tay</a:t>
            </a:r>
            <a:endParaRPr lang="en-US" b="0" i="0" dirty="0">
              <a:effectLst/>
              <a:latin typeface="Söhne"/>
            </a:endParaRPr>
          </a:p>
          <a:p>
            <a:pPr lvl="1"/>
            <a:r>
              <a:rPr lang="vi-VN" b="0" i="0" dirty="0">
                <a:effectLst/>
                <a:latin typeface="Söhne"/>
              </a:rPr>
              <a:t>Ngay lập tức ngừng hoạt động máy: Nếu bạn gặp phải bất kỳ vấn đề gì, hãy dừng ngay việc vận hành máy cắt cỏ bằng cách ngắt nguồn hoặc ngừng động cơ (nếu là máy xăng) để ngăn ngừa nguy cơ tai nạn hoặc hỏng hóc nghiêm trọng hơn.</a:t>
            </a:r>
          </a:p>
          <a:p>
            <a:pPr lvl="1"/>
            <a:r>
              <a:rPr lang="vi-VN" b="0" i="0" dirty="0">
                <a:effectLst/>
                <a:latin typeface="Söhne"/>
              </a:rPr>
              <a:t>Kiểm tra và xử lý sự cố: Hãy kiểm tra nguyên nhân của sự cố một cách cẩn thận. Nếu là do lưỡi cắt bị kẹt hoặc gãy, không cố gắng tháo lưỡi bằng tay mà hãy sử dụng công cụ phù hợp để giải quyết vấn đề một cách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72E5332-3276-C16D-A2F3-BB2FDDD6E355}"/>
              </a:ext>
            </a:extLst>
          </p:cNvPr>
          <p:cNvPicPr>
            <a:picLocks noChangeAspect="1"/>
          </p:cNvPicPr>
          <p:nvPr/>
        </p:nvPicPr>
        <p:blipFill>
          <a:blip r:embed="rId4"/>
          <a:stretch>
            <a:fillRect/>
          </a:stretch>
        </p:blipFill>
        <p:spPr>
          <a:xfrm>
            <a:off x="-1245715" y="3637906"/>
            <a:ext cx="4099768" cy="4099768"/>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cỏ cầm tay</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cỏ</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4CB44F-F563-E38A-25C2-86687599D8BC}"/>
              </a:ext>
            </a:extLst>
          </p:cNvPr>
          <p:cNvPicPr>
            <a:picLocks noChangeAspect="1"/>
          </p:cNvPicPr>
          <p:nvPr/>
        </p:nvPicPr>
        <p:blipFill>
          <a:blip r:embed="rId4"/>
          <a:stretch>
            <a:fillRect/>
          </a:stretch>
        </p:blipFill>
        <p:spPr>
          <a:xfrm>
            <a:off x="-1245715" y="3637906"/>
            <a:ext cx="4099768" cy="4099768"/>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cỏ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cắt cỏ cầm tay</a:t>
            </a:r>
            <a:endParaRPr lang="en-US" sz="2400" b="1" i="0" dirty="0">
              <a:effectLst/>
              <a:latin typeface="Söhne"/>
            </a:endParaRPr>
          </a:p>
          <a:p>
            <a:r>
              <a:rPr lang="vi-VN" b="0" i="0" dirty="0">
                <a:effectLst/>
                <a:latin typeface="Söhne"/>
              </a:rPr>
              <a:t>Điều kiện thời tiết có ảnh hưởng đáng kể đến việc vận hành máy cắt cỏ cầm tay. Trong những ngày nắng nóng, nhiệt độ cao có thể làm tăng nguy cơ quá nóng máy và gây ra mệt mỏi cho người sử dụng. </a:t>
            </a:r>
            <a:endParaRPr lang="en-US" b="0" i="0" dirty="0">
              <a:effectLst/>
              <a:latin typeface="Söhne"/>
            </a:endParaRPr>
          </a:p>
          <a:p>
            <a:r>
              <a:rPr lang="vi-VN" b="0" i="0" dirty="0">
                <a:effectLst/>
                <a:latin typeface="Söhne"/>
              </a:rPr>
              <a:t>Điều này có thể làm giảm hiệu suất của máy và tăng nguy cơ cháy nổ. Do đó, nếu điều kiện thời tiết quá nóng, nên hạn chế vận hành máy vào giữa trưa và luôn uống đủ nước để giữ cơ thể mát mẻ.</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FC5ECEB-1C64-3CCB-0104-B0A50BD4AE45}"/>
              </a:ext>
            </a:extLst>
          </p:cNvPr>
          <p:cNvPicPr>
            <a:picLocks noChangeAspect="1"/>
          </p:cNvPicPr>
          <p:nvPr/>
        </p:nvPicPr>
        <p:blipFill>
          <a:blip r:embed="rId3"/>
          <a:stretch>
            <a:fillRect/>
          </a:stretch>
        </p:blipFill>
        <p:spPr>
          <a:xfrm>
            <a:off x="-1034380" y="3399243"/>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cỏ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cắt cỏ cầm tay</a:t>
            </a:r>
            <a:endParaRPr lang="en-US" sz="2400" b="1" i="0" dirty="0">
              <a:effectLst/>
              <a:latin typeface="Söhne"/>
            </a:endParaRPr>
          </a:p>
          <a:p>
            <a:r>
              <a:rPr lang="vi-VN" b="0" i="0" dirty="0">
                <a:effectLst/>
                <a:latin typeface="Söhne"/>
              </a:rPr>
              <a:t>Môi trường làm việc có ảnh hưởng đáng kể đến việc vận hành máy cắt cỏ cầm tay. Đầu tiên, điều kiện ánh sáng và thời tiết có thể ảnh hưởng đến tầm nhìn của người sử dụng khi hoạt động máy, đặc biệt là trong các điều kiện ánh sáng yếu hoặc ban đêm. </a:t>
            </a:r>
            <a:endParaRPr lang="en-US" b="0" i="0" dirty="0">
              <a:effectLst/>
              <a:latin typeface="Söhne"/>
            </a:endParaRPr>
          </a:p>
          <a:p>
            <a:r>
              <a:rPr lang="vi-VN" b="0" i="0" dirty="0">
                <a:effectLst/>
                <a:latin typeface="Söhne"/>
              </a:rPr>
              <a:t>Việc không nhìn rõ ràng có thể dẫn đến tai nạn hoặc không thực hiện được các biện pháp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B59C53C-3597-DED4-CF33-91F61336E37C}"/>
              </a:ext>
            </a:extLst>
          </p:cNvPr>
          <p:cNvPicPr>
            <a:picLocks noChangeAspect="1"/>
          </p:cNvPicPr>
          <p:nvPr/>
        </p:nvPicPr>
        <p:blipFill>
          <a:blip r:embed="rId3"/>
          <a:stretch>
            <a:fillRect/>
          </a:stretch>
        </p:blipFill>
        <p:spPr>
          <a:xfrm>
            <a:off x="-1034380" y="3399243"/>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cỏ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máy cắt cỏ cầm tay ảnh hưởng như thế nào đến việc vận hành máy cắt cỏ cầm tay</a:t>
            </a:r>
            <a:endParaRPr lang="en-US" sz="2400" b="1" i="0" dirty="0">
              <a:effectLst/>
              <a:latin typeface="Söhne"/>
            </a:endParaRPr>
          </a:p>
          <a:p>
            <a:r>
              <a:rPr lang="vi-VN" b="0" i="0" dirty="0">
                <a:effectLst/>
                <a:latin typeface="Söhne"/>
              </a:rPr>
              <a:t>Tình trạng kỹ thuật của máy cắt cỏ cầm tay có ảnh hưởng đáng kể đến việc vận hành của nó. Đầu tiên, lưỡi cắt cỏ cần được kiểm tra và duy trì trong tình trạng sắc bén và không bị gỉ sét hoặc móp méo. </a:t>
            </a:r>
            <a:endParaRPr lang="en-US" b="0" i="0" dirty="0">
              <a:effectLst/>
              <a:latin typeface="Söhne"/>
            </a:endParaRPr>
          </a:p>
          <a:p>
            <a:r>
              <a:rPr lang="vi-VN" b="0" i="0" dirty="0">
                <a:effectLst/>
                <a:latin typeface="Söhne"/>
              </a:rPr>
              <a:t>Lưỡi cắt cỏ là linh kiện quan trọng nhất của máy và ảnh hưởng trực tiếp đến khả năng cắt và hiệu suất của máy. Lưỡi cắt cỏ cùn hoặc hỏng có thể làm giảm hiệu suất cắt, gây ra một số vấn đề an toàn và làm tăng hao mòn cho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C58F346-A421-A55C-02D5-14A56C855624}"/>
              </a:ext>
            </a:extLst>
          </p:cNvPr>
          <p:cNvPicPr>
            <a:picLocks noChangeAspect="1"/>
          </p:cNvPicPr>
          <p:nvPr/>
        </p:nvPicPr>
        <p:blipFill>
          <a:blip r:embed="rId3"/>
          <a:stretch>
            <a:fillRect/>
          </a:stretch>
        </p:blipFill>
        <p:spPr>
          <a:xfrm>
            <a:off x="-1034380" y="3399243"/>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cỏ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cắt cỏ cầm tay</a:t>
            </a:r>
            <a:endParaRPr lang="en-US" sz="2400" b="1" i="0" dirty="0">
              <a:effectLst/>
              <a:latin typeface="Söhne"/>
            </a:endParaRPr>
          </a:p>
          <a:p>
            <a:r>
              <a:rPr lang="vi-VN" b="0" i="0" dirty="0">
                <a:effectLst/>
                <a:latin typeface="Söhne"/>
              </a:rPr>
              <a:t>Kiến thức an toàn và kỹ năng của người lao động là yếu tố quan trọng ảnh hưởng đến việc vận hành máy cắt cỏ cầm tay. Đầu tiên, việc hiểu và áp dụng các nguyên tắc an toàn trong khi vận hành máy là rất quan trọng. </a:t>
            </a:r>
            <a:endParaRPr lang="en-US" b="0" i="0" dirty="0">
              <a:effectLst/>
              <a:latin typeface="Söhne"/>
            </a:endParaRPr>
          </a:p>
          <a:p>
            <a:r>
              <a:rPr lang="vi-VN" b="0" i="0" dirty="0">
                <a:effectLst/>
                <a:latin typeface="Söhne"/>
              </a:rPr>
              <a:t>Người lao động cần biết cách sử dụng đúng các thiết bị bảo hộ cá nhân như kính bảo hộ, mũ bảo hiểm, quần áo dài và giầy bảo hộ để bảo vệ bản thân khỏi các nguy hiểm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2E0D502-5F08-E295-3101-5E07EA192F52}"/>
              </a:ext>
            </a:extLst>
          </p:cNvPr>
          <p:cNvPicPr>
            <a:picLocks noChangeAspect="1"/>
          </p:cNvPicPr>
          <p:nvPr/>
        </p:nvPicPr>
        <p:blipFill>
          <a:blip r:embed="rId3"/>
          <a:stretch>
            <a:fillRect/>
          </a:stretch>
        </p:blipFill>
        <p:spPr>
          <a:xfrm>
            <a:off x="-1034380" y="3399243"/>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cắt cỏ cầm tay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cắt cỏ cầm tay là cực kỳ quan trọng vì nhiều lý do chính. Đầu tiên và quan trọng nhất, đào tạo an toàn giúp người vận hành hiểu và nhận thức được các nguy cơ và rủi ro liên quan đến việc sử dụng máy cắt cỏ.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nguy cơ này có thể bao gồm tai nạn do lưỡi cắt, nguy cơ chấn thương từ các vật liệu nghiền nát, nguy cơ điện, hay nguy cơ từ các vật thể cứng khác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DFA51F7-742C-E643-3AE2-142E14F0F6B3}"/>
              </a:ext>
            </a:extLst>
          </p:cNvPr>
          <p:cNvPicPr>
            <a:picLocks noChangeAspect="1"/>
          </p:cNvPicPr>
          <p:nvPr/>
        </p:nvPicPr>
        <p:blipFill>
          <a:blip r:embed="rId3"/>
          <a:stretch>
            <a:fillRect/>
          </a:stretch>
        </p:blipFill>
        <p:spPr>
          <a:xfrm>
            <a:off x="6454452"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cỏ</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FCCEE3F-2F90-DBF4-10CC-B834A31DAB96}"/>
              </a:ext>
            </a:extLst>
          </p:cNvPr>
          <p:cNvPicPr>
            <a:picLocks noChangeAspect="1"/>
          </p:cNvPicPr>
          <p:nvPr/>
        </p:nvPicPr>
        <p:blipFill>
          <a:blip r:embed="rId3"/>
          <a:stretch>
            <a:fillRect/>
          </a:stretch>
        </p:blipFill>
        <p:spPr>
          <a:xfrm>
            <a:off x="6454452"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a:t>
            </a:r>
            <a:r>
              <a:rPr lang="en-US" sz="3200" dirty="0" err="1">
                <a:latin typeface="UTM Aptima" panose="02040603050506020204" pitchFamily="18" charset="0"/>
              </a:rPr>
              <a:t>cỏ</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đào tạo an toàn lao động cho người vận hành máy cắt cỏ cầm tay là cực kỳ quan trọng vì nhiều lý do. Đầu tiên, đào tạo an toàn lao động giúp người vận hành hiểu được các nguy cơ và rủi ro liên quan đến việc sử dụng máy cắt cỏ, bao gồm nguy cơ chấn thương, tai nạn điện và nguy hiểm từ các vật liệu nghiền nát.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Bằng cách hiểu và nhận biết những nguy cơ này, người vận hành có thể áp dụng các biện pháp phòng ngừa và an toàn khi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2204D70-DA97-ADDA-5144-2D49C5321668}"/>
              </a:ext>
            </a:extLst>
          </p:cNvPr>
          <p:cNvPicPr>
            <a:picLocks noChangeAspect="1"/>
          </p:cNvPicPr>
          <p:nvPr/>
        </p:nvPicPr>
        <p:blipFill>
          <a:blip r:embed="rId3"/>
          <a:stretch>
            <a:fillRect/>
          </a:stretch>
        </p:blipFill>
        <p:spPr>
          <a:xfrm>
            <a:off x="-1178396" y="3717032"/>
            <a:ext cx="4617889" cy="4617889"/>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a:t>
            </a:r>
            <a:r>
              <a:rPr lang="en-US" sz="3200" dirty="0" err="1">
                <a:latin typeface="UTM Aptima" panose="02040603050506020204" pitchFamily="18" charset="0"/>
              </a:rPr>
              <a:t>cỏ</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cắt cỏ cầm tay</a:t>
            </a:r>
          </a:p>
          <a:p>
            <a:pPr algn="l">
              <a:lnSpc>
                <a:spcPct val="120000"/>
              </a:lnSpc>
            </a:pPr>
            <a:r>
              <a:rPr lang="vi-VN" b="0" i="0" dirty="0">
                <a:effectLst/>
                <a:latin typeface="Open Sans" panose="020B0606030504020204" pitchFamily="34" charset="0"/>
              </a:rPr>
              <a:t>Trước khi vận hành máy cắt cỏ cầm tay, có một số biện pháp an toàn quan trọng mà người sử dụng cần nắm được để đảm bảo an toàn trong quá trình làm việc.</a:t>
            </a:r>
          </a:p>
          <a:p>
            <a:pPr algn="l">
              <a:lnSpc>
                <a:spcPct val="120000"/>
              </a:lnSpc>
            </a:pPr>
            <a:r>
              <a:rPr lang="vi-VN" b="0" i="0" dirty="0">
                <a:effectLst/>
                <a:latin typeface="Open Sans" panose="020B0606030504020204" pitchFamily="34" charset="0"/>
              </a:rPr>
              <a:t>Đầu tiên, hãy đảm bảo rằng máy cắt cỏ được kiểm tra kỹ trước khi sử dụng. Đây bao gồm việc kiểm tra lưỡi cắt để đảm bảo sắc bén và không bị gỉ sét, kiểm tra động cơ để đảm bảo hoạt động tốt, và kiểm tra các bộ phận khác của máy. Nếu phát hiện bất kỳ vấn đề gì, hãy sửa chữa hoặc thay thế trước khi sử dụng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7CF7C3E-0C86-DB09-6346-17236096255E}"/>
              </a:ext>
            </a:extLst>
          </p:cNvPr>
          <p:cNvPicPr>
            <a:picLocks noChangeAspect="1"/>
          </p:cNvPicPr>
          <p:nvPr/>
        </p:nvPicPr>
        <p:blipFill>
          <a:blip r:embed="rId3"/>
          <a:stretch>
            <a:fillRect/>
          </a:stretch>
        </p:blipFill>
        <p:spPr>
          <a:xfrm>
            <a:off x="-1178396" y="3717032"/>
            <a:ext cx="4617889" cy="4617889"/>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3627</Words>
  <Application>Microsoft Office PowerPoint</Application>
  <PresentationFormat>Custom</PresentationFormat>
  <Paragraphs>143</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CẮT CỎ CẦM TAY </vt:lpstr>
      <vt:lpstr>Một số vụ tai nạn lao động khi vận hành máy cắt cỏ cầm tay</vt:lpstr>
      <vt:lpstr>Tóm tắt bài học</vt:lpstr>
      <vt:lpstr>Giới thiệu</vt:lpstr>
      <vt:lpstr>Giới thiệu</vt:lpstr>
      <vt:lpstr>Thành Phần Và Chức Năng Của máy cắt cỏ cầm tay</vt:lpstr>
      <vt:lpstr>Thành Phần Và Chức Năng Của máy cắt cỏ cầm tay</vt:lpstr>
      <vt:lpstr>Thành Phần Và Chức Năng Của máy cắt cỏ cầm tay</vt:lpstr>
      <vt:lpstr>Thành Phần Và Chức Năng Của máy cắt cỏ cầm tay</vt:lpstr>
      <vt:lpstr>Kiểm tra và bảo trì an toàn trước khi vận hành máy cắt cỏ cầm tay</vt:lpstr>
      <vt:lpstr>Kiểm tra và bảo trì an toàn trước khi vận hành máy cắt cỏ cầm tay</vt:lpstr>
      <vt:lpstr>Quy trình vận hành an toàn máy cắt cỏ cầm tay</vt:lpstr>
      <vt:lpstr>Quy trình vận hành an toàn máy cắt cỏ cầm tay</vt:lpstr>
      <vt:lpstr>Đánh giá rủi ro và quản lý mối nguy khi vận hành máy cắt cỏ cầm tay</vt:lpstr>
      <vt:lpstr>Đánh giá rủi ro và quản lý mối nguy khi vận hành máy cắt cỏ cầm tay</vt:lpstr>
      <vt:lpstr>Đánh giá rủi ro và quản lý mối nguy khi vận hành máy cắt cỏ cầm tay</vt:lpstr>
      <vt:lpstr>Đánh giá rủi ro và quản lý mối nguy khi vận hành máy cắt cỏ cầm tay</vt:lpstr>
      <vt:lpstr>Đánh giá rủi ro và quản lý mối nguy khi vận hành máy cắt cỏ cầm tay</vt:lpstr>
      <vt:lpstr>Đánh giá rủi ro và quản lý mối nguy khi vận hành máy cắt cỏ cầm tay</vt:lpstr>
      <vt:lpstr>Đánh giá rủi ro và quản lý mối nguy khi vận hành máy cắt cỏ cầm tay</vt:lpstr>
      <vt:lpstr>Các yếu tố ảnh hưởng đến an toàn lao động khi vận hành máy cắt cỏ cầm tay</vt:lpstr>
      <vt:lpstr>Các yếu tố ảnh hưởng đến an toàn lao động khi vận hành máy cắt cỏ cầm tay</vt:lpstr>
      <vt:lpstr>Các yếu tố ảnh hưởng đến an toàn lao động khi vận hành máy cắt cỏ cầm tay</vt:lpstr>
      <vt:lpstr>Các yếu tố ảnh hưởng đến an toàn lao động khi vận hành máy cắt cỏ cầm tay</vt:lpstr>
      <vt:lpstr>Đào tạo an toàn lao động về kỹ năng vận hành máy cắt cỏ cầm tay an toàn</vt:lpstr>
      <vt:lpstr>Đào tạo an toàn lao động về kỹ năng vận hành máy cắt cỏ cầm tay an toàn</vt:lpstr>
      <vt:lpstr>Ý nghĩa của an toàn lao động trong việc vận hành máy cắt cỏ cầm tay</vt:lpstr>
      <vt:lpstr>Ý nghĩa của an toàn lao động trong việc vận hành máy cắt cỏ cầm tay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2024-04-26T04:00:13Z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