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3725" autoAdjust="0"/>
  </p:normalViewPr>
  <p:slideViewPr>
    <p:cSldViewPr showGuides="1">
      <p:cViewPr varScale="1">
        <p:scale>
          <a:sx n="113" d="100"/>
          <a:sy n="113" d="100"/>
        </p:scale>
        <p:origin x="432" y="-4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CHỤP CẮT LỚP</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06B999D1-3985-6C30-540A-91BF74B9CCA1}"/>
              </a:ext>
            </a:extLst>
          </p:cNvPr>
          <p:cNvPicPr>
            <a:picLocks noChangeAspect="1"/>
          </p:cNvPicPr>
          <p:nvPr/>
        </p:nvPicPr>
        <p:blipFill>
          <a:blip r:embed="rId4"/>
          <a:stretch>
            <a:fillRect/>
          </a:stretch>
        </p:blipFill>
        <p:spPr>
          <a:xfrm>
            <a:off x="4436658" y="3789040"/>
            <a:ext cx="3315507" cy="3315507"/>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237783"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chụp</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cắt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lớp</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vận hành máy chụp cắt lớp (CT scanner) trong môi trường y tế có thể gặp phải những tình huống tai nạn lao động nghiêm trọng nếu không tuân thủ các quy trình an toàn và chỉ đạo phù hợp</a:t>
            </a:r>
            <a:r>
              <a:rPr lang="en-US" sz="2000" dirty="0">
                <a:ea typeface="+mn-lt"/>
                <a:cs typeface="+mn-lt"/>
              </a:rPr>
              <a:t>:</a:t>
            </a:r>
            <a:endParaRPr lang="en-US" dirty="0"/>
          </a:p>
          <a:p>
            <a:pPr marL="730885" lvl="1" indent="-304165"/>
            <a:r>
              <a:rPr lang="vi-VN" dirty="0"/>
              <a:t>Phơi nhiễm bức xạ</a:t>
            </a:r>
            <a:endParaRPr lang="en-US" dirty="0">
              <a:solidFill>
                <a:srgbClr val="0D0D0D"/>
              </a:solidFill>
              <a:latin typeface="Söhne"/>
            </a:endParaRPr>
          </a:p>
          <a:p>
            <a:pPr marL="730885" lvl="1" indent="-304165"/>
            <a:r>
              <a:rPr lang="en-US" dirty="0"/>
              <a:t>Va </a:t>
            </a:r>
            <a:r>
              <a:rPr lang="en-US" dirty="0" err="1"/>
              <a:t>chạm</a:t>
            </a:r>
            <a:r>
              <a:rPr lang="en-US" dirty="0"/>
              <a:t> </a:t>
            </a:r>
            <a:r>
              <a:rPr lang="en-US" dirty="0" err="1"/>
              <a:t>và</a:t>
            </a:r>
            <a:r>
              <a:rPr lang="en-US" dirty="0"/>
              <a:t> </a:t>
            </a:r>
            <a:r>
              <a:rPr lang="en-US" dirty="0" err="1"/>
              <a:t>ngã</a:t>
            </a:r>
            <a:endParaRPr lang="en-US" dirty="0">
              <a:solidFill>
                <a:srgbClr val="0D0D0D"/>
              </a:solidFill>
              <a:latin typeface="Söhne"/>
            </a:endParaRPr>
          </a:p>
          <a:p>
            <a:pPr marL="730885" lvl="1" indent="-304165"/>
            <a:r>
              <a:rPr lang="en-US" dirty="0" err="1"/>
              <a:t>Sự</a:t>
            </a:r>
            <a:r>
              <a:rPr lang="en-US" dirty="0"/>
              <a:t> </a:t>
            </a:r>
            <a:r>
              <a:rPr lang="en-US" dirty="0" err="1"/>
              <a:t>cố</a:t>
            </a:r>
            <a:r>
              <a:rPr lang="en-US" dirty="0"/>
              <a:t> </a:t>
            </a:r>
            <a:r>
              <a:rPr lang="en-US" dirty="0" err="1"/>
              <a:t>kỹ</a:t>
            </a:r>
            <a:r>
              <a:rPr lang="en-US" dirty="0"/>
              <a:t> </a:t>
            </a:r>
            <a:r>
              <a:rPr lang="en-US" dirty="0" err="1"/>
              <a:t>thuật</a:t>
            </a:r>
            <a:endParaRPr lang="en-US" dirty="0">
              <a:solidFill>
                <a:srgbClr val="0D0D0D"/>
              </a:solidFill>
              <a:latin typeface="Söhne"/>
            </a:endParaRPr>
          </a:p>
          <a:p>
            <a:pPr marL="730885" lvl="1" indent="-304165"/>
            <a:r>
              <a:rPr lang="en-US" dirty="0" err="1"/>
              <a:t>Thiếu</a:t>
            </a:r>
            <a:r>
              <a:rPr lang="en-US" dirty="0"/>
              <a:t> </a:t>
            </a:r>
            <a:r>
              <a:rPr lang="en-US" dirty="0" err="1"/>
              <a:t>huấn</a:t>
            </a:r>
            <a:r>
              <a:rPr lang="en-US" dirty="0"/>
              <a:t> </a:t>
            </a:r>
            <a:r>
              <a:rPr lang="en-US" dirty="0" err="1"/>
              <a:t>luyện</a:t>
            </a:r>
            <a:r>
              <a:rPr lang="en-US" dirty="0"/>
              <a:t> </a:t>
            </a:r>
            <a:r>
              <a:rPr lang="en-US" dirty="0" err="1"/>
              <a:t>và</a:t>
            </a:r>
            <a:r>
              <a:rPr lang="en-US" dirty="0"/>
              <a:t> </a:t>
            </a:r>
            <a:r>
              <a:rPr lang="en-US" dirty="0" err="1"/>
              <a:t>hiểu</a:t>
            </a:r>
            <a:r>
              <a:rPr lang="en-US" dirty="0"/>
              <a:t> </a:t>
            </a:r>
            <a:r>
              <a:rPr lang="en-US" dirty="0" err="1"/>
              <a:t>biết</a:t>
            </a:r>
            <a:endParaRPr lang="en-US" dirty="0">
              <a:solidFill>
                <a:srgbClr val="0D0D0D"/>
              </a:solidFill>
              <a:latin typeface="Söhne"/>
            </a:endParaRPr>
          </a:p>
          <a:p>
            <a:pPr marL="730885" lvl="1" indent="-304165"/>
            <a:r>
              <a:rPr lang="vi-VN" dirty="0"/>
              <a:t>Thiếu bảo dưỡng và kiểm tra định kỳ</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chụp</a:t>
            </a:r>
            <a:r>
              <a:rPr lang="en-US" dirty="0"/>
              <a:t> </a:t>
            </a:r>
            <a:r>
              <a:rPr lang="en-US" dirty="0" err="1"/>
              <a:t>cắt</a:t>
            </a:r>
            <a:r>
              <a:rPr lang="en-US" dirty="0"/>
              <a:t> </a:t>
            </a:r>
            <a:r>
              <a:rPr lang="en-US" dirty="0" err="1"/>
              <a:t>lớp</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chụp</a:t>
            </a:r>
            <a:r>
              <a:rPr lang="en-US" dirty="0"/>
              <a:t> </a:t>
            </a:r>
            <a:r>
              <a:rPr lang="en-US" dirty="0" err="1"/>
              <a:t>cắt</a:t>
            </a:r>
            <a:r>
              <a:rPr lang="en-US" dirty="0"/>
              <a:t> </a:t>
            </a:r>
            <a:r>
              <a:rPr lang="en-US" dirty="0" err="1"/>
              <a:t>lớp</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chụp cắt lớp</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chụp cắt lớp</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chụp cắt lớp</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chụp</a:t>
            </a:r>
            <a:r>
              <a:rPr lang="en-US" dirty="0"/>
              <a:t> </a:t>
            </a:r>
            <a:r>
              <a:rPr lang="en-US" dirty="0" err="1"/>
              <a:t>cắt</a:t>
            </a:r>
            <a:r>
              <a:rPr lang="en-US" dirty="0"/>
              <a:t> </a:t>
            </a:r>
            <a:r>
              <a:rPr lang="en-US" dirty="0" err="1"/>
              <a:t>lớp</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chụp</a:t>
            </a:r>
            <a:r>
              <a:rPr lang="en-US" dirty="0"/>
              <a:t> </a:t>
            </a:r>
            <a:r>
              <a:rPr lang="en-US" dirty="0" err="1"/>
              <a:t>cắt</a:t>
            </a:r>
            <a:r>
              <a:rPr lang="en-US" dirty="0"/>
              <a:t> </a:t>
            </a:r>
            <a:r>
              <a:rPr lang="en-US" dirty="0" err="1"/>
              <a:t>lớp</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chụp</a:t>
            </a:r>
            <a:r>
              <a:rPr lang="en-US" sz="2400" b="1" i="0" dirty="0">
                <a:effectLst/>
                <a:latin typeface="Söhne"/>
              </a:rPr>
              <a:t> </a:t>
            </a:r>
            <a:r>
              <a:rPr lang="en-US" sz="2400" b="1" i="0" dirty="0" err="1">
                <a:effectLst/>
                <a:latin typeface="Söhne"/>
              </a:rPr>
              <a:t>cắt</a:t>
            </a:r>
            <a:r>
              <a:rPr lang="en-US" sz="2400" b="1" i="0" dirty="0">
                <a:effectLst/>
                <a:latin typeface="Söhne"/>
              </a:rPr>
              <a:t> </a:t>
            </a:r>
            <a:r>
              <a:rPr lang="en-US" sz="2400" b="1" i="0" dirty="0" err="1">
                <a:effectLst/>
                <a:latin typeface="Söhne"/>
              </a:rPr>
              <a:t>lớp</a:t>
            </a:r>
            <a:endParaRPr lang="en-US" sz="2400" b="1" i="0" dirty="0">
              <a:effectLst/>
              <a:latin typeface="Söhne"/>
            </a:endParaRPr>
          </a:p>
          <a:p>
            <a:r>
              <a:rPr lang="vi-VN" b="0" i="0" dirty="0">
                <a:effectLst/>
                <a:latin typeface="Söhne"/>
              </a:rPr>
              <a:t>An toàn lao động là yếu tố vô cùng quan trọng trong quá trình vận hành máy chụp cắt lớp (CT scanner). Việc đảm bảo an toàn không chỉ đảm nhận vai trò bảo vệ sức khỏe của các nhân viên y tế và bệnh nhân mà còn đảm bảo hiệu quả hoạt động của máy móc.</a:t>
            </a:r>
            <a:endParaRPr lang="en-US" b="0" i="0" dirty="0">
              <a:effectLst/>
              <a:latin typeface="Söhne"/>
            </a:endParaRPr>
          </a:p>
          <a:p>
            <a:r>
              <a:rPr lang="vi-VN" b="0" i="0" dirty="0">
                <a:effectLst/>
                <a:latin typeface="Söhne"/>
              </a:rPr>
              <a:t>Khi sử dụng CT scanner, người vận hành cần phải có kiến thức chuyên môn và kỹ năng để đối phó với các tình huống khẩn cấp có thể xảy ra.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8A9BAB8-0E97-ADFC-486B-9949F1C3AFA8}"/>
              </a:ext>
            </a:extLst>
          </p:cNvPr>
          <p:cNvPicPr>
            <a:picLocks noChangeAspect="1"/>
          </p:cNvPicPr>
          <p:nvPr/>
        </p:nvPicPr>
        <p:blipFill>
          <a:blip r:embed="rId3"/>
          <a:stretch>
            <a:fillRect/>
          </a:stretch>
        </p:blipFill>
        <p:spPr>
          <a:xfrm>
            <a:off x="-1178396" y="3356992"/>
            <a:ext cx="5659524" cy="565952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chụp</a:t>
            </a:r>
            <a:r>
              <a:rPr lang="en-US" sz="2400" b="1" i="0" dirty="0">
                <a:effectLst/>
                <a:latin typeface="Söhne"/>
              </a:rPr>
              <a:t> </a:t>
            </a:r>
            <a:r>
              <a:rPr lang="en-US" sz="2400" b="1" i="0" dirty="0" err="1">
                <a:effectLst/>
                <a:latin typeface="Söhne"/>
              </a:rPr>
              <a:t>cắt</a:t>
            </a:r>
            <a:r>
              <a:rPr lang="en-US" sz="2400" b="1" i="0" dirty="0">
                <a:effectLst/>
                <a:latin typeface="Söhne"/>
              </a:rPr>
              <a:t> </a:t>
            </a:r>
            <a:r>
              <a:rPr lang="en-US" sz="2400" b="1" i="0" dirty="0" err="1">
                <a:effectLst/>
                <a:latin typeface="Söhne"/>
              </a:rPr>
              <a:t>lớp</a:t>
            </a:r>
            <a:endParaRPr lang="en-US" sz="2400" b="1" i="0" dirty="0">
              <a:effectLst/>
              <a:latin typeface="Söhne"/>
            </a:endParaRPr>
          </a:p>
          <a:p>
            <a:r>
              <a:rPr lang="vi-VN" b="0" i="0" dirty="0">
                <a:effectLst/>
                <a:latin typeface="Söhne"/>
              </a:rPr>
              <a:t>Khi vận hành máy chụp cắt lớp (CT scanner), tuân thủ các giao thức và quy định an toàn là cực kỳ quan trọng để đảm bảo an toàn cho cả nhân viên và bệnh nhân. </a:t>
            </a:r>
            <a:endParaRPr lang="en-US" b="0" i="0" dirty="0">
              <a:effectLst/>
              <a:latin typeface="Söhne"/>
            </a:endParaRPr>
          </a:p>
          <a:p>
            <a:r>
              <a:rPr lang="vi-VN" b="0" i="0" dirty="0">
                <a:effectLst/>
                <a:latin typeface="Söhne"/>
              </a:rPr>
              <a:t>Các giao thức này bao gồm quy trình về bảo vệ chống tia X, điều chỉnh các tham số quét hình ảnh để đạt được chất lượng hình ảnh tốt nhất mà không ảnh hưởng đến sức khỏe của bệnh nhân.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0F7D0A4-8E49-2767-5907-0927306496DC}"/>
              </a:ext>
            </a:extLst>
          </p:cNvPr>
          <p:cNvPicPr>
            <a:picLocks noChangeAspect="1"/>
          </p:cNvPicPr>
          <p:nvPr/>
        </p:nvPicPr>
        <p:blipFill>
          <a:blip r:embed="rId3"/>
          <a:stretch>
            <a:fillRect/>
          </a:stretch>
        </p:blipFill>
        <p:spPr>
          <a:xfrm>
            <a:off x="-1178396" y="3356992"/>
            <a:ext cx="5659524" cy="565952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chụp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lớp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chụp</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sz="2000" dirty="0">
                <a:solidFill>
                  <a:schemeClr val="bg1"/>
                </a:solidFill>
              </a:rPr>
              <a:t>:</a:t>
            </a:r>
          </a:p>
          <a:p>
            <a:pPr algn="l"/>
            <a:r>
              <a:rPr lang="vi-VN" b="0" i="0" dirty="0">
                <a:effectLst/>
                <a:latin typeface="Open Sans" panose="020B0606030504020204" pitchFamily="34" charset="0"/>
              </a:rPr>
              <a:t>Hệ thống gantry: Đây là bộ phận trung tâm của máy CT, bao gồm một vòng khung lớn có chứa ống tia X và các dãy đầu dò tia X. Bệnh nhân sẽ nằm trên bàn di chuyển nằm trong gantry, di chuyển qua chùm tia X trong quá trình quét.</a:t>
            </a:r>
          </a:p>
          <a:p>
            <a:pPr algn="l"/>
            <a:r>
              <a:rPr lang="vi-VN" b="0" i="0" dirty="0">
                <a:effectLst/>
                <a:latin typeface="Open Sans" panose="020B0606030504020204" pitchFamily="34" charset="0"/>
              </a:rPr>
              <a:t>Ống tia X: Ống tia X tạo ra chùm tia X năng lượng cao, xuyên qua cơ thể bệnh nhân. Chùm tia X này sau đó được dò bởi các dãy đầu dò tia X.</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C5B5A1C-549D-25AC-E446-A2033BC48BC8}"/>
              </a:ext>
            </a:extLst>
          </p:cNvPr>
          <p:cNvPicPr>
            <a:picLocks noChangeAspect="1"/>
          </p:cNvPicPr>
          <p:nvPr/>
        </p:nvPicPr>
        <p:blipFill>
          <a:blip r:embed="rId3"/>
          <a:stretch>
            <a:fillRect/>
          </a:stretch>
        </p:blipFill>
        <p:spPr>
          <a:xfrm>
            <a:off x="6283325" y="1230104"/>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chụp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lớp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chụp</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sz="2000" dirty="0">
                <a:solidFill>
                  <a:schemeClr val="bg1"/>
                </a:solidFill>
              </a:rPr>
              <a:t>:</a:t>
            </a:r>
          </a:p>
          <a:p>
            <a:pPr algn="l"/>
            <a:r>
              <a:rPr lang="vi-VN" b="0" i="0" dirty="0">
                <a:effectLst/>
                <a:latin typeface="Open Sans" panose="020B0606030504020204" pitchFamily="34" charset="0"/>
              </a:rPr>
              <a:t>Gantry: Khung cố định chứa ống tia X, dãy đầu dò tia X và bàn di chuyển bệnh nhân.</a:t>
            </a:r>
          </a:p>
          <a:p>
            <a:pPr algn="l"/>
            <a:r>
              <a:rPr lang="vi-VN" b="0" i="0" dirty="0">
                <a:effectLst/>
                <a:latin typeface="Open Sans" panose="020B0606030504020204" pitchFamily="34" charset="0"/>
              </a:rPr>
              <a:t>Ống tia X: Phát ra chùm tia X năng lượng cao xuyên qua cơ thể bệnh nhân.</a:t>
            </a:r>
          </a:p>
          <a:p>
            <a:pPr algn="l"/>
            <a:r>
              <a:rPr lang="vi-VN" b="0" i="0" dirty="0">
                <a:effectLst/>
                <a:latin typeface="Open Sans" panose="020B0606030504020204" pitchFamily="34" charset="0"/>
              </a:rPr>
              <a:t>Dãy đầu dò tia X: Ghi nhận cường độ tia X sau khi đi qua cơ thể, chuyển đổi thành tín hiệu điện.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009C333-2301-4B31-BF8F-E140C9744BDE}"/>
              </a:ext>
            </a:extLst>
          </p:cNvPr>
          <p:cNvPicPr>
            <a:picLocks noChangeAspect="1"/>
          </p:cNvPicPr>
          <p:nvPr/>
        </p:nvPicPr>
        <p:blipFill>
          <a:blip r:embed="rId3"/>
          <a:stretch>
            <a:fillRect/>
          </a:stretch>
        </p:blipFill>
        <p:spPr>
          <a:xfrm>
            <a:off x="6283325" y="1230104"/>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chụp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lớp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chụp</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sz="2000" dirty="0">
                <a:solidFill>
                  <a:schemeClr val="bg1"/>
                </a:solidFill>
              </a:rPr>
              <a:t>:</a:t>
            </a:r>
          </a:p>
          <a:p>
            <a:pPr algn="l"/>
            <a:r>
              <a:rPr lang="vi-VN" b="0" i="0" dirty="0">
                <a:effectLst/>
                <a:latin typeface="Open Sans" panose="020B0606030504020204" pitchFamily="34" charset="0"/>
              </a:rPr>
              <a:t>Sọ não: Đánh giá tình trạng chấn thương não, đột quỵ, xuất huyết não, u não,…</a:t>
            </a:r>
          </a:p>
          <a:p>
            <a:pPr algn="l"/>
            <a:r>
              <a:rPr lang="vi-VN" b="0" i="0" dirty="0">
                <a:effectLst/>
                <a:latin typeface="Open Sans" panose="020B0606030504020204" pitchFamily="34" charset="0"/>
              </a:rPr>
              <a:t>Ngực: Phát hiện các bệnh lý về phổi, tim mạch, khí quản,…</a:t>
            </a:r>
          </a:p>
          <a:p>
            <a:pPr algn="l"/>
            <a:r>
              <a:rPr lang="vi-VN" b="0" i="0" dirty="0">
                <a:effectLst/>
                <a:latin typeface="Open Sans" panose="020B0606030504020204" pitchFamily="34" charset="0"/>
              </a:rPr>
              <a:t>Bụng: Chẩn đoán các vấn đề về gan, mật, tụy, ruột, sỏi thận,…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19E5BB5-7401-8426-0CA2-DB3383653B28}"/>
              </a:ext>
            </a:extLst>
          </p:cNvPr>
          <p:cNvPicPr>
            <a:picLocks noChangeAspect="1"/>
          </p:cNvPicPr>
          <p:nvPr/>
        </p:nvPicPr>
        <p:blipFill>
          <a:blip r:embed="rId3"/>
          <a:stretch>
            <a:fillRect/>
          </a:stretch>
        </p:blipFill>
        <p:spPr>
          <a:xfrm>
            <a:off x="6283325" y="1230104"/>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chụp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lớp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chụp</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sz="2000" dirty="0">
                <a:solidFill>
                  <a:schemeClr val="bg1"/>
                </a:solidFill>
              </a:rPr>
              <a:t>:</a:t>
            </a:r>
          </a:p>
          <a:p>
            <a:pPr algn="l"/>
            <a:r>
              <a:rPr lang="vi-VN" b="0" i="0" dirty="0">
                <a:effectLst/>
                <a:latin typeface="Open Sans" panose="020B0606030504020204" pitchFamily="34" charset="0"/>
              </a:rPr>
              <a:t>Tiếp xúc với bức xạ: CT scanner sử dụng tia X để tạo ra hình ảnh, do đó việc tiếp xúc với bức xạ là không thể tránh khỏi. Mức độ tiếp xúc với bức xạ phụ thuộc vào nhiều yếu tố như thời gian chụp, liều lượng tia X, vị trí chụp,…</a:t>
            </a:r>
          </a:p>
          <a:p>
            <a:pPr algn="l"/>
            <a:r>
              <a:rPr lang="vi-VN" b="0" i="0" dirty="0">
                <a:effectLst/>
                <a:latin typeface="Open Sans" panose="020B0606030504020204" pitchFamily="34" charset="0"/>
              </a:rPr>
              <a:t>Phản ứng dị ứng với thuốc cản quang: Một số bệnh nhân có thể bị dị ứng với thuốc cản quang, được sử dụng trong một số trường hợp chụp CT scanner để tăng độ tương phản của hình ảnh.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49F8512-8993-DFE0-7191-ADB376E66ED2}"/>
              </a:ext>
            </a:extLst>
          </p:cNvPr>
          <p:cNvPicPr>
            <a:picLocks noChangeAspect="1"/>
          </p:cNvPicPr>
          <p:nvPr/>
        </p:nvPicPr>
        <p:blipFill>
          <a:blip r:embed="rId3"/>
          <a:stretch>
            <a:fillRect/>
          </a:stretch>
        </p:blipFill>
        <p:spPr>
          <a:xfrm>
            <a:off x="6283325" y="1230104"/>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chụp cắt lớp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chụp cắt lớp</a:t>
            </a:r>
          </a:p>
          <a:p>
            <a:pPr algn="l">
              <a:lnSpc>
                <a:spcPct val="120000"/>
              </a:lnSpc>
            </a:pPr>
            <a:r>
              <a:rPr lang="vi-VN" b="0" i="0" dirty="0">
                <a:effectLst/>
                <a:latin typeface="Open Sans" panose="020B0606030504020204" pitchFamily="34" charset="0"/>
              </a:rPr>
              <a:t>Quá trình kiểm tra nên bao gồm kiểm tra kỹ thuật và kiểm tra an toàn. Kiểm tra kỹ thuật bao gồm xác nhận các thông số kỹ thuật của máy, chẳng hạn như độ phân giải hình ảnh, tốc độ quét, và hiệu suất hệ thống.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đảm bảo rằng tất cả các phần của máy hoạt động đúng cách là cực kỳ quan trọng để tránh những sự cố không mong muốn trong quá trình sử dụng.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7E00618-1885-81E9-5D10-9A99443B6772}"/>
              </a:ext>
            </a:extLst>
          </p:cNvPr>
          <p:cNvPicPr>
            <a:picLocks noChangeAspect="1"/>
          </p:cNvPicPr>
          <p:nvPr/>
        </p:nvPicPr>
        <p:blipFill>
          <a:blip r:embed="rId3"/>
          <a:stretch>
            <a:fillRect/>
          </a:stretch>
        </p:blipFill>
        <p:spPr>
          <a:xfrm>
            <a:off x="-242292" y="4581128"/>
            <a:ext cx="2854052" cy="285405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chụp cắt lớp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chụp cắt lớp định kỳ</a:t>
            </a:r>
          </a:p>
          <a:p>
            <a:pPr algn="l">
              <a:lnSpc>
                <a:spcPct val="120000"/>
              </a:lnSpc>
            </a:pPr>
            <a:r>
              <a:rPr lang="vi-VN" b="0" i="0" dirty="0">
                <a:effectLst/>
                <a:latin typeface="Open Sans" panose="020B0606030504020204" pitchFamily="34" charset="0"/>
              </a:rPr>
              <a:t>Thứ nhất, hãy tuân thủ lịch bảo trì được đề xuất bởi nhà sản xuất. Đây là các định kỳ được xác định để kiểm tra và bảo dưỡng máy theo các chu kỳ đúng đắn, bao gồm kiểm tra hiệu suất hệ thống, thay đổi linh kiện bị hỏng hoặc lỗi, và kiểm tra lại hệ thống an toàn bức xạ.</a:t>
            </a:r>
          </a:p>
          <a:p>
            <a:pPr algn="l">
              <a:lnSpc>
                <a:spcPct val="120000"/>
              </a:lnSpc>
            </a:pPr>
            <a:r>
              <a:rPr lang="vi-VN" b="0" i="0" dirty="0">
                <a:effectLst/>
                <a:latin typeface="Open Sans" panose="020B0606030504020204" pitchFamily="34" charset="0"/>
              </a:rPr>
              <a:t>Thứ hai, đào tạo nhân viên của bạn về các quy trình bảo trì cần thiết. Đảm bảo rằng những người sử dụng và nhân viên kỹ thuật của bạn hiểu rõ về các quy trình bảo trì cơ bản, như kiểm tra hệ thống điện và khả năng hoạt động của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B636DB1-B0E0-2FD3-536E-D70379EE351F}"/>
              </a:ext>
            </a:extLst>
          </p:cNvPr>
          <p:cNvPicPr>
            <a:picLocks noChangeAspect="1"/>
          </p:cNvPicPr>
          <p:nvPr/>
        </p:nvPicPr>
        <p:blipFill>
          <a:blip r:embed="rId3"/>
          <a:stretch>
            <a:fillRect/>
          </a:stretch>
        </p:blipFill>
        <p:spPr>
          <a:xfrm>
            <a:off x="-242292" y="4581128"/>
            <a:ext cx="2854052" cy="285405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chụp</a:t>
            </a:r>
            <a:r>
              <a:rPr lang="en-US" sz="3200" b="1" dirty="0">
                <a:latin typeface="UTM Aptima" panose="02040603050506020204" pitchFamily="18" charset="0"/>
              </a:rPr>
              <a:t> </a:t>
            </a:r>
            <a:r>
              <a:rPr lang="en-US" sz="3200" b="1" dirty="0" err="1">
                <a:latin typeface="UTM Aptima" panose="02040603050506020204" pitchFamily="18" charset="0"/>
              </a:rPr>
              <a:t>cắt</a:t>
            </a:r>
            <a:r>
              <a:rPr lang="en-US" sz="3200" b="1" dirty="0">
                <a:latin typeface="UTM Aptima" panose="02040603050506020204" pitchFamily="18" charset="0"/>
              </a:rPr>
              <a:t> </a:t>
            </a:r>
            <a:r>
              <a:rPr lang="en-US" sz="3200" b="1" dirty="0" err="1">
                <a:latin typeface="UTM Aptima" panose="02040603050506020204" pitchFamily="18" charset="0"/>
              </a:rPr>
              <a:t>lớp</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chụp cắt lớp an toàn</a:t>
            </a:r>
            <a:r>
              <a:rPr lang="en-US" sz="2400" dirty="0"/>
              <a:t>:</a:t>
            </a:r>
          </a:p>
          <a:p>
            <a:pPr algn="l"/>
            <a:r>
              <a:rPr lang="vi-VN" b="0" i="0" dirty="0">
                <a:solidFill>
                  <a:srgbClr val="4C4F5A"/>
                </a:solidFill>
                <a:effectLst/>
                <a:latin typeface="Open Sans" panose="020B0606030504020204" pitchFamily="34" charset="0"/>
              </a:rPr>
              <a:t>Đầu tiên, trước khi bắt đầu, hãy đảm bảo rằng tất cả các nhân viên có liên quan đã được đào tạo về quy trình vận hành an toàn của máy. Đào tạo này nên bao gồm cách sử dụng các tính năng và nút điều khiển trên máy, cách xử lý các tình huống khẩn cấp, và kiểm tra an toàn bức xạ.</a:t>
            </a:r>
          </a:p>
          <a:p>
            <a:pPr algn="l"/>
            <a:r>
              <a:rPr lang="vi-VN" b="0" i="0" dirty="0">
                <a:solidFill>
                  <a:srgbClr val="4C4F5A"/>
                </a:solidFill>
                <a:effectLst/>
                <a:latin typeface="Open Sans" panose="020B0606030504020204" pitchFamily="34" charset="0"/>
              </a:rPr>
              <a:t>Tiếp theo, kiểm tra kỹ lưỡng máy trước khi sử dụng. Đảm bảo rằng tất cả các phần của máy hoạt động đúng cách và không có sự cố nào trước khi bắt đầu quá trình chụp.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chụp</a:t>
            </a:r>
            <a:r>
              <a:rPr lang="en-US" sz="3200" b="1" dirty="0">
                <a:latin typeface="UTM Aptima" panose="02040603050506020204" pitchFamily="18" charset="0"/>
              </a:rPr>
              <a:t> </a:t>
            </a:r>
            <a:r>
              <a:rPr lang="en-US" sz="3200" b="1" dirty="0" err="1">
                <a:latin typeface="UTM Aptima" panose="02040603050506020204" pitchFamily="18" charset="0"/>
              </a:rPr>
              <a:t>cắt</a:t>
            </a:r>
            <a:r>
              <a:rPr lang="en-US" sz="3200" b="1" dirty="0">
                <a:latin typeface="UTM Aptima" panose="02040603050506020204" pitchFamily="18" charset="0"/>
              </a:rPr>
              <a:t> </a:t>
            </a:r>
            <a:r>
              <a:rPr lang="en-US" sz="3200" b="1" dirty="0" err="1">
                <a:latin typeface="UTM Aptima" panose="02040603050506020204" pitchFamily="18" charset="0"/>
              </a:rPr>
              <a:t>lớp</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chụp cắt lớp</a:t>
            </a:r>
            <a:r>
              <a:rPr lang="en-US" sz="2400" dirty="0"/>
              <a:t>:</a:t>
            </a:r>
          </a:p>
          <a:p>
            <a:pPr algn="l"/>
            <a:r>
              <a:rPr lang="vi-VN" b="0" i="0" dirty="0">
                <a:solidFill>
                  <a:srgbClr val="4C4F5A"/>
                </a:solidFill>
                <a:effectLst/>
                <a:latin typeface="Open Sans" panose="020B0606030504020204" pitchFamily="34" charset="0"/>
              </a:rPr>
              <a:t>Khi đối mặt với một tình huống khẩn cấp, nhân viên phải ngay lập tức dừng quá trình quét và đảm bảo an toàn cho bệnh nhân. Đây là bước đầu tiên và quan trọng nhất trong các biện pháp khẩn cấp.</a:t>
            </a:r>
          </a:p>
          <a:p>
            <a:pPr algn="l"/>
            <a:r>
              <a:rPr lang="vi-VN" b="0" i="0" dirty="0">
                <a:solidFill>
                  <a:srgbClr val="4C4F5A"/>
                </a:solidFill>
                <a:effectLst/>
                <a:latin typeface="Open Sans" panose="020B0606030504020204" pitchFamily="34" charset="0"/>
              </a:rPr>
              <a:t>Tiếp theo, thông báo cho bộ phận kỹ thuật và y tế của cơ sở y tế về sự cố một cách ngay lập tức. Cung cấp thông tin chi tiết về tình trạng của máy và bệnh nhân để họ có thể đưa ra các hướng dẫn và hỗ trợ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chụp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lớp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chụp</a:t>
            </a:r>
            <a:r>
              <a:rPr lang="en-US" b="1" i="0" dirty="0">
                <a:effectLst/>
                <a:latin typeface="Söhne"/>
              </a:rPr>
              <a:t> </a:t>
            </a:r>
            <a:r>
              <a:rPr lang="en-US" b="1" i="0" dirty="0" err="1">
                <a:effectLst/>
                <a:latin typeface="Söhne"/>
              </a:rPr>
              <a:t>cắt</a:t>
            </a:r>
            <a:r>
              <a:rPr lang="en-US" b="1" i="0" dirty="0">
                <a:effectLst/>
                <a:latin typeface="Söhne"/>
              </a:rPr>
              <a:t> </a:t>
            </a:r>
            <a:r>
              <a:rPr lang="en-US" b="1" i="0" dirty="0" err="1">
                <a:effectLst/>
                <a:latin typeface="Söhne"/>
              </a:rPr>
              <a:t>lớp</a:t>
            </a:r>
            <a:r>
              <a:rPr lang="en-US" sz="2000" dirty="0">
                <a:latin typeface="Söhne"/>
              </a:rPr>
              <a:t>:</a:t>
            </a:r>
          </a:p>
          <a:p>
            <a:pPr algn="l"/>
            <a:r>
              <a:rPr lang="vi-VN" b="0" i="0" dirty="0">
                <a:effectLst/>
                <a:latin typeface="Söhne"/>
              </a:rPr>
              <a:t>Một trong những rủi ro chính là tiếp xúc với tia X. Nhân viên phải tuân thủ các quy định bảo vệ bức xạ và đảm bảo rằng không có ai ở gần máy khi quá trình quét đang diễn ra, trừ khi cần thiết.</a:t>
            </a:r>
          </a:p>
          <a:p>
            <a:pPr algn="l"/>
            <a:r>
              <a:rPr lang="vi-VN" b="0" i="0" dirty="0">
                <a:effectLst/>
                <a:latin typeface="Söhne"/>
              </a:rPr>
              <a:t>Ngoài ra, các nguy cơ về an toàn điện cũng cần được xem xét. Việc kiểm tra định kỳ các hệ thống điện và cơ chế bảo vệ chống chập điện là cực kỳ quan trọng để tránh các sự cố liên quan đến điện.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31590D1F-2A46-C136-CAB0-2785EAB05CBF}"/>
              </a:ext>
            </a:extLst>
          </p:cNvPr>
          <p:cNvPicPr>
            <a:picLocks noChangeAspect="1"/>
          </p:cNvPicPr>
          <p:nvPr/>
        </p:nvPicPr>
        <p:blipFill>
          <a:blip r:embed="rId4"/>
          <a:stretch>
            <a:fillRect/>
          </a:stretch>
        </p:blipFill>
        <p:spPr>
          <a:xfrm>
            <a:off x="-818356" y="3789040"/>
            <a:ext cx="4041825" cy="404182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chụp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lớp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chụp cắt lớp</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chụp cắt lớp để việc vận hành an toàn</a:t>
            </a:r>
            <a:endParaRPr lang="en-US" b="0" i="0" dirty="0">
              <a:effectLst/>
              <a:latin typeface="Söhne"/>
            </a:endParaRPr>
          </a:p>
          <a:p>
            <a:pPr lvl="1"/>
            <a:r>
              <a:rPr lang="vi-VN" b="0" i="0" dirty="0">
                <a:effectLst/>
                <a:latin typeface="Söhne"/>
              </a:rPr>
              <a:t>Đầu tiên, hãy tuân thủ lịch bảo trì được đề xuất bởi nhà sản xuất. Đây là các định kỳ được xác định để kiểm tra và bảo dưỡng máy theo các chu kỳ đúng đắn, bao gồm kiểm tra hệ thống điện, cơ học, và phần mềm của máy.</a:t>
            </a:r>
          </a:p>
          <a:p>
            <a:pPr lvl="1"/>
            <a:r>
              <a:rPr lang="vi-VN" b="0" i="0" dirty="0">
                <a:effectLst/>
                <a:latin typeface="Söhne"/>
              </a:rPr>
              <a:t>Tiếp theo, thực hiện kiểm tra toàn diện máy trước khi sử dụng. Đảm bảo rằng các linh kiện và hệ thống của máy hoạt động đúng cách và không có dấu hiệu bất thường. Nếu phát hiện bất kỳ vấn đề nào, hãy thông báo cho bộ phận kỹ thuật để kiểm tra và sửa chữa kịp thời.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5CBAC6B-5B78-B25B-7ED6-122EEFF2B68B}"/>
              </a:ext>
            </a:extLst>
          </p:cNvPr>
          <p:cNvPicPr>
            <a:picLocks noChangeAspect="1"/>
          </p:cNvPicPr>
          <p:nvPr/>
        </p:nvPicPr>
        <p:blipFill>
          <a:blip r:embed="rId4"/>
          <a:stretch>
            <a:fillRect/>
          </a:stretch>
        </p:blipFill>
        <p:spPr>
          <a:xfrm>
            <a:off x="-818356" y="3789040"/>
            <a:ext cx="4041825" cy="404182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chụp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lớp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chụp cắt lớp</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chụp</a:t>
            </a:r>
            <a:r>
              <a:rPr lang="en-US" b="0" i="0" dirty="0">
                <a:effectLst/>
                <a:latin typeface="Söhne"/>
              </a:rPr>
              <a:t> </a:t>
            </a:r>
            <a:r>
              <a:rPr lang="en-US" b="0" i="0" dirty="0" err="1">
                <a:effectLst/>
                <a:latin typeface="Söhne"/>
              </a:rPr>
              <a:t>cắt</a:t>
            </a:r>
            <a:r>
              <a:rPr lang="en-US" b="0" i="0" dirty="0">
                <a:effectLst/>
                <a:latin typeface="Söhne"/>
              </a:rPr>
              <a:t> </a:t>
            </a:r>
            <a:r>
              <a:rPr lang="en-US" b="0" i="0" dirty="0" err="1">
                <a:effectLst/>
                <a:latin typeface="Söhne"/>
              </a:rPr>
              <a:t>lớp</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Đầu tiên, hãy đảm bảo rằng tất cả nhân viên được đào tạo về an toàn lao động liên quan đến việc sử dụng máy CT scanner. </a:t>
            </a:r>
            <a:endParaRPr lang="en-US" b="0" i="0" dirty="0">
              <a:effectLst/>
              <a:latin typeface="Söhne"/>
            </a:endParaRPr>
          </a:p>
          <a:p>
            <a:pPr lvl="1"/>
            <a:r>
              <a:rPr lang="vi-VN" b="0" i="0" dirty="0">
                <a:effectLst/>
                <a:latin typeface="Söhne"/>
              </a:rPr>
              <a:t>Đào tạo này nên bao gồm cách sử dụng thiết bị một cách an toàn, nhận biết và đối phó với các nguy hiểm có thể xảy ra, cách sử dụng các thiết bị bảo vệ cá nhân, và các biện pháp phòng ngừa sự cố.</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2693D75-C061-D32F-0467-EF6E4ADEA23B}"/>
              </a:ext>
            </a:extLst>
          </p:cNvPr>
          <p:cNvPicPr>
            <a:picLocks noChangeAspect="1"/>
          </p:cNvPicPr>
          <p:nvPr/>
        </p:nvPicPr>
        <p:blipFill>
          <a:blip r:embed="rId4"/>
          <a:stretch>
            <a:fillRect/>
          </a:stretch>
        </p:blipFill>
        <p:spPr>
          <a:xfrm>
            <a:off x="-818356" y="3789040"/>
            <a:ext cx="4041825" cy="404182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chụp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lớp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chụp cắt lớp</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chụp</a:t>
            </a:r>
            <a:r>
              <a:rPr lang="en-US" b="0" i="0" dirty="0">
                <a:effectLst/>
                <a:latin typeface="Söhne"/>
              </a:rPr>
              <a:t> </a:t>
            </a:r>
            <a:r>
              <a:rPr lang="en-US" b="0" i="0" dirty="0" err="1">
                <a:effectLst/>
                <a:latin typeface="Söhne"/>
              </a:rPr>
              <a:t>cắt</a:t>
            </a:r>
            <a:r>
              <a:rPr lang="en-US" b="0" i="0" dirty="0">
                <a:effectLst/>
                <a:latin typeface="Söhne"/>
              </a:rPr>
              <a:t> </a:t>
            </a:r>
            <a:r>
              <a:rPr lang="en-US" b="0" i="0" dirty="0" err="1">
                <a:effectLst/>
                <a:latin typeface="Söhne"/>
              </a:rPr>
              <a:t>lớp</a:t>
            </a:r>
            <a:endParaRPr lang="en-US" b="0" i="0" dirty="0">
              <a:effectLst/>
              <a:latin typeface="Söhne"/>
            </a:endParaRPr>
          </a:p>
          <a:p>
            <a:pPr lvl="1"/>
            <a:r>
              <a:rPr lang="vi-VN" b="0" i="0" dirty="0">
                <a:effectLst/>
                <a:latin typeface="Söhne"/>
              </a:rPr>
              <a:t>Đầu tiên, hãy xác định và đánh dấu vùng an toàn xung quanh máy CT scanner. Đây là khu vực mà chỉ những người có đào tạo và cần thiết mới được phép vào khi máy đang hoạt động.</a:t>
            </a:r>
          </a:p>
          <a:p>
            <a:pPr lvl="1"/>
            <a:r>
              <a:rPr lang="vi-VN" b="0" i="0" dirty="0">
                <a:effectLst/>
                <a:latin typeface="Söhne"/>
              </a:rPr>
              <a:t>Tiếp theo, đảm bảo rằng các vùng an toàn được xác định bao gồm cả khu vực tiếp xúc trực tiếp với tia X từ máy. Những người không cần thiết hoặc không có bảo hộ phù hợp không nên được phép vào khu vực này trong khi máy đang hoạt động.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C640A59-40B8-BE93-C89F-35A1201FC93B}"/>
              </a:ext>
            </a:extLst>
          </p:cNvPr>
          <p:cNvPicPr>
            <a:picLocks noChangeAspect="1"/>
          </p:cNvPicPr>
          <p:nvPr/>
        </p:nvPicPr>
        <p:blipFill>
          <a:blip r:embed="rId4"/>
          <a:stretch>
            <a:fillRect/>
          </a:stretch>
        </p:blipFill>
        <p:spPr>
          <a:xfrm>
            <a:off x="-818356" y="3789040"/>
            <a:ext cx="4041825" cy="404182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chụp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lớp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chụp cắt lớp</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chụp</a:t>
            </a:r>
            <a:r>
              <a:rPr lang="en-US" b="0" i="0" dirty="0">
                <a:effectLst/>
                <a:latin typeface="Söhne"/>
              </a:rPr>
              <a:t> </a:t>
            </a:r>
            <a:r>
              <a:rPr lang="en-US" b="0" i="0" dirty="0" err="1">
                <a:effectLst/>
                <a:latin typeface="Söhne"/>
              </a:rPr>
              <a:t>cắt</a:t>
            </a:r>
            <a:r>
              <a:rPr lang="en-US" b="0" i="0" dirty="0">
                <a:effectLst/>
                <a:latin typeface="Söhne"/>
              </a:rPr>
              <a:t> </a:t>
            </a:r>
            <a:r>
              <a:rPr lang="en-US" b="0" i="0" dirty="0" err="1">
                <a:effectLst/>
                <a:latin typeface="Söhne"/>
              </a:rPr>
              <a:t>lớp</a:t>
            </a:r>
            <a:endParaRPr lang="en-US" b="0" i="0" dirty="0">
              <a:effectLst/>
              <a:latin typeface="Söhne"/>
            </a:endParaRPr>
          </a:p>
          <a:p>
            <a:pPr lvl="1"/>
            <a:r>
              <a:rPr lang="vi-VN" b="0" i="0" dirty="0">
                <a:effectLst/>
                <a:latin typeface="Söhne"/>
              </a:rPr>
              <a:t>Đầu tiên, hãy đảm bảo rằng tất cả nhân viên có liên quan đều được trang bị đầy đủ thiết bị bảo hộ cá nhân trước khi tiếp cận máy CT scanner. Điều này bao gồm đeo áo chống tia X, khẩu trang, găng tay, và kính bảo hộ nếu cần thiết. </a:t>
            </a:r>
          </a:p>
          <a:p>
            <a:pPr lvl="1"/>
            <a:r>
              <a:rPr lang="vi-VN" b="0" i="0" dirty="0">
                <a:effectLst/>
                <a:latin typeface="Söhne"/>
              </a:rPr>
              <a:t>Tiếp theo, đào tạo nhân viên về việc sử dụng thiết bị bảo hộ cá nhân một cách đúng cách và hiệu quả. Họ cần biết cách đeo, sử dụng, và bảo quản các thiết bị này để đảm bảo tính hiệu quả và an toàn trong quá trình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4D27D4C-2416-1701-F5F3-BDFF7C338927}"/>
              </a:ext>
            </a:extLst>
          </p:cNvPr>
          <p:cNvPicPr>
            <a:picLocks noChangeAspect="1"/>
          </p:cNvPicPr>
          <p:nvPr/>
        </p:nvPicPr>
        <p:blipFill>
          <a:blip r:embed="rId4"/>
          <a:stretch>
            <a:fillRect/>
          </a:stretch>
        </p:blipFill>
        <p:spPr>
          <a:xfrm>
            <a:off x="-818356" y="3789040"/>
            <a:ext cx="4041825" cy="404182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chụp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lớp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chụp cắt lớp</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chụp cắt lớp</a:t>
            </a:r>
            <a:endParaRPr lang="en-US" b="0" i="0" dirty="0">
              <a:effectLst/>
              <a:latin typeface="Söhne"/>
            </a:endParaRPr>
          </a:p>
          <a:p>
            <a:pPr lvl="1"/>
            <a:r>
              <a:rPr lang="vi-VN" b="0" i="0" dirty="0">
                <a:effectLst/>
                <a:latin typeface="Söhne"/>
              </a:rPr>
              <a:t>Đầu tiên, khi phát hiện sự cố, nhân viên cần ngay lập tức dừng quá trình quét và đảm bảo an toàn cho bệnh nhân. Việc ngừng máy và đưa ra biện pháp an toàn là ưu tiên hàng đầu để ngăn ngừa bất kỳ tổn thương nào cho người bệnh.</a:t>
            </a:r>
          </a:p>
          <a:p>
            <a:pPr lvl="1"/>
            <a:r>
              <a:rPr lang="vi-VN" b="0" i="0" dirty="0">
                <a:effectLst/>
                <a:latin typeface="Söhne"/>
              </a:rPr>
              <a:t>Tiếp theo, thông báo về sự cố cho bộ phận kỹ thuật và y tế của cơ sở y tế. Cung cấp thông tin chi tiết về tình trạng của máy và bệnh nhân để họ có thể đưa ra các hướng dẫn và hỗ trợ cần thiết.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4D4D5B4-D159-0669-2105-C013C373CF4F}"/>
              </a:ext>
            </a:extLst>
          </p:cNvPr>
          <p:cNvPicPr>
            <a:picLocks noChangeAspect="1"/>
          </p:cNvPicPr>
          <p:nvPr/>
        </p:nvPicPr>
        <p:blipFill>
          <a:blip r:embed="rId4"/>
          <a:stretch>
            <a:fillRect/>
          </a:stretch>
        </p:blipFill>
        <p:spPr>
          <a:xfrm>
            <a:off x="-818356" y="3789040"/>
            <a:ext cx="4041825" cy="404182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chụp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lớp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chụp cắt lớp</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chụp</a:t>
            </a:r>
            <a:r>
              <a:rPr lang="en-US" b="0" i="0" dirty="0">
                <a:effectLst/>
                <a:latin typeface="Söhne"/>
              </a:rPr>
              <a:t> </a:t>
            </a:r>
            <a:r>
              <a:rPr lang="en-US" b="0" i="0" dirty="0" err="1">
                <a:effectLst/>
                <a:latin typeface="Söhne"/>
              </a:rPr>
              <a:t>cắt</a:t>
            </a:r>
            <a:r>
              <a:rPr lang="en-US" b="0" i="0" dirty="0">
                <a:effectLst/>
                <a:latin typeface="Söhne"/>
              </a:rPr>
              <a:t> </a:t>
            </a:r>
            <a:r>
              <a:rPr lang="en-US" b="0" i="0" dirty="0" err="1">
                <a:effectLst/>
                <a:latin typeface="Söhne"/>
              </a:rPr>
              <a:t>lớp</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8D107F0-6FF2-E9BB-4A65-BD41C735BCA4}"/>
              </a:ext>
            </a:extLst>
          </p:cNvPr>
          <p:cNvPicPr>
            <a:picLocks noChangeAspect="1"/>
          </p:cNvPicPr>
          <p:nvPr/>
        </p:nvPicPr>
        <p:blipFill>
          <a:blip r:embed="rId4"/>
          <a:stretch>
            <a:fillRect/>
          </a:stretch>
        </p:blipFill>
        <p:spPr>
          <a:xfrm>
            <a:off x="-818356" y="3789040"/>
            <a:ext cx="4041825" cy="404182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chụp cắt lớp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chụp cắt lớp</a:t>
            </a:r>
            <a:endParaRPr lang="en-US" sz="2400" b="1" i="0" dirty="0">
              <a:effectLst/>
              <a:latin typeface="Söhne"/>
            </a:endParaRPr>
          </a:p>
          <a:p>
            <a:r>
              <a:rPr lang="vi-VN" b="0" i="0" dirty="0">
                <a:effectLst/>
                <a:latin typeface="Söhne"/>
              </a:rPr>
              <a:t>Trong môi trường y tế, nhiệt độ và độ ẩm có thể làm ảnh hưởng đến hiệu suất hoạt động của máy. Ví dụ, nhiệt độ quá cao có thể gây quá tải cho hệ thống làm mát của máy CT scanner, làm giảm hiệu suất quét và thậm chí gây ra các sự cố hoạt động. </a:t>
            </a:r>
            <a:endParaRPr lang="en-US" b="0" i="0" dirty="0">
              <a:effectLst/>
              <a:latin typeface="Söhne"/>
            </a:endParaRPr>
          </a:p>
          <a:p>
            <a:r>
              <a:rPr lang="vi-VN" b="0" i="0" dirty="0">
                <a:effectLst/>
                <a:latin typeface="Söhne"/>
              </a:rPr>
              <a:t>Độ ẩm cao cũng có thể ảnh hưởng đến các linh kiện điện tử trong máy, gây ra sự cố hoặc hao mòn.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F99B1C5-94BD-21B8-B141-D0511AF95763}"/>
              </a:ext>
            </a:extLst>
          </p:cNvPr>
          <p:cNvPicPr>
            <a:picLocks noChangeAspect="1"/>
          </p:cNvPicPr>
          <p:nvPr/>
        </p:nvPicPr>
        <p:blipFill>
          <a:blip r:embed="rId3"/>
          <a:stretch>
            <a:fillRect/>
          </a:stretch>
        </p:blipFill>
        <p:spPr>
          <a:xfrm>
            <a:off x="-374698" y="4149080"/>
            <a:ext cx="3897809" cy="3897809"/>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chụp cắt lớp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chụp cắt lớp</a:t>
            </a:r>
            <a:endParaRPr lang="en-US" sz="2400" b="1" i="0" dirty="0">
              <a:effectLst/>
              <a:latin typeface="Söhne"/>
            </a:endParaRPr>
          </a:p>
          <a:p>
            <a:r>
              <a:rPr lang="vi-VN" b="0" i="0" dirty="0">
                <a:effectLst/>
                <a:latin typeface="Söhne"/>
              </a:rPr>
              <a:t>Đầu tiên, độ ẩm và nhiệt độ của môi trường có thể ảnh hưởng đến hiệu suất hoạt động của máy. Độ ẩm cao có thể gây ra sự hao mòn nhanh hơn cho các linh kiện điện tử trong máy, ảnh hưởng đến độ ổn định của hệ thống. </a:t>
            </a:r>
            <a:endParaRPr lang="en-US" b="0" i="0" dirty="0">
              <a:effectLst/>
              <a:latin typeface="Söhne"/>
            </a:endParaRPr>
          </a:p>
          <a:p>
            <a:r>
              <a:rPr lang="vi-VN" b="0" i="0" dirty="0">
                <a:effectLst/>
                <a:latin typeface="Söhne"/>
              </a:rPr>
              <a:t>Ngoài ra, nhiệt độ quá cao hoặc quá thấp cũng có thể gây ra các sự cố hoạt động và ảnh hưởng đến độ chính xác của quá trình quét.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32466B9-CA95-4DE6-7F23-2FBF347D4E65}"/>
              </a:ext>
            </a:extLst>
          </p:cNvPr>
          <p:cNvPicPr>
            <a:picLocks noChangeAspect="1"/>
          </p:cNvPicPr>
          <p:nvPr/>
        </p:nvPicPr>
        <p:blipFill>
          <a:blip r:embed="rId3"/>
          <a:stretch>
            <a:fillRect/>
          </a:stretch>
        </p:blipFill>
        <p:spPr>
          <a:xfrm>
            <a:off x="-374698" y="4149080"/>
            <a:ext cx="3897809" cy="3897809"/>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chụp cắt lớp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máy chụp cắt lớp ảnh hưởng như thế nào đến việc vận hành máy chụp cắt lớp</a:t>
            </a:r>
            <a:endParaRPr lang="en-US" sz="2400" b="1" i="0" dirty="0">
              <a:effectLst/>
              <a:latin typeface="Söhne"/>
            </a:endParaRPr>
          </a:p>
          <a:p>
            <a:r>
              <a:rPr lang="vi-VN" b="0" i="0" dirty="0">
                <a:effectLst/>
                <a:latin typeface="Söhne"/>
              </a:rPr>
              <a:t>Đầu tiên, các thành phần cơ học của máy như bộ điều khiển, hệ thống xoay và cơ cấu quét cần hoạt động một cách chính xác và mượt mà để đảm bảo quá trình quét diễn ra đúng và chính xác.</a:t>
            </a:r>
          </a:p>
          <a:p>
            <a:r>
              <a:rPr lang="vi-VN" b="0" i="0" dirty="0">
                <a:effectLst/>
                <a:latin typeface="Söhne"/>
              </a:rPr>
              <a:t>Thứ hai, các thành phần điện tử của máy như bộ xử lý hình ảnh, máy tính điều khiển và màn hình hiển thị cũng cần được kiểm tra và bảo trì định kỳ.</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DF0E820-7B26-F1E1-30BF-18A28752BD3A}"/>
              </a:ext>
            </a:extLst>
          </p:cNvPr>
          <p:cNvPicPr>
            <a:picLocks noChangeAspect="1"/>
          </p:cNvPicPr>
          <p:nvPr/>
        </p:nvPicPr>
        <p:blipFill>
          <a:blip r:embed="rId3"/>
          <a:stretch>
            <a:fillRect/>
          </a:stretch>
        </p:blipFill>
        <p:spPr>
          <a:xfrm>
            <a:off x="-374698" y="4149080"/>
            <a:ext cx="3897809" cy="3897809"/>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chụp cắt lớp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chụp cắt lớp</a:t>
            </a:r>
            <a:endParaRPr lang="en-US" sz="2400" b="1" i="0" dirty="0">
              <a:effectLst/>
              <a:latin typeface="Söhne"/>
            </a:endParaRPr>
          </a:p>
          <a:p>
            <a:r>
              <a:rPr lang="vi-VN" b="0" i="0" dirty="0">
                <a:effectLst/>
                <a:latin typeface="Söhne"/>
              </a:rPr>
              <a:t>Đầu tiên, kiến thức an toàn là yếu tố chính để đảm bảo an toàn trong môi trường làm việc y tế. Người lao động cần hiểu rõ về các nguy cơ liên quan đến tia X và các yếu tố bức xạ khác từ máy CT scanner. </a:t>
            </a:r>
          </a:p>
          <a:p>
            <a:r>
              <a:rPr lang="vi-VN" b="0" i="0" dirty="0">
                <a:effectLst/>
                <a:latin typeface="Söhne"/>
              </a:rPr>
              <a:t>Thứ hai, kỹ năng vận hành máy cũng đóng vai trò quan trọng trong việc đạt được hiệu suất tối ưu của máy CT scanner. Người lao động cần được đào tạo về cách sử dụng và vận hành thiết bị một cách chính xác và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C157A22-4EA8-FB1B-BD8D-CD40A4A4707A}"/>
              </a:ext>
            </a:extLst>
          </p:cNvPr>
          <p:cNvPicPr>
            <a:picLocks noChangeAspect="1"/>
          </p:cNvPicPr>
          <p:nvPr/>
        </p:nvPicPr>
        <p:blipFill>
          <a:blip r:embed="rId3"/>
          <a:stretch>
            <a:fillRect/>
          </a:stretch>
        </p:blipFill>
        <p:spPr>
          <a:xfrm>
            <a:off x="-374698" y="4149080"/>
            <a:ext cx="3897809" cy="3897809"/>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7388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chụp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lớp</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chụp cắt lớp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Đầu tiên, đào tạo an toàn lao động giúp người vận hành hiểu và nhận biết các nguy hiểm tiềm ẩn trong quá trình làm việc với máy CT scanner. </a:t>
            </a:r>
          </a:p>
          <a:p>
            <a:pPr algn="l"/>
            <a:r>
              <a:rPr lang="vi-VN" b="0" i="0" dirty="0">
                <a:effectLst/>
                <a:latin typeface="Open Sans" panose="020B0606030504020204" pitchFamily="34" charset="0"/>
              </a:rPr>
              <a:t>Thứ hai, đào tạo an toàn lao động giúp người vận hành biết cách sử dụng đúng các thiết bị bảo hộ cá nhân như áo chống tia X, khẩu trang, găng tay, và kính bảo hộ. Việc đeo đồ bảo hộ phù hợp là rất quan trọng để bảo vệ khỏi tác động của tia X và giảm nguy cơ lây nhiễm trong môi trường y tế.</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D09235D-FA55-0702-27F7-166DA8A11E03}"/>
              </a:ext>
            </a:extLst>
          </p:cNvPr>
          <p:cNvPicPr>
            <a:picLocks noChangeAspect="1"/>
          </p:cNvPicPr>
          <p:nvPr/>
        </p:nvPicPr>
        <p:blipFill>
          <a:blip r:embed="rId3"/>
          <a:stretch>
            <a:fillRect/>
          </a:stretch>
        </p:blipFill>
        <p:spPr>
          <a:xfrm>
            <a:off x="7606580" y="2130512"/>
            <a:ext cx="2596976" cy="2596976"/>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46191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chụp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lớp</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chụp</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1A1AE84-BA53-6A8E-D96E-5D8964FCE789}"/>
              </a:ext>
            </a:extLst>
          </p:cNvPr>
          <p:cNvPicPr>
            <a:picLocks noChangeAspect="1"/>
          </p:cNvPicPr>
          <p:nvPr/>
        </p:nvPicPr>
        <p:blipFill>
          <a:blip r:embed="rId3"/>
          <a:stretch>
            <a:fillRect/>
          </a:stretch>
        </p:blipFill>
        <p:spPr>
          <a:xfrm>
            <a:off x="7606580" y="2130512"/>
            <a:ext cx="2596976" cy="2596976"/>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chụp</a:t>
            </a:r>
            <a:r>
              <a:rPr lang="en-US" sz="3200" dirty="0">
                <a:latin typeface="UTM Aptima" panose="02040603050506020204" pitchFamily="18" charset="0"/>
              </a:rPr>
              <a:t> </a:t>
            </a:r>
            <a:r>
              <a:rPr lang="en-US" sz="3200" dirty="0" err="1">
                <a:latin typeface="UTM Aptima" panose="02040603050506020204" pitchFamily="18" charset="0"/>
              </a:rPr>
              <a:t>cắt</a:t>
            </a:r>
            <a:r>
              <a:rPr lang="en-US" sz="3200" dirty="0">
                <a:latin typeface="UTM Aptima" panose="02040603050506020204" pitchFamily="18" charset="0"/>
              </a:rPr>
              <a:t> </a:t>
            </a:r>
            <a:r>
              <a:rPr lang="en-US" sz="3200" dirty="0" err="1">
                <a:latin typeface="UTM Aptima" panose="02040603050506020204" pitchFamily="18" charset="0"/>
              </a:rPr>
              <a:t>lớp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an toàn lao động giúp bảo vệ sức khỏe và sự an toàn của nhân viên y tế và bệnh nhân. Máy CT scanner sử dụng tia X, có nguy cơ bức xạ cao, do đó việc tuân thủ các nguyên tắc an toàn là cực kỳ quan trọng để tránh các tác động tiêu cực đến sức khỏe nhân viên và bệnh nhân.</a:t>
            </a:r>
          </a:p>
          <a:p>
            <a:pPr algn="l">
              <a:lnSpc>
                <a:spcPct val="120000"/>
              </a:lnSpc>
            </a:pPr>
            <a:r>
              <a:rPr lang="vi-VN" b="0" i="0" dirty="0">
                <a:effectLst/>
                <a:latin typeface="Open Sans" panose="020B0606030504020204" pitchFamily="34" charset="0"/>
              </a:rPr>
              <a:t>Thứ hai, duy trì an toàn lao động giúp giảm thiểu các sự cố hoặc tai nạn trong quá trình vận hành máy CT scanner.</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81DCCAEA-DCA8-F0CD-EF3A-02D0CA4B8105}"/>
              </a:ext>
            </a:extLst>
          </p:cNvPr>
          <p:cNvPicPr>
            <a:picLocks noChangeAspect="1"/>
          </p:cNvPicPr>
          <p:nvPr/>
        </p:nvPicPr>
        <p:blipFill>
          <a:blip r:embed="rId3"/>
          <a:stretch>
            <a:fillRect/>
          </a:stretch>
        </p:blipFill>
        <p:spPr>
          <a:xfrm>
            <a:off x="-170284" y="4509120"/>
            <a:ext cx="2601665" cy="260166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chụp</a:t>
            </a:r>
            <a:r>
              <a:rPr lang="en-US" sz="3200" dirty="0">
                <a:latin typeface="UTM Aptima" panose="02040603050506020204" pitchFamily="18" charset="0"/>
              </a:rPr>
              <a:t> </a:t>
            </a:r>
            <a:r>
              <a:rPr lang="en-US" sz="3200" dirty="0" err="1">
                <a:latin typeface="UTM Aptima" panose="02040603050506020204" pitchFamily="18" charset="0"/>
              </a:rPr>
              <a:t>cắt</a:t>
            </a:r>
            <a:r>
              <a:rPr lang="en-US" sz="3200" dirty="0">
                <a:latin typeface="UTM Aptima" panose="02040603050506020204" pitchFamily="18" charset="0"/>
              </a:rPr>
              <a:t> </a:t>
            </a:r>
            <a:r>
              <a:rPr lang="en-US" sz="3200" dirty="0" err="1">
                <a:latin typeface="UTM Aptima" panose="02040603050506020204" pitchFamily="18" charset="0"/>
              </a:rPr>
              <a:t>lớp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chụp cắt lớp</a:t>
            </a:r>
          </a:p>
          <a:p>
            <a:pPr algn="l">
              <a:lnSpc>
                <a:spcPct val="120000"/>
              </a:lnSpc>
            </a:pPr>
            <a:r>
              <a:rPr lang="vi-VN" b="0" i="0" dirty="0">
                <a:effectLst/>
                <a:latin typeface="Open Sans" panose="020B0606030504020204" pitchFamily="34" charset="0"/>
              </a:rPr>
              <a:t>Đầu tiên, việc hiểu và tuân thủ các nguyên tắc về an toàn bức xạ là điều cực kỳ quan trọng. Máy CT scanner sử dụng tia X để tạo ra hình ảnh, do đó người vận hành cần biết cách giảm thiểu tiếp xúc với tia X và áp dụng các biện pháp bảo vệ bức xạ phù hợp.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việc đeo đồ bảo hộ cá nhân đầy đủ và đảm bảo rằng bệnh nhân cũng được bảo vệ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64135C0-BAB8-4908-89B1-B610501C3555}"/>
              </a:ext>
            </a:extLst>
          </p:cNvPr>
          <p:cNvPicPr>
            <a:picLocks noChangeAspect="1"/>
          </p:cNvPicPr>
          <p:nvPr/>
        </p:nvPicPr>
        <p:blipFill>
          <a:blip r:embed="rId3"/>
          <a:stretch>
            <a:fillRect/>
          </a:stretch>
        </p:blipFill>
        <p:spPr>
          <a:xfrm>
            <a:off x="-170284" y="4509120"/>
            <a:ext cx="2601665" cy="260166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179</TotalTime>
  <Words>3612</Words>
  <Application>Microsoft Office PowerPoint</Application>
  <PresentationFormat>Custom</PresentationFormat>
  <Paragraphs>146</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CHỤP CẮT LỚP</vt:lpstr>
      <vt:lpstr>Một số vụ tai nạn lao động khi vận hành máy chụp cắt lớp</vt:lpstr>
      <vt:lpstr>Tóm tắt bài học</vt:lpstr>
      <vt:lpstr>Giới thiệu</vt:lpstr>
      <vt:lpstr>Giới thiệu</vt:lpstr>
      <vt:lpstr>Thành Phần Và Chức Năng Của máy chụp cắt lớp</vt:lpstr>
      <vt:lpstr>Thành Phần Và Chức Năng Của máy chụp cắt lớp</vt:lpstr>
      <vt:lpstr>Thành Phần Và Chức Năng Của máy chụp cắt lớp</vt:lpstr>
      <vt:lpstr>Thành Phần Và Chức Năng Của máy chụp cắt lớp</vt:lpstr>
      <vt:lpstr>Kiểm tra và bảo trì an toàn trước khi vận hành máy chụp cắt lớp</vt:lpstr>
      <vt:lpstr>Kiểm tra và bảo trì an toàn trước khi vận hành máy chụp cắt lớp</vt:lpstr>
      <vt:lpstr>Quy trình vận hành an toàn máy chụp cắt lớp</vt:lpstr>
      <vt:lpstr>Quy trình vận hành an toàn máy chụp cắt lớp</vt:lpstr>
      <vt:lpstr>Đánh giá rủi ro và quản lý mối nguy khi vận hành máy chụp cắt lớp</vt:lpstr>
      <vt:lpstr>Đánh giá rủi ro và quản lý mối nguy khi vận hành máy chụp cắt lớp</vt:lpstr>
      <vt:lpstr>Đánh giá rủi ro và quản lý mối nguy khi vận hành máy chụp cắt lớp</vt:lpstr>
      <vt:lpstr>Đánh giá rủi ro và quản lý mối nguy khi vận hành máy chụp cắt lớp</vt:lpstr>
      <vt:lpstr>Đánh giá rủi ro và quản lý mối nguy khi vận hành máy chụp cắt lớp</vt:lpstr>
      <vt:lpstr>Đánh giá rủi ro và quản lý mối nguy khi vận hành máy chụp cắt lớp</vt:lpstr>
      <vt:lpstr>Đánh giá rủi ro và quản lý mối nguy khi vận hành máy chụp cắt lớp</vt:lpstr>
      <vt:lpstr>Các yếu tố ảnh hưởng đến an toàn lao động khi vận hành máy chụp cắt lớp</vt:lpstr>
      <vt:lpstr>Các yếu tố ảnh hưởng đến an toàn lao động khi vận hành máy chụp cắt lớp</vt:lpstr>
      <vt:lpstr>Các yếu tố ảnh hưởng đến an toàn lao động khi vận hành máy chụp cắt lớp</vt:lpstr>
      <vt:lpstr>Các yếu tố ảnh hưởng đến an toàn lao động khi vận hành máy chụp cắt lớp</vt:lpstr>
      <vt:lpstr>Đào tạo an toàn lao động về kỹ năng vận hành máy chụp cắt lớp an toàn</vt:lpstr>
      <vt:lpstr>Đào tạo an toàn lao động về kỹ năng vận hành máy chụp cắt lớp an toàn</vt:lpstr>
      <vt:lpstr>Ý nghĩa của an toàn lao động trong việc vận hành máy chụp cắt lớp</vt:lpstr>
      <vt:lpstr>Ý nghĩa của an toàn lao động trong việc vận hành máy chụp cắt lớp</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26</cp:revision>
  <dcterms:created xsi:type="dcterms:W3CDTF">2024-03-23T04:43:33Z</dcterms:created>
  <dcterms:modified xsi:type="dcterms:W3CDTF">2024-05-09T13:55:40Z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