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HÀN ĐIỆN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3B7B312-11AE-DC4B-34C7-69DA9F62FC39}"/>
              </a:ext>
            </a:extLst>
          </p:cNvPr>
          <p:cNvPicPr>
            <a:picLocks noChangeAspect="1"/>
          </p:cNvPicPr>
          <p:nvPr/>
        </p:nvPicPr>
        <p:blipFill>
          <a:blip r:embed="rId4"/>
          <a:stretch>
            <a:fillRect/>
          </a:stretch>
        </p:blipFill>
        <p:spPr>
          <a:xfrm>
            <a:off x="5155169" y="4581128"/>
            <a:ext cx="1876896" cy="187689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điện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thực hiện các công việc liên quan đến hàn điện, nguy cơ tai nạn lao động luôn tiềm ẩn do tính chất nguy hiểm của quá trình này</a:t>
            </a:r>
            <a:r>
              <a:rPr lang="en-US" sz="2000" dirty="0">
                <a:ea typeface="+mn-lt"/>
                <a:cs typeface="+mn-lt"/>
              </a:rPr>
              <a:t>:</a:t>
            </a:r>
            <a:endParaRPr lang="en-US" dirty="0"/>
          </a:p>
          <a:p>
            <a:pPr marL="730885" lvl="1" indent="-304165"/>
            <a:r>
              <a:rPr lang="en-US" i="0" dirty="0" err="1">
                <a:solidFill>
                  <a:srgbClr val="0D0D0D"/>
                </a:solidFill>
                <a:effectLst/>
                <a:latin typeface="Söhne"/>
              </a:rPr>
              <a:t>Cháy</a:t>
            </a:r>
            <a:r>
              <a:rPr lang="en-US" i="0" dirty="0">
                <a:solidFill>
                  <a:srgbClr val="0D0D0D"/>
                </a:solidFill>
                <a:effectLst/>
                <a:latin typeface="Söhne"/>
              </a:rPr>
              <a:t> </a:t>
            </a:r>
            <a:r>
              <a:rPr lang="en-US" i="0" dirty="0" err="1">
                <a:solidFill>
                  <a:srgbClr val="0D0D0D"/>
                </a:solidFill>
                <a:effectLst/>
                <a:latin typeface="Söhne"/>
              </a:rPr>
              <a:t>nổ</a:t>
            </a:r>
            <a:r>
              <a:rPr lang="en-US" i="0" dirty="0">
                <a:solidFill>
                  <a:srgbClr val="0D0D0D"/>
                </a:solidFill>
                <a:effectLst/>
                <a:latin typeface="Söhne"/>
              </a:rPr>
              <a:t> do </a:t>
            </a:r>
            <a:r>
              <a:rPr lang="en-US" i="0" dirty="0" err="1">
                <a:solidFill>
                  <a:srgbClr val="0D0D0D"/>
                </a:solidFill>
                <a:effectLst/>
                <a:latin typeface="Söhne"/>
              </a:rPr>
              <a:t>lỏng</a:t>
            </a:r>
            <a:r>
              <a:rPr lang="en-US" i="0" dirty="0">
                <a:solidFill>
                  <a:srgbClr val="0D0D0D"/>
                </a:solidFill>
                <a:effectLst/>
                <a:latin typeface="Söhne"/>
              </a:rPr>
              <a:t> </a:t>
            </a:r>
            <a:r>
              <a:rPr lang="en-US" i="0" dirty="0" err="1">
                <a:solidFill>
                  <a:srgbClr val="0D0D0D"/>
                </a:solidFill>
                <a:effectLst/>
                <a:latin typeface="Söhne"/>
              </a:rPr>
              <a:t>lẻo</a:t>
            </a:r>
            <a:r>
              <a:rPr lang="en-US" i="0" dirty="0">
                <a:solidFill>
                  <a:srgbClr val="0D0D0D"/>
                </a:solidFill>
                <a:effectLst/>
                <a:latin typeface="Söhne"/>
              </a:rPr>
              <a:t> </a:t>
            </a:r>
            <a:r>
              <a:rPr lang="en-US" i="0" dirty="0" err="1">
                <a:solidFill>
                  <a:srgbClr val="0D0D0D"/>
                </a:solidFill>
                <a:effectLst/>
                <a:latin typeface="Söhne"/>
              </a:rPr>
              <a:t>trong</a:t>
            </a:r>
            <a:r>
              <a:rPr lang="en-US" i="0" dirty="0">
                <a:solidFill>
                  <a:srgbClr val="0D0D0D"/>
                </a:solidFill>
                <a:effectLst/>
                <a:latin typeface="Söhne"/>
              </a:rPr>
              <a:t> </a:t>
            </a:r>
            <a:r>
              <a:rPr lang="en-US" i="0" dirty="0" err="1">
                <a:solidFill>
                  <a:srgbClr val="0D0D0D"/>
                </a:solidFill>
                <a:effectLst/>
                <a:latin typeface="Söhne"/>
              </a:rPr>
              <a:t>việc</a:t>
            </a:r>
            <a:r>
              <a:rPr lang="en-US" i="0" dirty="0">
                <a:solidFill>
                  <a:srgbClr val="0D0D0D"/>
                </a:solidFill>
                <a:effectLst/>
                <a:latin typeface="Söhne"/>
              </a:rPr>
              <a:t> </a:t>
            </a:r>
            <a:r>
              <a:rPr lang="en-US" i="0" dirty="0" err="1">
                <a:solidFill>
                  <a:srgbClr val="0D0D0D"/>
                </a:solidFill>
                <a:effectLst/>
                <a:latin typeface="Söhne"/>
              </a:rPr>
              <a:t>bảo</a:t>
            </a:r>
            <a:r>
              <a:rPr lang="en-US" i="0" dirty="0">
                <a:solidFill>
                  <a:srgbClr val="0D0D0D"/>
                </a:solidFill>
                <a:effectLst/>
                <a:latin typeface="Söhne"/>
              </a:rPr>
              <a:t> </a:t>
            </a:r>
            <a:r>
              <a:rPr lang="en-US" i="0" dirty="0" err="1">
                <a:solidFill>
                  <a:srgbClr val="0D0D0D"/>
                </a:solidFill>
                <a:effectLst/>
                <a:latin typeface="Söhne"/>
              </a:rPr>
              <a:t>quản</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endParaRPr lang="en-US" i="0" dirty="0">
              <a:solidFill>
                <a:srgbClr val="0D0D0D"/>
              </a:solidFill>
              <a:effectLst/>
              <a:latin typeface="Söhne"/>
            </a:endParaRPr>
          </a:p>
          <a:p>
            <a:pPr marL="730885" lvl="1" indent="-304165"/>
            <a:r>
              <a:rPr lang="vi-VN" dirty="0"/>
              <a:t>Nguy cơ điện giật</a:t>
            </a:r>
            <a:endParaRPr lang="en-US" dirty="0">
              <a:solidFill>
                <a:srgbClr val="0D0D0D"/>
              </a:solidFill>
              <a:latin typeface="Söhne"/>
            </a:endParaRPr>
          </a:p>
          <a:p>
            <a:pPr marL="730885" lvl="1" indent="-304165"/>
            <a:r>
              <a:rPr lang="en-US" dirty="0" err="1"/>
              <a:t>Bỏ</a:t>
            </a:r>
            <a:r>
              <a:rPr lang="en-US" dirty="0"/>
              <a:t> </a:t>
            </a:r>
            <a:r>
              <a:rPr lang="en-US" dirty="0" err="1"/>
              <a:t>quên</a:t>
            </a:r>
            <a:r>
              <a:rPr lang="en-US" dirty="0"/>
              <a:t> </a:t>
            </a:r>
            <a:r>
              <a:rPr lang="en-US" dirty="0" err="1"/>
              <a:t>vật</a:t>
            </a:r>
            <a:r>
              <a:rPr lang="en-US" dirty="0"/>
              <a:t> </a:t>
            </a:r>
            <a:r>
              <a:rPr lang="en-US" dirty="0" err="1"/>
              <a:t>liệu</a:t>
            </a:r>
            <a:r>
              <a:rPr lang="en-US" dirty="0"/>
              <a:t> </a:t>
            </a:r>
            <a:r>
              <a:rPr lang="en-US" dirty="0" err="1"/>
              <a:t>hoặc</a:t>
            </a:r>
            <a:r>
              <a:rPr lang="en-US" dirty="0"/>
              <a:t> </a:t>
            </a:r>
            <a:r>
              <a:rPr lang="en-US" dirty="0" err="1"/>
              <a:t>dụng</a:t>
            </a:r>
            <a:r>
              <a:rPr lang="en-US" dirty="0"/>
              <a:t> </a:t>
            </a:r>
            <a:r>
              <a:rPr lang="en-US" dirty="0" err="1"/>
              <a:t>cụ</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do </a:t>
            </a:r>
            <a:r>
              <a:rPr lang="en-US" dirty="0" err="1"/>
              <a:t>thiết</a:t>
            </a:r>
            <a:r>
              <a:rPr lang="en-US" dirty="0"/>
              <a:t> </a:t>
            </a:r>
            <a:r>
              <a:rPr lang="en-US" dirty="0" err="1"/>
              <a:t>bị</a:t>
            </a:r>
            <a:r>
              <a:rPr lang="en-US" dirty="0"/>
              <a:t> </a:t>
            </a:r>
            <a:r>
              <a:rPr lang="en-US" dirty="0" err="1"/>
              <a:t>hỏng</a:t>
            </a:r>
            <a:r>
              <a:rPr lang="en-US" dirty="0"/>
              <a:t> </a:t>
            </a:r>
            <a:r>
              <a:rPr lang="en-US" dirty="0" err="1"/>
              <a:t>hóc</a:t>
            </a:r>
            <a:endParaRPr lang="en-US" dirty="0">
              <a:solidFill>
                <a:srgbClr val="0D0D0D"/>
              </a:solidFill>
              <a:latin typeface="Söhne"/>
            </a:endParaRPr>
          </a:p>
          <a:p>
            <a:pPr marL="730885" lvl="1" indent="-304165"/>
            <a:r>
              <a:rPr lang="en-US" dirty="0" err="1"/>
              <a:t>Không</a:t>
            </a:r>
            <a:r>
              <a:rPr lang="en-US" dirty="0"/>
              <a:t> </a:t>
            </a:r>
            <a:r>
              <a:rPr lang="en-US" dirty="0" err="1"/>
              <a:t>tuân</a:t>
            </a:r>
            <a:r>
              <a:rPr lang="en-US" dirty="0"/>
              <a:t> </a:t>
            </a:r>
            <a:r>
              <a:rPr lang="en-US" dirty="0" err="1"/>
              <a:t>thủ</a:t>
            </a:r>
            <a:r>
              <a:rPr lang="en-US" dirty="0"/>
              <a:t> </a:t>
            </a:r>
            <a:r>
              <a:rPr lang="en-US" dirty="0" err="1"/>
              <a:t>quy</a:t>
            </a:r>
            <a:r>
              <a:rPr lang="en-US" dirty="0"/>
              <a:t> </a:t>
            </a:r>
            <a:r>
              <a:rPr lang="en-US" dirty="0" err="1"/>
              <a:t>trình</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hàn</a:t>
            </a:r>
            <a:r>
              <a:rPr lang="en-US" dirty="0"/>
              <a:t> </a:t>
            </a:r>
            <a:r>
              <a:rPr lang="en-US" dirty="0" err="1"/>
              <a:t>điện</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hàn</a:t>
            </a:r>
            <a:r>
              <a:rPr lang="en-US" dirty="0"/>
              <a:t> </a:t>
            </a:r>
            <a:r>
              <a:rPr lang="en-US" dirty="0" err="1"/>
              <a:t>điện</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hàn điện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hàn điện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hàn điện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hàn</a:t>
            </a:r>
            <a:r>
              <a:rPr lang="en-US" dirty="0"/>
              <a:t> </a:t>
            </a:r>
            <a:r>
              <a:rPr lang="en-US" dirty="0" err="1"/>
              <a:t>điện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hàn</a:t>
            </a:r>
            <a:r>
              <a:rPr lang="en-US" dirty="0"/>
              <a:t> </a:t>
            </a:r>
            <a:r>
              <a:rPr lang="en-US" dirty="0" err="1"/>
              <a:t>điện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hàn</a:t>
            </a:r>
            <a:r>
              <a:rPr lang="en-US" sz="2400" b="1" i="0" dirty="0">
                <a:effectLst/>
                <a:latin typeface="Söhne"/>
              </a:rPr>
              <a:t> </a:t>
            </a:r>
            <a:r>
              <a:rPr lang="en-US" sz="2400" b="1" i="0" dirty="0" err="1">
                <a:effectLst/>
                <a:latin typeface="Söhne"/>
              </a:rPr>
              <a:t>điện</a:t>
            </a:r>
            <a:endParaRPr lang="en-US" sz="2400" b="1" i="0" dirty="0">
              <a:effectLst/>
              <a:latin typeface="Söhne"/>
            </a:endParaRPr>
          </a:p>
          <a:p>
            <a:r>
              <a:rPr lang="vi-VN" b="0" i="0" dirty="0">
                <a:effectLst/>
                <a:latin typeface="Söhne"/>
              </a:rPr>
              <a:t>An toàn lao động khi vận hành máy hàn điện đóng vai trò quan trọng không chỉ trong việc bảo vệ sức khỏe và tính mạng của người lao động mà còn ảnh hưởng đến hiệu suất làm việc và sự ổn định của quá trình sản xuất. </a:t>
            </a:r>
            <a:endParaRPr lang="en-US" b="0" i="0" dirty="0">
              <a:effectLst/>
              <a:latin typeface="Söhne"/>
            </a:endParaRPr>
          </a:p>
          <a:p>
            <a:r>
              <a:rPr lang="vi-VN" b="0" i="0" dirty="0">
                <a:effectLst/>
                <a:latin typeface="Söhne"/>
              </a:rPr>
              <a:t>Khi thực hiện công việc hàn điện, nguy cơ tai nạn luôn tồn tại, từ cháy nổ đến điện giật và sự cố về thiết bị.</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C66B629-7F5E-644E-08D7-6DD8F6E7C973}"/>
              </a:ext>
            </a:extLst>
          </p:cNvPr>
          <p:cNvPicPr>
            <a:picLocks noChangeAspect="1"/>
          </p:cNvPicPr>
          <p:nvPr/>
        </p:nvPicPr>
        <p:blipFill>
          <a:blip r:embed="rId3"/>
          <a:stretch>
            <a:fillRect/>
          </a:stretch>
        </p:blipFill>
        <p:spPr>
          <a:xfrm>
            <a:off x="-962371" y="3726409"/>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hàn</a:t>
            </a:r>
            <a:r>
              <a:rPr lang="en-US" sz="2400" b="1" i="0" dirty="0">
                <a:effectLst/>
                <a:latin typeface="Söhne"/>
              </a:rPr>
              <a:t> </a:t>
            </a:r>
            <a:r>
              <a:rPr lang="en-US" sz="2400" b="1" i="0" dirty="0" err="1">
                <a:effectLst/>
                <a:latin typeface="Söhne"/>
              </a:rPr>
              <a:t>điện</a:t>
            </a:r>
            <a:endParaRPr lang="en-US" sz="2400" b="1" i="0" dirty="0">
              <a:effectLst/>
              <a:latin typeface="Söhne"/>
            </a:endParaRPr>
          </a:p>
          <a:p>
            <a:r>
              <a:rPr lang="vi-VN" b="0" i="0" dirty="0">
                <a:effectLst/>
                <a:latin typeface="Söhne"/>
              </a:rPr>
              <a:t>Trước tiên, người làm việc cần được đào tạo về cách sử dụng máy hàn một cách an toàn và hiệu quả. Điều này bao gồm việc hiểu rõ về các nguy cơ tiềm ẩn như cháy nổ, điện giật, và sự cố về thiết bị. </a:t>
            </a:r>
            <a:endParaRPr lang="en-US" b="0" i="0" dirty="0">
              <a:effectLst/>
              <a:latin typeface="Söhne"/>
            </a:endParaRPr>
          </a:p>
          <a:p>
            <a:r>
              <a:rPr lang="vi-VN" b="0" i="0" dirty="0">
                <a:effectLst/>
                <a:latin typeface="Söhne"/>
              </a:rPr>
              <a:t>Ngoài ra, đảm bảo trang bị đầy đủ và đúng cách các trang thiết bị bảo hộ cá nhân như mặt nạ hàn, găng tay cách điện và áo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58A4AA8-6FDF-29DF-EA04-83A930FDAA11}"/>
              </a:ext>
            </a:extLst>
          </p:cNvPr>
          <p:cNvPicPr>
            <a:picLocks noChangeAspect="1"/>
          </p:cNvPicPr>
          <p:nvPr/>
        </p:nvPicPr>
        <p:blipFill>
          <a:blip r:embed="rId3"/>
          <a:stretch>
            <a:fillRect/>
          </a:stretch>
        </p:blipFill>
        <p:spPr>
          <a:xfrm>
            <a:off x="-962371" y="3726409"/>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Máy hàn điện bao gồm nhiều thành phần khác nhau, mỗi thành phần đều đóng vai trò quan trọng trong quá trình hàn. Một trong những thành phần chính là nguồn điện, cung cấp năng lượng cần thiết để tạo ra cường độ dòng điện và nhiệt độ phù hợp để hàn.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Bên cạnh đó, điện cực hàn, hay còn gọi là que hàn, là thành phần tiếp xúc trực tiếp với vật liệu được hàn và dùng để truyền dòng điện qua để tạo ra hàn nối.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FF962E8-2D3C-C208-CA81-E4AE1B5D1156}"/>
              </a:ext>
            </a:extLst>
          </p:cNvPr>
          <p:cNvPicPr>
            <a:picLocks noChangeAspect="1"/>
          </p:cNvPicPr>
          <p:nvPr/>
        </p:nvPicPr>
        <p:blipFill>
          <a:blip r:embed="rId3"/>
          <a:stretch>
            <a:fillRect/>
          </a:stretch>
        </p:blipFill>
        <p:spPr>
          <a:xfrm>
            <a:off x="7102524" y="1988840"/>
            <a:ext cx="3533080" cy="353308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Máy hàn điện thường có cấu trúc đơn giản nhưng lại là một hệ thống phức tạp khi hoạt động. Cấu trúc cơ bản của máy hàn điện bao gồm nguồn điện, điện cực hàn, bộ điều khiển và các bộ phận bảo vệ.</a:t>
            </a:r>
          </a:p>
          <a:p>
            <a:pPr algn="l"/>
            <a:r>
              <a:rPr lang="vi-VN" b="0" i="0" dirty="0">
                <a:effectLst/>
                <a:latin typeface="Open Sans" panose="020B0606030504020204" pitchFamily="34" charset="0"/>
              </a:rPr>
              <a:t>Nguồn điện cung cấp năng lượng cần thiết để tạo ra cường độ dòng điện và nhiệt độ phù hợp để hàn.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0521140-1848-B7FC-8DEF-27D1FC1443EA}"/>
              </a:ext>
            </a:extLst>
          </p:cNvPr>
          <p:cNvPicPr>
            <a:picLocks noChangeAspect="1"/>
          </p:cNvPicPr>
          <p:nvPr/>
        </p:nvPicPr>
        <p:blipFill>
          <a:blip r:embed="rId3"/>
          <a:stretch>
            <a:fillRect/>
          </a:stretch>
        </p:blipFill>
        <p:spPr>
          <a:xfrm>
            <a:off x="7102524" y="1988840"/>
            <a:ext cx="3533080" cy="353308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Máy hàn điện được sử dụng rộng rãi trong ngành công nghiệp hàn cắt kim loại do khả năng linh hoạt và hiệu quả của chúng. Trong quá trình hàn, máy hàn điện tạo ra một mạch điện qua điện cực hàn, tạo ra nhiệt độ cao đủ để làm chảy vật liệu làm việc và tạo ra hàn nối chắc chắn.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cho phép người sử dụng tạo ra các kết cấu hàn chất lượng cao trong nhiều ứng dụng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218E7A5-D801-94B9-4E0E-66542EF0B1C5}"/>
              </a:ext>
            </a:extLst>
          </p:cNvPr>
          <p:cNvPicPr>
            <a:picLocks noChangeAspect="1"/>
          </p:cNvPicPr>
          <p:nvPr/>
        </p:nvPicPr>
        <p:blipFill>
          <a:blip r:embed="rId3"/>
          <a:stretch>
            <a:fillRect/>
          </a:stretch>
        </p:blipFill>
        <p:spPr>
          <a:xfrm>
            <a:off x="7102524" y="1988840"/>
            <a:ext cx="3533080" cy="353308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Việc vận hành máy hàn điện mang lại nhiều rủi ro tiềm ẩn mà người lao động cần phải nhận thức và đối mặt. Một trong những rủi ro lớn nhất là nguy cơ cháy nổ do sự kết hợp của nguồn nhiệt từ quá trình hàn và sự hiện diện của chất liệu dễ cháy như dầu mỡ hoặc dung môi trong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có sự quản lý cẩn thận, nguy cơ cháy nổ có thể làm hại cho sức khỏe của người lao động và gây thiệt hại cho tài sản.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38F10E6-1C2A-0689-2ECD-46E4AC4434C9}"/>
              </a:ext>
            </a:extLst>
          </p:cNvPr>
          <p:cNvPicPr>
            <a:picLocks noChangeAspect="1"/>
          </p:cNvPicPr>
          <p:nvPr/>
        </p:nvPicPr>
        <p:blipFill>
          <a:blip r:embed="rId3"/>
          <a:stretch>
            <a:fillRect/>
          </a:stretch>
        </p:blipFill>
        <p:spPr>
          <a:xfrm>
            <a:off x="7102524" y="1988840"/>
            <a:ext cx="3533080" cy="353308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hàn 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hàn điện</a:t>
            </a:r>
          </a:p>
          <a:p>
            <a:pPr algn="l">
              <a:lnSpc>
                <a:spcPct val="120000"/>
              </a:lnSpc>
            </a:pPr>
            <a:r>
              <a:rPr lang="vi-VN" b="0" i="0" dirty="0">
                <a:effectLst/>
                <a:latin typeface="Open Sans" panose="020B0606030504020204" pitchFamily="34" charset="0"/>
              </a:rPr>
              <a:t>Đầu tiên, hãy kiểm tra kỹ lưỡng máy hàn để đảm bảo rằng tất cả các bộ phận hoạt động một cách đúng cách.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Kiểm tra trạng thái của dây cáp, điện cực hàn và các phụ kiện khác để đảm bảo không có sự hỏng hóc nào.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4BC978C-4AF3-B187-58FB-1CCA2690B851}"/>
              </a:ext>
            </a:extLst>
          </p:cNvPr>
          <p:cNvPicPr>
            <a:picLocks noChangeAspect="1"/>
          </p:cNvPicPr>
          <p:nvPr/>
        </p:nvPicPr>
        <p:blipFill>
          <a:blip r:embed="rId3"/>
          <a:stretch>
            <a:fillRect/>
          </a:stretch>
        </p:blipFill>
        <p:spPr>
          <a:xfrm>
            <a:off x="-1034380" y="3399077"/>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hàn 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hàn điện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an toàn của máy hàn điện. Đầu tiên, hãy kiểm tra dây cáp và kết nối điện để đảm bảo chúng không bị hỏng hoặc ảnh hưởng bởi các vấn đề về cách điện.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đặc biệt quan trọng để ngăn chặn nguy cơ điện giật và đảm bảo dòng điện được truyền qua một cách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D316418-3DB1-4429-3BAB-1E13CC1B8DFB}"/>
              </a:ext>
            </a:extLst>
          </p:cNvPr>
          <p:cNvPicPr>
            <a:picLocks noChangeAspect="1"/>
          </p:cNvPicPr>
          <p:nvPr/>
        </p:nvPicPr>
        <p:blipFill>
          <a:blip r:embed="rId3"/>
          <a:stretch>
            <a:fillRect/>
          </a:stretch>
        </p:blipFill>
        <p:spPr>
          <a:xfrm>
            <a:off x="-1034380" y="3399077"/>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hàn</a:t>
            </a:r>
            <a:r>
              <a:rPr lang="en-US" sz="3200" b="1" dirty="0">
                <a:latin typeface="UTM Aptima" panose="02040603050506020204" pitchFamily="18" charset="0"/>
              </a:rPr>
              <a:t> </a:t>
            </a:r>
            <a:r>
              <a:rPr lang="en-US" sz="3200" b="1" dirty="0" err="1">
                <a:latin typeface="UTM Aptima" panose="02040603050506020204" pitchFamily="18" charset="0"/>
              </a:rPr>
              <a:t>điện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hàn điện an toàn</a:t>
            </a:r>
            <a:r>
              <a:rPr lang="en-US" sz="2400" dirty="0"/>
              <a:t>:</a:t>
            </a:r>
          </a:p>
          <a:p>
            <a:pPr algn="l"/>
            <a:r>
              <a:rPr lang="vi-VN" b="0" i="0" dirty="0">
                <a:solidFill>
                  <a:srgbClr val="4C4F5A"/>
                </a:solidFill>
                <a:effectLst/>
                <a:latin typeface="Open Sans" panose="020B0606030504020204" pitchFamily="34" charset="0"/>
              </a:rPr>
              <a:t>Bước đầu tiên trong quy trình vận hành máy hàn điện là kiểm tra kỹ lưỡng máy và môi trường làm việc để đảm bảo an toàn. Kiểm tra trạng thái của máy hàn, dây cáp, điện cực hàn và các bộ phận khác để đảm bảo chúng hoạt động đúng cách và không gặp sự cố nào.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Đồng thời, đảm bảo rằng không có vật liệu dễ cháy hoặc chất dễ cháy gần máy hàn.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hàn</a:t>
            </a:r>
            <a:r>
              <a:rPr lang="en-US" sz="3200" b="1" dirty="0">
                <a:latin typeface="UTM Aptima" panose="02040603050506020204" pitchFamily="18" charset="0"/>
              </a:rPr>
              <a:t> </a:t>
            </a:r>
            <a:r>
              <a:rPr lang="en-US" sz="3200" b="1" dirty="0" err="1">
                <a:latin typeface="UTM Aptima" panose="02040603050506020204" pitchFamily="18" charset="0"/>
              </a:rPr>
              <a:t>điện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hàn điện</a:t>
            </a:r>
            <a:r>
              <a:rPr lang="en-US" sz="2400" dirty="0"/>
              <a:t>:</a:t>
            </a:r>
          </a:p>
          <a:p>
            <a:pPr algn="l"/>
            <a:r>
              <a:rPr lang="vi-VN" b="0" i="0" dirty="0">
                <a:solidFill>
                  <a:srgbClr val="4C4F5A"/>
                </a:solidFill>
                <a:effectLst/>
                <a:latin typeface="Open Sans" panose="020B0606030504020204" pitchFamily="34" charset="0"/>
              </a:rPr>
              <a:t>Trong trường hợp xảy ra sự cố khi vận hành máy hàn điện, việc có các biện pháp xử lý khẩn cấp và cơ chế ứng phó là rất quan trọng để đảm bảo an toàn cho người lao động và môi trường làm việc.</a:t>
            </a:r>
          </a:p>
          <a:p>
            <a:pPr algn="l"/>
            <a:r>
              <a:rPr lang="vi-VN" b="0" i="0" dirty="0">
                <a:solidFill>
                  <a:srgbClr val="4C4F5A"/>
                </a:solidFill>
                <a:effectLst/>
                <a:latin typeface="Open Sans" panose="020B0606030504020204" pitchFamily="34" charset="0"/>
              </a:rPr>
              <a:t>Một trong những biện pháp quan trọng nhất là tắt nguồn điện ngay lập tức khi phát hiện bất kỳ sự cố nào liên quan đến máy hàn. Điều này có thể ngăn chặn nguy cơ điện giật và nguy cơ cháy nổ từ việc tiếp tục cung cấp điện cho máy hàn khi có vấn đề.</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hàn</a:t>
            </a:r>
            <a:r>
              <a:rPr lang="en-US" b="1" i="0" dirty="0">
                <a:effectLst/>
                <a:latin typeface="Söhne"/>
              </a:rPr>
              <a:t> </a:t>
            </a:r>
            <a:r>
              <a:rPr lang="en-US" b="1" i="0" dirty="0" err="1">
                <a:effectLst/>
                <a:latin typeface="Söhne"/>
              </a:rPr>
              <a:t>điện</a:t>
            </a:r>
            <a:r>
              <a:rPr lang="en-US" sz="2000" dirty="0">
                <a:latin typeface="Söhne"/>
              </a:rPr>
              <a:t>:</a:t>
            </a:r>
          </a:p>
          <a:p>
            <a:pPr algn="l"/>
            <a:r>
              <a:rPr lang="vi-VN" b="0" i="0" dirty="0">
                <a:effectLst/>
                <a:latin typeface="Söhne"/>
              </a:rPr>
              <a:t>Trong quá trình vận hành máy hàn điện, việc nhận diện và hiểu các rủi ro và mối nguy hiểm tiềm ẩn là quan trọng để đảm bảo an toàn cho người lao động và môi trường làm việc. </a:t>
            </a:r>
            <a:endParaRPr lang="en-US" b="0" i="0" dirty="0">
              <a:effectLst/>
              <a:latin typeface="Söhne"/>
            </a:endParaRPr>
          </a:p>
          <a:p>
            <a:pPr algn="l"/>
            <a:r>
              <a:rPr lang="vi-VN" b="0" i="0" dirty="0">
                <a:effectLst/>
                <a:latin typeface="Söhne"/>
              </a:rPr>
              <a:t>Một trong những rủi ro lớn nhất là nguy cơ cháy nổ do sự kết hợp của nguồn nhiệt từ quá trình hàn và sự hiện diện của vật liệu dễ cháy như dầu mỡ hoặc dung môi trong môi trường làm việc.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43AEC953-8ED4-63AD-0521-1039ED299AF8}"/>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hàn điện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hàn điện để việc vận hành an toàn</a:t>
            </a:r>
            <a:endParaRPr lang="en-US" b="0" i="0" dirty="0">
              <a:effectLst/>
              <a:latin typeface="Söhne"/>
            </a:endParaRPr>
          </a:p>
          <a:p>
            <a:pPr lvl="1"/>
            <a:r>
              <a:rPr lang="vi-VN" b="0" i="0" dirty="0">
                <a:effectLst/>
                <a:latin typeface="Söhne"/>
              </a:rPr>
              <a:t>Việc thực hiện kiểm tra và bảo dưỡng định kỳ máy hàn điện là quan trọng để đảm bảo an toàn cho quá trình vận hành. </a:t>
            </a:r>
            <a:endParaRPr lang="en-US" b="0" i="0" dirty="0">
              <a:effectLst/>
              <a:latin typeface="Söhne"/>
            </a:endParaRPr>
          </a:p>
          <a:p>
            <a:pPr lvl="1"/>
            <a:r>
              <a:rPr lang="vi-VN" b="0" i="0" dirty="0">
                <a:effectLst/>
                <a:latin typeface="Söhne"/>
              </a:rPr>
              <a:t>Đầu tiên, cần thực hiện kiểm tra trạng thái tổng quát của máy hàn, bao gồm kiểm tra dây cáp, điện cực hàn và các bộ phận khác để đảm bảo chúng không bị hỏng hoặc gãy rời. Điều này giúp ngăn ngừa các sự cố không mong muốn khi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3AFDB91-FE1A-9D06-B87E-1BB14F27CCA0}"/>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hàn điện</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điện</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việc vận hành máy hàn điện diễn ra an toàn, việc tuân thủ các quy định an toàn lao động là rất quan trọng. Đầu tiên, người lao động cần được đào tạo đầy đủ về các nguy cơ và biện pháp phòng ngừa trong quá trình vận hành máy hàn. </a:t>
            </a:r>
            <a:endParaRPr lang="en-US" b="0" i="0" dirty="0">
              <a:effectLst/>
              <a:latin typeface="Söhne"/>
            </a:endParaRPr>
          </a:p>
          <a:p>
            <a:pPr lvl="1"/>
            <a:r>
              <a:rPr lang="vi-VN" b="0" i="0" dirty="0">
                <a:effectLst/>
                <a:latin typeface="Söhne"/>
              </a:rPr>
              <a:t>Điều này bao gồm việc sử dụng trang thiết bị bảo hộ cá nhân như mặt nạ hàn, găng tay cách điện và áo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E83068-6AF2-7468-7CCF-70C7292410DC}"/>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hàn điện</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Việc xác định và đánh dấu vùng an toàn trong quá trình vận hành máy hàn điện là một phần quan trọng của việc đảm bảo an toàn cho người lao động và môi trường làm việc. </a:t>
            </a:r>
            <a:endParaRPr lang="en-US" b="0" i="0" dirty="0">
              <a:effectLst/>
              <a:latin typeface="Söhne"/>
            </a:endParaRPr>
          </a:p>
          <a:p>
            <a:pPr lvl="1"/>
            <a:r>
              <a:rPr lang="vi-VN" b="0" i="0" dirty="0">
                <a:effectLst/>
                <a:latin typeface="Söhne"/>
              </a:rPr>
              <a:t>Trước tiên, cần xác định vị trí và diện tích của vùng làm việc cần thiết để thực hiện công việc hàn một cách an toàn và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FDE1F20-2AB9-840F-6E85-AF82BB709874}"/>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hàn điện</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điện</a:t>
            </a:r>
            <a:r>
              <a:rPr lang="en-US" b="0" i="0" dirty="0">
                <a:effectLst/>
                <a:latin typeface="Söhne"/>
              </a:rPr>
              <a:t> </a:t>
            </a:r>
          </a:p>
          <a:p>
            <a:pPr lvl="1"/>
            <a:r>
              <a:rPr lang="vi-VN" b="0" i="0" dirty="0">
                <a:effectLst/>
                <a:latin typeface="Söhne"/>
              </a:rPr>
              <a:t>Trong quá trình vận hành máy hàn điện, việc sử dụng thiết bị bảo hộ cá nhân là vô cùng quan trọng để đảm bảo an toàn cho người lao động. </a:t>
            </a:r>
            <a:endParaRPr lang="en-US" b="0" i="0" dirty="0">
              <a:effectLst/>
              <a:latin typeface="Söhne"/>
            </a:endParaRPr>
          </a:p>
          <a:p>
            <a:pPr lvl="1"/>
            <a:r>
              <a:rPr lang="vi-VN" b="0" i="0" dirty="0">
                <a:effectLst/>
                <a:latin typeface="Söhne"/>
              </a:rPr>
              <a:t>Một trong những thiết bị bảo hộ cá nhân quan trọng nhất là mặt nạ hàn, được sử dụng để bảo vệ mắt và khuôn mặt khỏi tác động của tia lửa và bức xạ UV từ quá trình hàn.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5A7EE94-DD05-8C2B-2562-611E86980A3D}"/>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hàn điện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hàn điện</a:t>
            </a:r>
            <a:endParaRPr lang="en-US" b="0" i="0" dirty="0">
              <a:effectLst/>
              <a:latin typeface="Söhne"/>
            </a:endParaRPr>
          </a:p>
          <a:p>
            <a:pPr lvl="1"/>
            <a:r>
              <a:rPr lang="vi-VN" b="0" i="0" dirty="0">
                <a:effectLst/>
                <a:latin typeface="Söhne"/>
              </a:rPr>
              <a:t>Trong trường hợp xảy ra sự cố khi vận hành máy hàn điện, quy trình khẩn cấp và phản ứng nhanh chóng là rất quan trọng để đảm bảo an toàn cho người lao động và môi trường làm việc. </a:t>
            </a:r>
            <a:endParaRPr lang="en-US" b="0" i="0" dirty="0">
              <a:effectLst/>
              <a:latin typeface="Söhne"/>
            </a:endParaRPr>
          </a:p>
          <a:p>
            <a:pPr lvl="1"/>
            <a:r>
              <a:rPr lang="vi-VN" b="0" i="0" dirty="0">
                <a:effectLst/>
                <a:latin typeface="Söhne"/>
              </a:rPr>
              <a:t>Đầu tiên, người lao động cần phải dừng ngay việc sử dụng máy hàn và tắt nguồn điện để ngăn chặn các nguy cơ tiềm ẩn như nguy cơ điện giật hoặc cháy nổ.</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53EDA64-E5BD-AB34-D228-2394941DF898}"/>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hàn điện</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57E3500-4D84-9625-69A6-F03E93D1234D}"/>
              </a:ext>
            </a:extLst>
          </p:cNvPr>
          <p:cNvPicPr>
            <a:picLocks noChangeAspect="1"/>
          </p:cNvPicPr>
          <p:nvPr/>
        </p:nvPicPr>
        <p:blipFill>
          <a:blip r:embed="rId4"/>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hàn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hàn điện</a:t>
            </a:r>
            <a:endParaRPr lang="en-US" sz="2400" b="1" i="0" dirty="0">
              <a:effectLst/>
              <a:latin typeface="Söhne"/>
            </a:endParaRPr>
          </a:p>
          <a:p>
            <a:r>
              <a:rPr lang="vi-VN" b="0" i="0" dirty="0">
                <a:effectLst/>
                <a:latin typeface="Söhne"/>
              </a:rPr>
              <a:t>Điều kiện thời tiết có thể ảnh hưởng đáng kể đến việc vận hành máy hàn điện. Trong môi trường làm việc nóng, máy hàn có thể hoạt động ở nhiệt độ cao hơn bình thường, gây ra nguy cơ quá nhiệt và làm giảm hiệu suất làm việc của máy. </a:t>
            </a:r>
            <a:endParaRPr lang="en-US" b="0" i="0" dirty="0">
              <a:effectLst/>
              <a:latin typeface="Söhne"/>
            </a:endParaRPr>
          </a:p>
          <a:p>
            <a:r>
              <a:rPr lang="vi-VN" b="0" i="0" dirty="0">
                <a:effectLst/>
                <a:latin typeface="Söhne"/>
              </a:rPr>
              <a:t>Ngoài ra, trong môi trường làm việc lạnh, dầu mỡ và các chất bôi trơn khác có thể đông cứng, làm hỏng hoặc làm giảm khả năng hoạt động của các bộ phận trong máy hàn.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24997E8-6731-28A7-4569-1CF0881C214A}"/>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hàn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hàn điện</a:t>
            </a:r>
            <a:endParaRPr lang="en-US" sz="2400" b="1" i="0" dirty="0">
              <a:effectLst/>
              <a:latin typeface="Söhne"/>
            </a:endParaRPr>
          </a:p>
          <a:p>
            <a:r>
              <a:rPr lang="vi-VN" b="0" i="0" dirty="0">
                <a:effectLst/>
                <a:latin typeface="Söhne"/>
              </a:rPr>
              <a:t>Môi trường làm việc đóng vai trò quan trọng trong quá trình vận hành máy hàn điện. Trong môi trường làm việc kín đáo, việc thoát khí và hơi cặn từ quá trình hàn có thể bị hạn chế, dẫn đến tăng nguy cơ ngộ độc hoặc gây hại cho sức khỏe của người lao động. </a:t>
            </a:r>
            <a:endParaRPr lang="en-US" b="0" i="0" dirty="0">
              <a:effectLst/>
              <a:latin typeface="Söhne"/>
            </a:endParaRPr>
          </a:p>
          <a:p>
            <a:r>
              <a:rPr lang="vi-VN" b="0" i="0" dirty="0">
                <a:effectLst/>
                <a:latin typeface="Söhne"/>
              </a:rPr>
              <a:t>Điều này làm cho việc cung cấp hệ thống thông gió hiệu quả trở nên cực kỳ quan trọng để đảm bảo môi trường làm việc an toàn và lành mạnh.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1C8B1B-4C38-EC40-6405-1AD55E5B00D1}"/>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hàn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hàn điện ảnh hưởng như thế nào đến việc vận hành máy hàn điện</a:t>
            </a:r>
            <a:endParaRPr lang="en-US" sz="2400" b="1" i="0" dirty="0">
              <a:effectLst/>
              <a:latin typeface="Söhne"/>
            </a:endParaRPr>
          </a:p>
          <a:p>
            <a:r>
              <a:rPr lang="vi-VN" b="0" i="0" dirty="0">
                <a:effectLst/>
                <a:latin typeface="Söhne"/>
              </a:rPr>
              <a:t>Tình trạng kỹ thuật của máy hàn điện đóng vai trò quan trọng trong việc đảm bảo an toàn và hiệu suất của quá trình vận hành. </a:t>
            </a:r>
            <a:endParaRPr lang="en-US" b="0" i="0" dirty="0">
              <a:effectLst/>
              <a:latin typeface="Söhne"/>
            </a:endParaRPr>
          </a:p>
          <a:p>
            <a:r>
              <a:rPr lang="vi-VN" b="0" i="0" dirty="0">
                <a:effectLst/>
                <a:latin typeface="Söhne"/>
              </a:rPr>
              <a:t>Máy hàn điện cần phải được bảo trì định kỳ và kiểm tra để đảm bảo rằng tất cả các bộ phận hoạt động đúng cách và không gây ra sự cố không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3EBCC64-8350-A905-1A11-43AECD7C75E7}"/>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hàn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hàn điện</a:t>
            </a:r>
            <a:endParaRPr lang="en-US" sz="2400" b="1" i="0" dirty="0">
              <a:effectLst/>
              <a:latin typeface="Söhne"/>
            </a:endParaRPr>
          </a:p>
          <a:p>
            <a:r>
              <a:rPr lang="vi-VN" b="0" i="0" dirty="0">
                <a:effectLst/>
                <a:latin typeface="Söhne"/>
              </a:rPr>
              <a:t>Kiến thức an toàn và kỹ năng của người lao động đóng vai trò quan trọng trong việc đảm bảo an toàn và hiệu suất của quá trình vận hành máy hàn điện. </a:t>
            </a:r>
            <a:endParaRPr lang="en-US" b="0" i="0" dirty="0">
              <a:effectLst/>
              <a:latin typeface="Söhne"/>
            </a:endParaRPr>
          </a:p>
          <a:p>
            <a:r>
              <a:rPr lang="vi-VN" b="0" i="0" dirty="0">
                <a:effectLst/>
                <a:latin typeface="Söhne"/>
              </a:rPr>
              <a:t>Người lao động cần phải hiểu rõ về các nguy cơ và biện pháp phòng ngừa trong quá trình vận hành máy hàn, bao gồm cách sử dụng đúng các thiết bị bảo hộ cá nhân như mặt nạ hàn, găng tay cách điện và áo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A217D1A-34E1-3E7E-6359-897860054EAA}"/>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hàn điện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là quan trọng đối với người vận hành máy hàn điện vì nó giúp họ hiểu và nhận biết các nguy cơ và mối nguy hiểm có thể xảy ra trong quá trình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Thông qua việc đào tạo, họ có cơ hội học hỏi về cách sử dụng thiết bị bảo hộ cá nhân, các biện pháp phòng ngừa tai nạn, và quy trình xử lý khẩn cấp trong trường hợp có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2792174-7109-7565-32BA-B3E65583032F}"/>
              </a:ext>
            </a:extLst>
          </p:cNvPr>
          <p:cNvPicPr>
            <a:picLocks noChangeAspect="1"/>
          </p:cNvPicPr>
          <p:nvPr/>
        </p:nvPicPr>
        <p:blipFill>
          <a:blip r:embed="rId3"/>
          <a:stretch>
            <a:fillRect/>
          </a:stretch>
        </p:blipFill>
        <p:spPr>
          <a:xfrm>
            <a:off x="7318548" y="2349649"/>
            <a:ext cx="2813000" cy="2813000"/>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1790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86859A9-04F0-9A08-4498-9B6AE40D259F}"/>
              </a:ext>
            </a:extLst>
          </p:cNvPr>
          <p:cNvPicPr>
            <a:picLocks noChangeAspect="1"/>
          </p:cNvPicPr>
          <p:nvPr/>
        </p:nvPicPr>
        <p:blipFill>
          <a:blip r:embed="rId3"/>
          <a:stretch>
            <a:fillRect/>
          </a:stretch>
        </p:blipFill>
        <p:spPr>
          <a:xfrm>
            <a:off x="7318548" y="2349649"/>
            <a:ext cx="2813000" cy="2813000"/>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hàn</a:t>
            </a:r>
            <a:r>
              <a:rPr lang="en-US" sz="3200" dirty="0">
                <a:latin typeface="UTM Aptima" panose="02040603050506020204" pitchFamily="18" charset="0"/>
              </a:rPr>
              <a:t> </a:t>
            </a:r>
            <a:r>
              <a:rPr lang="en-US" sz="3200" dirty="0" err="1">
                <a:latin typeface="UTM Aptima" panose="02040603050506020204" pitchFamily="18" charset="0"/>
              </a:rPr>
              <a:t>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hàn điện không chỉ là nghĩa vụ pháp lý mà còn là yếu tố quan trọng đảm bảo sức khỏe và tính mạng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hàn điện là thiết bị đặc biệt có nguy cơ cao, do đó, việc tuân thủ các quy tắc và biện pháp an toàn là cực kỳ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25BA75F-646A-A9F5-567D-613F135C90E5}"/>
              </a:ext>
            </a:extLst>
          </p:cNvPr>
          <p:cNvPicPr>
            <a:picLocks noChangeAspect="1"/>
          </p:cNvPicPr>
          <p:nvPr/>
        </p:nvPicPr>
        <p:blipFill>
          <a:blip r:embed="rId3"/>
          <a:stretch>
            <a:fillRect/>
          </a:stretch>
        </p:blipFill>
        <p:spPr>
          <a:xfrm>
            <a:off x="-1754460" y="3008412"/>
            <a:ext cx="5630912" cy="563091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hàn</a:t>
            </a:r>
            <a:r>
              <a:rPr lang="en-US" sz="3200" dirty="0">
                <a:latin typeface="UTM Aptima" panose="02040603050506020204" pitchFamily="18" charset="0"/>
              </a:rPr>
              <a:t> </a:t>
            </a:r>
            <a:r>
              <a:rPr lang="en-US" sz="3200" dirty="0" err="1">
                <a:latin typeface="UTM Aptima" panose="02040603050506020204" pitchFamily="18" charset="0"/>
              </a:rPr>
              <a:t>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hàn điện</a:t>
            </a:r>
          </a:p>
          <a:p>
            <a:pPr algn="l">
              <a:lnSpc>
                <a:spcPct val="120000"/>
              </a:lnSpc>
            </a:pPr>
            <a:r>
              <a:rPr lang="vi-VN" b="0" i="0" dirty="0">
                <a:effectLst/>
                <a:latin typeface="Open Sans" panose="020B0606030504020204" pitchFamily="34" charset="0"/>
              </a:rPr>
              <a:t>Đầu tiên, việc đảm bảo môi trường làm việc sạch sẽ và thoáng đãng là rất quan trọng để giảm nguy cơ ngộ độc và cháy nổ.</a:t>
            </a:r>
          </a:p>
          <a:p>
            <a:pPr algn="l">
              <a:lnSpc>
                <a:spcPct val="120000"/>
              </a:lnSpc>
            </a:pPr>
            <a:r>
              <a:rPr lang="vi-VN" b="0" i="0" dirty="0">
                <a:effectLst/>
                <a:latin typeface="Open Sans" panose="020B0606030504020204" pitchFamily="34" charset="0"/>
              </a:rPr>
              <a:t>Ngoài ra, việc sử dụng đúng thiết bị bảo hộ cá nhân như mặt nạ hàn, kính bảo hộ, găng tay cách điện và áo bảo hộ là điều cần thiết để bảo vệ sức khỏe của người lao động khỏi các tác động tiêu cực của tia lửa, bụi hàn và tác động nhiệt.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6B7AEE2-5865-E783-CD77-ECAA1C5182F9}"/>
              </a:ext>
            </a:extLst>
          </p:cNvPr>
          <p:cNvPicPr>
            <a:picLocks noChangeAspect="1"/>
          </p:cNvPicPr>
          <p:nvPr/>
        </p:nvPicPr>
        <p:blipFill>
          <a:blip r:embed="rId3"/>
          <a:stretch>
            <a:fillRect/>
          </a:stretch>
        </p:blipFill>
        <p:spPr>
          <a:xfrm>
            <a:off x="-1754460" y="3008412"/>
            <a:ext cx="5630912" cy="563091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3269</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HÀN ĐIỆN</vt:lpstr>
      <vt:lpstr>Một số vụ tai nạn lao động khi vận hành máy hàn điện</vt:lpstr>
      <vt:lpstr>Tóm tắt bài học</vt:lpstr>
      <vt:lpstr>Giới thiệu</vt:lpstr>
      <vt:lpstr>Giới thiệu</vt:lpstr>
      <vt:lpstr>Thành Phần Và Chức Năng Của máy hàn điện</vt:lpstr>
      <vt:lpstr>Thành Phần Và Chức Năng Của máy hàn điện</vt:lpstr>
      <vt:lpstr>Thành Phần Và Chức Năng Của máy hàn điện</vt:lpstr>
      <vt:lpstr>Thành Phần Và Chức Năng Của máy hàn điện</vt:lpstr>
      <vt:lpstr>Kiểm tra và bảo trì an toàn trước khi vận hành máy hàn điện</vt:lpstr>
      <vt:lpstr>Kiểm tra và bảo trì an toàn trước khi vận hành máy hàn điện</vt:lpstr>
      <vt:lpstr>Quy trình vận hành an toàn máy hàn điện</vt:lpstr>
      <vt:lpstr>Quy trình vận hành an toàn máy hàn điện</vt:lpstr>
      <vt:lpstr>Đánh giá rủi ro và quản lý mối nguy khi vận hành máy hàn điện</vt:lpstr>
      <vt:lpstr>Đánh giá rủi ro và quản lý mối nguy khi vận hành máy hàn điện</vt:lpstr>
      <vt:lpstr>Đánh giá rủi ro và quản lý mối nguy khi vận hành máy hàn điện</vt:lpstr>
      <vt:lpstr>Đánh giá rủi ro và quản lý mối nguy khi vận hành máy hàn điện</vt:lpstr>
      <vt:lpstr>Đánh giá rủi ro và quản lý mối nguy khi vận hành máy hàn điện</vt:lpstr>
      <vt:lpstr>Đánh giá rủi ro và quản lý mối nguy khi vận hành máy hàn điện</vt:lpstr>
      <vt:lpstr>Đánh giá rủi ro và quản lý mối nguy khi vận hành máy hàn điện</vt:lpstr>
      <vt:lpstr>Các yếu tố ảnh hưởng đến an toàn lao động khi vận hành máy hàn điện</vt:lpstr>
      <vt:lpstr>Các yếu tố ảnh hưởng đến an toàn lao động khi vận hành máy hàn điện</vt:lpstr>
      <vt:lpstr>Các yếu tố ảnh hưởng đến an toàn lao động khi vận hành máy hàn điện</vt:lpstr>
      <vt:lpstr>Các yếu tố ảnh hưởng đến an toàn lao động khi vận hành máy hàn điện</vt:lpstr>
      <vt:lpstr>Đào tạo an toàn lao động về kỹ năng vận hành máy hàn điện an toàn</vt:lpstr>
      <vt:lpstr>Đào tạo an toàn lao động về kỹ năng vận hành máy hàn điện an toàn</vt:lpstr>
      <vt:lpstr>Ý nghĩa của an toàn lao động trong việc vận hành máy hàn điện</vt:lpstr>
      <vt:lpstr>Ý nghĩa của an toàn lao động trong việc vận hành máy hàn điện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2024-04-12T02:52:58Z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