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73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KHẮC LASER</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B5E06BE-05A9-C0C8-C0A3-0D823BB81EB7}"/>
              </a:ext>
            </a:extLst>
          </p:cNvPr>
          <p:cNvPicPr>
            <a:picLocks noChangeAspect="1"/>
          </p:cNvPicPr>
          <p:nvPr/>
        </p:nvPicPr>
        <p:blipFill>
          <a:blip r:embed="rId4"/>
          <a:stretch>
            <a:fillRect/>
          </a:stretch>
        </p:blipFill>
        <p:spPr>
          <a:xfrm>
            <a:off x="4994720" y="4383112"/>
            <a:ext cx="2199383" cy="219938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khắc</a:t>
            </a:r>
            <a:r>
              <a:rPr lang="en-US" sz="3200" b="1" dirty="0">
                <a:solidFill>
                  <a:schemeClr val="accent1"/>
                </a:solidFill>
                <a:latin typeface="UTM Aptima" panose="02040603050506020204" pitchFamily="18" charset="0"/>
              </a:rPr>
              <a:t> laser</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Máy</a:t>
            </a:r>
            <a:r>
              <a:rPr lang="en-US" b="0" i="0" dirty="0">
                <a:solidFill>
                  <a:srgbClr val="0D0D0D"/>
                </a:solidFill>
                <a:effectLst/>
                <a:latin typeface="Söhne"/>
              </a:rPr>
              <a:t> </a:t>
            </a:r>
            <a:r>
              <a:rPr lang="en-US" b="0" i="0" dirty="0" err="1">
                <a:solidFill>
                  <a:srgbClr val="0D0D0D"/>
                </a:solidFill>
                <a:effectLst/>
                <a:latin typeface="Söhne"/>
              </a:rPr>
              <a:t>khắc</a:t>
            </a:r>
            <a:r>
              <a:rPr lang="en-US" b="0" i="0" dirty="0">
                <a:solidFill>
                  <a:srgbClr val="0D0D0D"/>
                </a:solidFill>
                <a:effectLst/>
                <a:latin typeface="Söhne"/>
              </a:rPr>
              <a:t> laser, </a:t>
            </a:r>
            <a:r>
              <a:rPr lang="en-US" b="0" i="0" dirty="0" err="1">
                <a:solidFill>
                  <a:srgbClr val="0D0D0D"/>
                </a:solidFill>
                <a:effectLst/>
                <a:latin typeface="Söhne"/>
              </a:rPr>
              <a:t>với</a:t>
            </a:r>
            <a:r>
              <a:rPr lang="en-US" b="0" i="0" dirty="0">
                <a:solidFill>
                  <a:srgbClr val="0D0D0D"/>
                </a:solidFill>
                <a:effectLst/>
                <a:latin typeface="Söhne"/>
              </a:rPr>
              <a:t> </a:t>
            </a:r>
            <a:r>
              <a:rPr lang="en-US" b="0" i="0" dirty="0" err="1">
                <a:solidFill>
                  <a:srgbClr val="0D0D0D"/>
                </a:solidFill>
                <a:effectLst/>
                <a:latin typeface="Söhne"/>
              </a:rPr>
              <a:t>khả</a:t>
            </a:r>
            <a:r>
              <a:rPr lang="en-US" b="0" i="0" dirty="0">
                <a:solidFill>
                  <a:srgbClr val="0D0D0D"/>
                </a:solidFill>
                <a:effectLst/>
                <a:latin typeface="Söhne"/>
              </a:rPr>
              <a:t> </a:t>
            </a:r>
            <a:r>
              <a:rPr lang="en-US" b="0" i="0" dirty="0" err="1">
                <a:solidFill>
                  <a:srgbClr val="0D0D0D"/>
                </a:solidFill>
                <a:effectLst/>
                <a:latin typeface="Söhne"/>
              </a:rPr>
              <a:t>năng</a:t>
            </a:r>
            <a:r>
              <a:rPr lang="en-US" b="0" i="0" dirty="0">
                <a:solidFill>
                  <a:srgbClr val="0D0D0D"/>
                </a:solidFill>
                <a:effectLst/>
                <a:latin typeface="Söhne"/>
              </a:rPr>
              <a:t> </a:t>
            </a:r>
            <a:r>
              <a:rPr lang="en-US" b="0" i="0" dirty="0" err="1">
                <a:solidFill>
                  <a:srgbClr val="0D0D0D"/>
                </a:solidFill>
                <a:effectLst/>
                <a:latin typeface="Söhne"/>
              </a:rPr>
              <a:t>cắt</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khắc</a:t>
            </a:r>
            <a:r>
              <a:rPr lang="en-US" b="0" i="0" dirty="0">
                <a:solidFill>
                  <a:srgbClr val="0D0D0D"/>
                </a:solidFill>
                <a:effectLst/>
                <a:latin typeface="Söhne"/>
              </a:rPr>
              <a:t> </a:t>
            </a:r>
            <a:r>
              <a:rPr lang="en-US" b="0" i="0" dirty="0" err="1">
                <a:solidFill>
                  <a:srgbClr val="0D0D0D"/>
                </a:solidFill>
                <a:effectLst/>
                <a:latin typeface="Söhne"/>
              </a:rPr>
              <a:t>chính</a:t>
            </a:r>
            <a:r>
              <a:rPr lang="en-US" b="0" i="0" dirty="0">
                <a:solidFill>
                  <a:srgbClr val="0D0D0D"/>
                </a:solidFill>
                <a:effectLst/>
                <a:latin typeface="Söhne"/>
              </a:rPr>
              <a:t> </a:t>
            </a:r>
            <a:r>
              <a:rPr lang="en-US" b="0" i="0" dirty="0" err="1">
                <a:solidFill>
                  <a:srgbClr val="0D0D0D"/>
                </a:solidFill>
                <a:effectLst/>
                <a:latin typeface="Söhne"/>
              </a:rPr>
              <a:t>xác</a:t>
            </a:r>
            <a:r>
              <a:rPr lang="en-US" b="0" i="0" dirty="0">
                <a:solidFill>
                  <a:srgbClr val="0D0D0D"/>
                </a:solidFill>
                <a:effectLst/>
                <a:latin typeface="Söhne"/>
              </a:rPr>
              <a:t>, </a:t>
            </a:r>
            <a:r>
              <a:rPr lang="en-US" b="0" i="0" dirty="0" err="1">
                <a:solidFill>
                  <a:srgbClr val="0D0D0D"/>
                </a:solidFill>
                <a:effectLst/>
                <a:latin typeface="Söhne"/>
              </a:rPr>
              <a:t>đang</a:t>
            </a:r>
            <a:r>
              <a:rPr lang="en-US" b="0" i="0" dirty="0">
                <a:solidFill>
                  <a:srgbClr val="0D0D0D"/>
                </a:solidFill>
                <a:effectLst/>
                <a:latin typeface="Söhne"/>
              </a:rPr>
              <a:t> </a:t>
            </a:r>
            <a:r>
              <a:rPr lang="en-US" b="0" i="0" dirty="0" err="1">
                <a:solidFill>
                  <a:srgbClr val="0D0D0D"/>
                </a:solidFill>
                <a:effectLst/>
                <a:latin typeface="Söhne"/>
              </a:rPr>
              <a:t>trở</a:t>
            </a:r>
            <a:r>
              <a:rPr lang="en-US" b="0" i="0" dirty="0">
                <a:solidFill>
                  <a:srgbClr val="0D0D0D"/>
                </a:solidFill>
                <a:effectLst/>
                <a:latin typeface="Söhne"/>
              </a:rPr>
              <a:t> </a:t>
            </a:r>
            <a:r>
              <a:rPr lang="en-US" b="0" i="0" dirty="0" err="1">
                <a:solidFill>
                  <a:srgbClr val="0D0D0D"/>
                </a:solidFill>
                <a:effectLst/>
                <a:latin typeface="Söhne"/>
              </a:rPr>
              <a:t>thành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cụ</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nhiều</a:t>
            </a:r>
            <a:r>
              <a:rPr lang="en-US" b="0" i="0" dirty="0">
                <a:solidFill>
                  <a:srgbClr val="0D0D0D"/>
                </a:solidFill>
                <a:effectLst/>
                <a:latin typeface="Söhne"/>
              </a:rPr>
              <a:t>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sz="2000" dirty="0">
                <a:ea typeface="+mn-lt"/>
                <a:cs typeface="+mn-lt"/>
              </a:rPr>
              <a:t>:</a:t>
            </a:r>
            <a:endParaRPr lang="en-US" dirty="0"/>
          </a:p>
          <a:p>
            <a:pPr marL="730885" lvl="1" indent="-304165"/>
            <a:r>
              <a:rPr lang="vi-VN" i="0" dirty="0">
                <a:solidFill>
                  <a:srgbClr val="0D0D0D"/>
                </a:solidFill>
                <a:effectLst/>
                <a:latin typeface="Söhne"/>
              </a:rPr>
              <a:t>Tia laser gây thương tích cho mắt</a:t>
            </a:r>
            <a:endParaRPr lang="en-US" i="0" dirty="0">
              <a:solidFill>
                <a:srgbClr val="0D0D0D"/>
              </a:solidFill>
              <a:effectLst/>
              <a:latin typeface="Söhne"/>
            </a:endParaRPr>
          </a:p>
          <a:p>
            <a:pPr marL="730885" lvl="1" indent="-304165"/>
            <a:r>
              <a:rPr lang="vi-VN" dirty="0"/>
              <a:t>Nguy cơ cháy nổ</a:t>
            </a:r>
            <a:endParaRPr lang="en-US" dirty="0">
              <a:solidFill>
                <a:srgbClr val="0D0D0D"/>
              </a:solidFill>
              <a:latin typeface="Söhne"/>
            </a:endParaRPr>
          </a:p>
          <a:p>
            <a:pPr marL="730885" lvl="1" indent="-304165"/>
            <a:r>
              <a:rPr lang="vi-VN" dirty="0"/>
              <a:t>Chấn thương do va đập hoặc trượt tay</a:t>
            </a:r>
            <a:endParaRPr lang="en-US" dirty="0">
              <a:solidFill>
                <a:srgbClr val="0D0D0D"/>
              </a:solidFill>
              <a:latin typeface="Söhne"/>
            </a:endParaRPr>
          </a:p>
          <a:p>
            <a:pPr marL="730885" lvl="1" indent="-304165"/>
            <a:r>
              <a:rPr lang="vi-VN" dirty="0"/>
              <a:t>Nguy cơ bức xạ</a:t>
            </a:r>
            <a:endParaRPr lang="en-US" dirty="0">
              <a:solidFill>
                <a:srgbClr val="0D0D0D"/>
              </a:solidFill>
              <a:latin typeface="Söhne"/>
            </a:endParaRPr>
          </a:p>
          <a:p>
            <a:pPr marL="730885" lvl="1" indent="-304165"/>
            <a:r>
              <a:rPr lang="vi-VN" dirty="0"/>
              <a:t>Hỏng hóc máy gây chấn thương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khắc</a:t>
            </a:r>
            <a:r>
              <a:rPr lang="en-US" dirty="0"/>
              <a:t> laser</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khắc</a:t>
            </a:r>
            <a:r>
              <a:rPr lang="en-US" dirty="0"/>
              <a:t> laser</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khắc laser</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khắc laser</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khắc laser</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khắc</a:t>
            </a:r>
            <a:r>
              <a:rPr lang="en-US" dirty="0"/>
              <a:t> laser</a:t>
            </a:r>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khắc</a:t>
            </a:r>
            <a:r>
              <a:rPr lang="en-US" dirty="0"/>
              <a:t> laser</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khắc</a:t>
            </a:r>
            <a:r>
              <a:rPr lang="en-US" sz="2400" b="1" i="0" dirty="0">
                <a:effectLst/>
                <a:latin typeface="Söhne"/>
              </a:rPr>
              <a:t> laser</a:t>
            </a:r>
          </a:p>
          <a:p>
            <a:r>
              <a:rPr lang="vi-VN" b="0" i="0" dirty="0">
                <a:effectLst/>
                <a:latin typeface="Söhne"/>
              </a:rPr>
              <a:t>An toàn lao động khi vận hành máy khắc laser là một yếu tố vô cùng quan trọng đối với cả nhân viên và doanh nghiệp. </a:t>
            </a:r>
            <a:endParaRPr lang="en-US" b="0" i="0" dirty="0">
              <a:effectLst/>
              <a:latin typeface="Söhne"/>
            </a:endParaRPr>
          </a:p>
          <a:p>
            <a:r>
              <a:rPr lang="vi-VN" b="0" i="0" dirty="0">
                <a:effectLst/>
                <a:latin typeface="Söhne"/>
              </a:rPr>
              <a:t>Việc hiểu và thực hiện các biện pháp an toàn không chỉ giúp ngăn chặn tai nạn và chấn thương, mà còn giữ cho quá trình sản xuất diễn ra một cách liên tục và hiệu quả.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D2E4268-06B2-12AB-BA77-017810A56DB3}"/>
              </a:ext>
            </a:extLst>
          </p:cNvPr>
          <p:cNvPicPr>
            <a:picLocks noChangeAspect="1"/>
          </p:cNvPicPr>
          <p:nvPr/>
        </p:nvPicPr>
        <p:blipFill>
          <a:blip r:embed="rId3"/>
          <a:stretch>
            <a:fillRect/>
          </a:stretch>
        </p:blipFill>
        <p:spPr>
          <a:xfrm>
            <a:off x="-674340" y="3699085"/>
            <a:ext cx="3871042" cy="387104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khắc</a:t>
            </a:r>
            <a:r>
              <a:rPr lang="en-US" sz="2400" b="1" i="0" dirty="0">
                <a:effectLst/>
                <a:latin typeface="Söhne"/>
              </a:rPr>
              <a:t> laser</a:t>
            </a:r>
          </a:p>
          <a:p>
            <a:r>
              <a:rPr lang="vi-VN" b="0" i="0" dirty="0">
                <a:effectLst/>
                <a:latin typeface="Söhne"/>
              </a:rPr>
              <a:t>Sử dụng thiết bị bảo hộ cá nhân (PPE): Bao gồm kính bảo hộ để bảo vệ mắt khỏi tác động của tia laser và găng tay cách nhiệt để bảo vệ da khỏi tiếp xúc trực tiếp với vật liệu nóng.</a:t>
            </a:r>
          </a:p>
          <a:p>
            <a:r>
              <a:rPr lang="vi-VN" b="0" i="0" dirty="0">
                <a:effectLst/>
                <a:latin typeface="Söhne"/>
              </a:rPr>
              <a:t>Tuân thủ các quy định về vật liệu làm việc: Đảm bảo chỉ sử dụng vật liệu được phê duyệt và an toàn để khắc hoặc cắt bằng máy khắc laser. Một số vật liệu có thể phát ra khói độc hại hoặc gây cháy nổ khi tiếp xúc với tia laser.</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9B06B30-58CB-27EA-368F-2C1BE5D95721}"/>
              </a:ext>
            </a:extLst>
          </p:cNvPr>
          <p:cNvPicPr>
            <a:picLocks noChangeAspect="1"/>
          </p:cNvPicPr>
          <p:nvPr/>
        </p:nvPicPr>
        <p:blipFill>
          <a:blip r:embed="rId3"/>
          <a:stretch>
            <a:fillRect/>
          </a:stretch>
        </p:blipFill>
        <p:spPr>
          <a:xfrm>
            <a:off x="-674340" y="3699085"/>
            <a:ext cx="3871042" cy="387104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khắc</a:t>
            </a:r>
            <a:r>
              <a:rPr lang="en-US" sz="3200" b="1" dirty="0">
                <a:solidFill>
                  <a:schemeClr val="bg1"/>
                </a:solidFill>
                <a:latin typeface="UTM Aptima" panose="02040603050506020204" pitchFamily="18" charset="0"/>
              </a:rPr>
              <a:t> laser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khắc</a:t>
            </a:r>
            <a:r>
              <a:rPr lang="en-US" b="1" i="0" dirty="0">
                <a:effectLst/>
                <a:latin typeface="Open Sans" panose="020B0606030504020204" pitchFamily="34" charset="0"/>
              </a:rPr>
              <a:t> laser</a:t>
            </a:r>
            <a:r>
              <a:rPr lang="en-US" sz="2000" dirty="0">
                <a:solidFill>
                  <a:schemeClr val="bg1"/>
                </a:solidFill>
              </a:rPr>
              <a:t>:</a:t>
            </a:r>
          </a:p>
          <a:p>
            <a:pPr algn="l"/>
            <a:r>
              <a:rPr lang="vi-VN" b="0" i="0" dirty="0">
                <a:effectLst/>
                <a:latin typeface="Open Sans" panose="020B0606030504020204" pitchFamily="34" charset="0"/>
              </a:rPr>
              <a:t>Bộ laser: Là thành phần chính tạo ra tia laser để thực hiện quá trình khắc hoặc cắt. Bộ laser thường được điều khiển bằng một bộ điều khiển để điều chỉnh công suất và tần số của tia laser.</a:t>
            </a:r>
          </a:p>
          <a:p>
            <a:pPr algn="l"/>
            <a:r>
              <a:rPr lang="vi-VN" b="0" i="0" dirty="0">
                <a:effectLst/>
                <a:latin typeface="Open Sans" panose="020B0606030504020204" pitchFamily="34" charset="0"/>
              </a:rPr>
              <a:t>Hệ thống làm mát: Để duy trì nhiệt độ hoạt động của bộ laser ở mức an toàn, máy khắc laser thường được trang bị hệ thống làm mát. Hệ thống này giúp làm mát bộ laser và ngăn chặn quá trình làm nóng quá mức.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F90E539-8CAD-8C47-6F9E-814953D062B6}"/>
              </a:ext>
            </a:extLst>
          </p:cNvPr>
          <p:cNvPicPr>
            <a:picLocks noChangeAspect="1"/>
          </p:cNvPicPr>
          <p:nvPr/>
        </p:nvPicPr>
        <p:blipFill>
          <a:blip r:embed="rId3"/>
          <a:stretch>
            <a:fillRect/>
          </a:stretch>
        </p:blipFill>
        <p:spPr>
          <a:xfrm>
            <a:off x="6382444" y="112474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khắc</a:t>
            </a:r>
            <a:r>
              <a:rPr lang="en-US" sz="3200" b="1" dirty="0">
                <a:solidFill>
                  <a:schemeClr val="bg1"/>
                </a:solidFill>
                <a:latin typeface="UTM Aptima" panose="02040603050506020204" pitchFamily="18" charset="0"/>
              </a:rPr>
              <a:t> laser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khắc</a:t>
            </a:r>
            <a:r>
              <a:rPr lang="en-US" b="1" i="0" dirty="0">
                <a:effectLst/>
                <a:latin typeface="Open Sans" panose="020B0606030504020204" pitchFamily="34" charset="0"/>
              </a:rPr>
              <a:t> laser</a:t>
            </a:r>
            <a:r>
              <a:rPr lang="en-US" sz="2000" dirty="0">
                <a:solidFill>
                  <a:schemeClr val="bg1"/>
                </a:solidFill>
              </a:rPr>
              <a:t>:</a:t>
            </a:r>
          </a:p>
          <a:p>
            <a:pPr algn="l"/>
            <a:r>
              <a:rPr lang="vi-VN" b="0" i="0" dirty="0">
                <a:effectLst/>
                <a:latin typeface="Open Sans" panose="020B0606030504020204" pitchFamily="34" charset="0"/>
              </a:rPr>
              <a:t>Máy khắc laser là một thiết bị chuyên dụng được sử dụng để khắc hoặc cắt các vật liệu như gỗ, nhựa, kim loại, và nhiều vật liệu khác bằng tia laser.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cơ bản của máy khắc laser bao gồm một bộ laser, hệ thống quang học, hệ thống điều khiển, và bàn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B651786-6C4D-8F2D-7E95-707D1E11EE40}"/>
              </a:ext>
            </a:extLst>
          </p:cNvPr>
          <p:cNvPicPr>
            <a:picLocks noChangeAspect="1"/>
          </p:cNvPicPr>
          <p:nvPr/>
        </p:nvPicPr>
        <p:blipFill>
          <a:blip r:embed="rId3"/>
          <a:stretch>
            <a:fillRect/>
          </a:stretch>
        </p:blipFill>
        <p:spPr>
          <a:xfrm>
            <a:off x="6382444" y="112474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khắc</a:t>
            </a:r>
            <a:r>
              <a:rPr lang="en-US" sz="3200" b="1" dirty="0">
                <a:solidFill>
                  <a:schemeClr val="bg1"/>
                </a:solidFill>
                <a:latin typeface="UTM Aptima" panose="02040603050506020204" pitchFamily="18" charset="0"/>
              </a:rPr>
              <a:t> laser </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khắc</a:t>
            </a:r>
            <a:r>
              <a:rPr lang="en-US" b="1" i="0" dirty="0">
                <a:effectLst/>
                <a:latin typeface="Open Sans" panose="020B0606030504020204" pitchFamily="34" charset="0"/>
              </a:rPr>
              <a:t> laser</a:t>
            </a:r>
            <a:r>
              <a:rPr lang="en-US" sz="2000" dirty="0">
                <a:solidFill>
                  <a:schemeClr val="bg1"/>
                </a:solidFill>
              </a:rPr>
              <a:t>:</a:t>
            </a:r>
          </a:p>
          <a:p>
            <a:pPr algn="l"/>
            <a:r>
              <a:rPr lang="vi-VN" b="0" i="0" dirty="0">
                <a:effectLst/>
                <a:latin typeface="Open Sans" panose="020B0606030504020204" pitchFamily="34" charset="0"/>
              </a:rPr>
              <a:t>Gia công kim loại: Máy khắc laser được sử dụng rộng rãi trong việc khắc và đánh dấu trên các vật liệu kim loại như thép không gỉ, nhôm, và đồng. Công nghệ laser có thể tạo ra các dấu vết chính xác và sâu trên bề mặt kim loại mà không làm ảnh hưởng đến cấu trúc của vật liệu.</a:t>
            </a:r>
          </a:p>
          <a:p>
            <a:pPr algn="l"/>
            <a:r>
              <a:rPr lang="vi-VN" b="0" i="0" dirty="0">
                <a:effectLst/>
                <a:latin typeface="Open Sans" panose="020B0606030504020204" pitchFamily="34" charset="0"/>
              </a:rPr>
              <a:t>Chế tác gỗ: Trong ngành gỗ, máy khắc laser được sử dụng để tạo ra các sản phẩm trang trí, đồ nội thất, và quà tặng cá nhân. Từ việc khắc hình ảnh phức tạp đến tạo ra các cấu trúc 3D, công nghệ laser mang lại sự linh hoạt và chính xác cao trong chế tác gỗ.</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D4248CF-F469-50D5-5C60-6B454EBB1C0A}"/>
              </a:ext>
            </a:extLst>
          </p:cNvPr>
          <p:cNvPicPr>
            <a:picLocks noChangeAspect="1"/>
          </p:cNvPicPr>
          <p:nvPr/>
        </p:nvPicPr>
        <p:blipFill>
          <a:blip r:embed="rId3"/>
          <a:stretch>
            <a:fillRect/>
          </a:stretch>
        </p:blipFill>
        <p:spPr>
          <a:xfrm>
            <a:off x="6382444" y="112474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khắc</a:t>
            </a:r>
            <a:r>
              <a:rPr lang="en-US" sz="3200" b="1" dirty="0">
                <a:solidFill>
                  <a:schemeClr val="bg1"/>
                </a:solidFill>
                <a:latin typeface="UTM Aptima" panose="02040603050506020204" pitchFamily="18" charset="0"/>
              </a:rPr>
              <a:t> laser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khắc</a:t>
            </a:r>
            <a:r>
              <a:rPr lang="en-US" b="1" i="0" dirty="0">
                <a:effectLst/>
                <a:latin typeface="Open Sans" panose="020B0606030504020204" pitchFamily="34" charset="0"/>
              </a:rPr>
              <a:t> laser</a:t>
            </a:r>
            <a:r>
              <a:rPr lang="en-US" sz="2000" dirty="0">
                <a:solidFill>
                  <a:schemeClr val="bg1"/>
                </a:solidFill>
              </a:rPr>
              <a:t>:</a:t>
            </a:r>
          </a:p>
          <a:p>
            <a:pPr algn="l"/>
            <a:r>
              <a:rPr lang="vi-VN" b="0" i="0" dirty="0">
                <a:effectLst/>
                <a:latin typeface="Open Sans" panose="020B0606030504020204" pitchFamily="34" charset="0"/>
              </a:rPr>
              <a:t>Việc vận hành máy khắc laser mang lại một số rủi ro và nguy cơ đối với nhân viên và môi trường làm việc. Một trong những rủi ro lớn nhất là nguy cơ chấn thương mắt do tiếp xúc với tia laser. </a:t>
            </a:r>
            <a:endParaRPr lang="en-US" dirty="0">
              <a:latin typeface="Open Sans" panose="020B0606030504020204" pitchFamily="34" charset="0"/>
            </a:endParaRPr>
          </a:p>
          <a:p>
            <a:pPr algn="l"/>
            <a:r>
              <a:rPr lang="vi-VN" b="0" i="0" dirty="0">
                <a:effectLst/>
                <a:latin typeface="Open Sans" panose="020B0606030504020204" pitchFamily="34" charset="0"/>
              </a:rPr>
              <a:t>Nếu không sử dụng kính bảo vệ hoặc không tuân thủ các biện pháp an toàn, tia laser có thể gây cháy nổ và thương tổn võng mạc, dẫn đến mất thị lực hoặc thậm chí làm mù.</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C29A094-611C-CDE1-C8CC-F1632C862912}"/>
              </a:ext>
            </a:extLst>
          </p:cNvPr>
          <p:cNvPicPr>
            <a:picLocks noChangeAspect="1"/>
          </p:cNvPicPr>
          <p:nvPr/>
        </p:nvPicPr>
        <p:blipFill>
          <a:blip r:embed="rId3"/>
          <a:stretch>
            <a:fillRect/>
          </a:stretch>
        </p:blipFill>
        <p:spPr>
          <a:xfrm>
            <a:off x="6382444" y="112474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khắc laser</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khắc laser</a:t>
            </a:r>
          </a:p>
          <a:p>
            <a:pPr algn="l">
              <a:lnSpc>
                <a:spcPct val="120000"/>
              </a:lnSpc>
            </a:pPr>
            <a:r>
              <a:rPr lang="vi-VN" b="0" i="0" dirty="0">
                <a:effectLst/>
                <a:latin typeface="Open Sans" panose="020B0606030504020204" pitchFamily="34" charset="0"/>
              </a:rPr>
              <a:t>Kiểm tra thiết bị bảo hộ cá nhân (PPE): Đảm bảo rằng mọi người sử dụng máy đã trang bị đầy đủ thiết bị bảo hộ cá nhân như kính bảo vệ để bảo vệ mắt khỏi tác động của tia laser và găng tay cách nhiệt để bảo vệ da khỏi tiếp xúc trực tiếp với vật liệu nóng.</a:t>
            </a:r>
          </a:p>
          <a:p>
            <a:pPr algn="l">
              <a:lnSpc>
                <a:spcPct val="120000"/>
              </a:lnSpc>
            </a:pPr>
            <a:r>
              <a:rPr lang="vi-VN" b="0" i="0" dirty="0">
                <a:effectLst/>
                <a:latin typeface="Open Sans" panose="020B0606030504020204" pitchFamily="34" charset="0"/>
              </a:rPr>
              <a:t>Kiểm tra vật liệu làm việc: Đảm bảo rằng vật liệu cần khắc hoặc cắt đã được kiểm tra và đảm bảo an toàn cho việc sử dụng với máy khắc laser. Tránh sử dụng vật liệu dễ cháy hoặc dễ nổ mà không có biện pháp phòng ngừa phù hợp.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CFABD8A-D305-015E-338C-90135E3BFDDF}"/>
              </a:ext>
            </a:extLst>
          </p:cNvPr>
          <p:cNvPicPr>
            <a:picLocks noChangeAspect="1"/>
          </p:cNvPicPr>
          <p:nvPr/>
        </p:nvPicPr>
        <p:blipFill>
          <a:blip r:embed="rId3"/>
          <a:stretch>
            <a:fillRect/>
          </a:stretch>
        </p:blipFill>
        <p:spPr>
          <a:xfrm>
            <a:off x="-746348" y="2780928"/>
            <a:ext cx="5760640" cy="576064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khắc laser</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khắc laser định kỳ</a:t>
            </a:r>
          </a:p>
          <a:p>
            <a:pPr algn="l">
              <a:lnSpc>
                <a:spcPct val="120000"/>
              </a:lnSpc>
            </a:pPr>
            <a:r>
              <a:rPr lang="vi-VN" b="0" i="0" dirty="0">
                <a:effectLst/>
                <a:latin typeface="Open Sans" panose="020B0606030504020204" pitchFamily="34" charset="0"/>
              </a:rPr>
              <a:t>Kiểm tra và làm sạch hệ thống quang học: Định kỳ kiểm tra và làm sạch các ống kính và gương trong hệ thống quang học của máy. Bụi bẩn hoặc các vật liệu tích tụ trên các bề mặt quang học có thể làm giảm hiệu suất của máy và làm suy giảm chất lượng của sản phẩm cuối cùng.</a:t>
            </a:r>
          </a:p>
          <a:p>
            <a:pPr algn="l">
              <a:lnSpc>
                <a:spcPct val="120000"/>
              </a:lnSpc>
            </a:pPr>
            <a:r>
              <a:rPr lang="vi-VN" b="0" i="0" dirty="0">
                <a:effectLst/>
                <a:latin typeface="Open Sans" panose="020B0606030504020204" pitchFamily="34" charset="0"/>
              </a:rPr>
              <a:t>Kiểm tra và thay thế linh kiện hỏng hóc: Kiểm tra định kỳ và thay thế các linh kiện như đèn laser, bộ phận điều khiển, hoặc bất kỳ bộ phận nào khác có dấu hiệu hỏng hóc. Việc thay thế linh kiện kịp thời sẽ giữ cho máy hoạt động ổn định và tránh được sự cố đột ngột.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28CD5E7-6AA8-F9B6-8542-DE501AEF95DC}"/>
              </a:ext>
            </a:extLst>
          </p:cNvPr>
          <p:cNvPicPr>
            <a:picLocks noChangeAspect="1"/>
          </p:cNvPicPr>
          <p:nvPr/>
        </p:nvPicPr>
        <p:blipFill>
          <a:blip r:embed="rId3"/>
          <a:stretch>
            <a:fillRect/>
          </a:stretch>
        </p:blipFill>
        <p:spPr>
          <a:xfrm>
            <a:off x="-746348" y="2780928"/>
            <a:ext cx="5760640" cy="576064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khắc</a:t>
            </a:r>
            <a:r>
              <a:rPr lang="en-US" sz="3200" b="1" dirty="0">
                <a:latin typeface="UTM Aptima" panose="02040603050506020204" pitchFamily="18" charset="0"/>
              </a:rPr>
              <a:t> laser </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khắc laser an toàn</a:t>
            </a:r>
            <a:r>
              <a:rPr lang="en-US" sz="2400" dirty="0"/>
              <a:t>:</a:t>
            </a:r>
          </a:p>
          <a:p>
            <a:pPr algn="l"/>
            <a:r>
              <a:rPr lang="vi-VN" b="0" i="0" dirty="0">
                <a:solidFill>
                  <a:srgbClr val="4C4F5A"/>
                </a:solidFill>
                <a:effectLst/>
                <a:latin typeface="Open Sans" panose="020B0606030504020204" pitchFamily="34" charset="0"/>
              </a:rPr>
              <a:t>Kiểm tra an toàn trước khi bắt đầu: Trước khi bắt đầu vận hành máy khắc laser, hãy đảm bảo rằng tất cả thiết bị bảo hộ cá nhân (PPE) như kính bảo vệ và găng tay cách nhiệt đã được đeo đúng cách. Kiểm tra vật liệu làm việc để đảm bảo an toàn và xác định các thiết lập cần thiết trên máy.</a:t>
            </a:r>
          </a:p>
          <a:p>
            <a:pPr algn="l"/>
            <a:r>
              <a:rPr lang="vi-VN" b="0" i="0" dirty="0">
                <a:solidFill>
                  <a:srgbClr val="4C4F5A"/>
                </a:solidFill>
                <a:effectLst/>
                <a:latin typeface="Open Sans" panose="020B0606030504020204" pitchFamily="34" charset="0"/>
              </a:rPr>
              <a:t>Khởi động máy và kiểm tra cài đặt: Khởi động máy và kiểm tra các cài đặt và thiết lập trên bảng điều khiển hoặc phần mềm điều khiển. Đảm bảo rằng các thông số như công suất laser và tốc độ di chuyển được đặt đúng cho vật liệu cụ thể bạn đang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khắc</a:t>
            </a:r>
            <a:r>
              <a:rPr lang="en-US" sz="3200" b="1" dirty="0">
                <a:latin typeface="UTM Aptima" panose="02040603050506020204" pitchFamily="18" charset="0"/>
              </a:rPr>
              <a:t> laser </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khắc laser</a:t>
            </a:r>
            <a:r>
              <a:rPr lang="en-US" sz="2400" dirty="0"/>
              <a:t>:</a:t>
            </a:r>
          </a:p>
          <a:p>
            <a:pPr algn="l"/>
            <a:r>
              <a:rPr lang="vi-VN" b="0" i="0" dirty="0">
                <a:solidFill>
                  <a:srgbClr val="4C4F5A"/>
                </a:solidFill>
                <a:effectLst/>
                <a:latin typeface="Open Sans" panose="020B0606030504020204" pitchFamily="34" charset="0"/>
              </a:rPr>
              <a:t>Ngắt nguồn và dừng máy: Trong trường hợp sự cố xảy ra, người vận hành cần ngay lập tức ngắt nguồn và dừng máy để ngăn chặn bất kỳ tác động tiêu cực nào tiếp tục xảy ra và làm tăng nguy cơ tai nạn.</a:t>
            </a:r>
          </a:p>
          <a:p>
            <a:pPr algn="l"/>
            <a:r>
              <a:rPr lang="vi-VN" b="0" i="0" dirty="0">
                <a:solidFill>
                  <a:srgbClr val="4C4F5A"/>
                </a:solidFill>
                <a:effectLst/>
                <a:latin typeface="Open Sans" panose="020B0606030504020204" pitchFamily="34" charset="0"/>
              </a:rPr>
              <a:t>Kiểm tra vật liệu làm việc: Kiểm tra vật liệu làm việc và xác định nguyên nhân của sự cố. Trong một số trường hợp, vật liệu có thể bị kẹt hoặc không đặt đúng cách, dẫn đến sự cố vận hành.</a:t>
            </a:r>
          </a:p>
          <a:p>
            <a:pPr algn="l"/>
            <a:r>
              <a:rPr lang="vi-VN" b="0" i="0" dirty="0">
                <a:solidFill>
                  <a:srgbClr val="4C4F5A"/>
                </a:solidFill>
                <a:effectLst/>
                <a:latin typeface="Open Sans" panose="020B0606030504020204" pitchFamily="34" charset="0"/>
              </a:rPr>
              <a:t>Đánh giá nguy cơ và tình hình: Đánh giá nguy cơ và tình hình hiện tại của sự cố để xác định liệu có cần phải triển khai các biện pháp sơ cứu hay không. Nếu sự cố nghiêm trọng, người vận hành cần thông báo ngay cho quản lý và bộ phận an toàn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khắc</a:t>
            </a:r>
            <a:r>
              <a:rPr lang="en-US" sz="3200" dirty="0">
                <a:solidFill>
                  <a:schemeClr val="accent4"/>
                </a:solidFill>
                <a:latin typeface="UTM Aptima" panose="02040603050506020204" pitchFamily="18" charset="0"/>
              </a:rPr>
              <a:t> laser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khắc</a:t>
            </a:r>
            <a:r>
              <a:rPr lang="en-US" b="1" i="0" dirty="0">
                <a:effectLst/>
                <a:latin typeface="Söhne"/>
              </a:rPr>
              <a:t> laser</a:t>
            </a:r>
            <a:r>
              <a:rPr lang="en-US" sz="2000" dirty="0">
                <a:latin typeface="Söhne"/>
              </a:rPr>
              <a:t>:</a:t>
            </a:r>
          </a:p>
          <a:p>
            <a:pPr algn="l"/>
            <a:r>
              <a:rPr lang="vi-VN" b="0" i="0" dirty="0">
                <a:effectLst/>
                <a:latin typeface="Söhne"/>
              </a:rPr>
              <a:t>Nguy cơ chấn thương mắt: Tia laser có thể gây chấn thương cho mắt nếu không sử dụng kính bảo vệ hoặc không tuân thủ các biện pháp an toàn. Nguy cơ này đặc biệt cao khi làm việc gần với tia laser mà không có bảo vệ thích hợp.</a:t>
            </a:r>
          </a:p>
          <a:p>
            <a:pPr algn="l"/>
            <a:r>
              <a:rPr lang="vi-VN" b="0" i="0" dirty="0">
                <a:effectLst/>
                <a:latin typeface="Söhne"/>
              </a:rPr>
              <a:t>Nguy cơ cháy nổ: Việc làm việc với các vật liệu dễ cháy hoặc dễ nổ như gỗ, nhựa, hay kim loại có thể tạo ra nguy cơ cháy nổ nếu không tuân thủ các biện pháp an toàn như kiểm soát nhiệt độ và kiểm tra kỹ thuật.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008AA7E2-0936-29DC-1E2F-14C5310C58E2}"/>
              </a:ext>
            </a:extLst>
          </p:cNvPr>
          <p:cNvPicPr>
            <a:picLocks noChangeAspect="1"/>
          </p:cNvPicPr>
          <p:nvPr/>
        </p:nvPicPr>
        <p:blipFill>
          <a:blip r:embed="rId4"/>
          <a:stretch>
            <a:fillRect/>
          </a:stretch>
        </p:blipFill>
        <p:spPr>
          <a:xfrm>
            <a:off x="-818355" y="3717032"/>
            <a:ext cx="4685208" cy="4685208"/>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khắc</a:t>
            </a:r>
            <a:r>
              <a:rPr lang="en-US" sz="3200" dirty="0">
                <a:solidFill>
                  <a:schemeClr val="accent4"/>
                </a:solidFill>
                <a:latin typeface="UTM Aptima" panose="02040603050506020204" pitchFamily="18" charset="0"/>
              </a:rPr>
              <a:t> laser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khắc laser</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khắc laser để việc vận hành an toàn</a:t>
            </a:r>
            <a:endParaRPr lang="en-US" b="0" i="0" dirty="0">
              <a:effectLst/>
              <a:latin typeface="Söhne"/>
            </a:endParaRPr>
          </a:p>
          <a:p>
            <a:pPr lvl="1"/>
            <a:r>
              <a:rPr lang="vi-VN" b="0" i="0" dirty="0">
                <a:effectLst/>
                <a:latin typeface="Söhne"/>
              </a:rPr>
              <a:t>Kiểm tra hệ thống quang học: Kiểm tra và làm sạch các ống kính và gương trong hệ thống quang học để đảm bảo rằng không có bụi bẩn hoặc các vật liệu tích tụ gây ảnh hưởng đến hiệu suất của máy.</a:t>
            </a:r>
          </a:p>
          <a:p>
            <a:pPr lvl="1"/>
            <a:r>
              <a:rPr lang="vi-VN" b="0" i="0" dirty="0">
                <a:effectLst/>
                <a:latin typeface="Söhne"/>
              </a:rPr>
              <a:t>Kiểm tra hệ thống làm mát: Kiểm tra hệ thống làm mát để đảm bảo rằng nó hoạt động đúng cách và có đủ chất làm mát để duy trì nhiệt độ an toàn cho bộ laser.</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9BEB327-C015-7EB3-2FEB-3164500116A0}"/>
              </a:ext>
            </a:extLst>
          </p:cNvPr>
          <p:cNvPicPr>
            <a:picLocks noChangeAspect="1"/>
          </p:cNvPicPr>
          <p:nvPr/>
        </p:nvPicPr>
        <p:blipFill>
          <a:blip r:embed="rId4"/>
          <a:stretch>
            <a:fillRect/>
          </a:stretch>
        </p:blipFill>
        <p:spPr>
          <a:xfrm>
            <a:off x="-818355" y="3717032"/>
            <a:ext cx="4685208" cy="4685208"/>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khắc</a:t>
            </a:r>
            <a:r>
              <a:rPr lang="en-US" sz="3200" dirty="0">
                <a:solidFill>
                  <a:schemeClr val="accent4"/>
                </a:solidFill>
                <a:latin typeface="UTM Aptima" panose="02040603050506020204" pitchFamily="18" charset="0"/>
              </a:rPr>
              <a:t> laser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khắc laser </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khắc</a:t>
            </a:r>
            <a:r>
              <a:rPr lang="en-US" b="0" i="0" dirty="0">
                <a:effectLst/>
                <a:latin typeface="Söhne"/>
              </a:rPr>
              <a:t> laser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Tất cả nhân viên tham gia vào quá trình vận hành máy khắc laser cần được đào tạo và huấn luyện đầy đủ về việc sử dụng máy, các biện pháp an toàn, và cách xử lý tình huống khẩn cấp.</a:t>
            </a:r>
          </a:p>
          <a:p>
            <a:pPr lvl="1"/>
            <a:r>
              <a:rPr lang="vi-VN" b="0" i="0" dirty="0">
                <a:effectLst/>
                <a:latin typeface="Söhne"/>
              </a:rPr>
              <a:t>Sử dụng thiết bị bảo hộ cá nhân (PPE): Mọi người tham gia vận hành máy cần đeo đủ thiết bị bảo hộ cá nhân như kính bảo vệ và găng tay cách nhiệt để bảo vệ mắt và da khỏi tác động của tia laser và vật liệu nóng.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C871A8C-5D53-22D2-F529-E34F756E2E32}"/>
              </a:ext>
            </a:extLst>
          </p:cNvPr>
          <p:cNvPicPr>
            <a:picLocks noChangeAspect="1"/>
          </p:cNvPicPr>
          <p:nvPr/>
        </p:nvPicPr>
        <p:blipFill>
          <a:blip r:embed="rId4"/>
          <a:stretch>
            <a:fillRect/>
          </a:stretch>
        </p:blipFill>
        <p:spPr>
          <a:xfrm>
            <a:off x="-818355" y="3717032"/>
            <a:ext cx="4685208" cy="4685208"/>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khắc</a:t>
            </a:r>
            <a:r>
              <a:rPr lang="en-US" sz="3200" dirty="0">
                <a:solidFill>
                  <a:schemeClr val="accent4"/>
                </a:solidFill>
                <a:latin typeface="UTM Aptima" panose="02040603050506020204" pitchFamily="18" charset="0"/>
              </a:rPr>
              <a:t> laser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khắc laser </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khắc</a:t>
            </a:r>
            <a:r>
              <a:rPr lang="en-US" b="0" i="0" dirty="0">
                <a:effectLst/>
                <a:latin typeface="Söhne"/>
              </a:rPr>
              <a:t> laser </a:t>
            </a:r>
          </a:p>
          <a:p>
            <a:pPr lvl="1"/>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vùng</a:t>
            </a:r>
            <a:r>
              <a:rPr lang="en-US" b="0" i="0" dirty="0">
                <a:effectLst/>
                <a:latin typeface="Söhne"/>
              </a:rPr>
              <a:t> </a:t>
            </a:r>
            <a:r>
              <a:rPr lang="en-US" b="0" i="0" dirty="0" err="1">
                <a:effectLst/>
                <a:latin typeface="Söhne"/>
              </a:rPr>
              <a:t>làm</a:t>
            </a:r>
            <a:r>
              <a:rPr lang="en-US" b="0" i="0" dirty="0">
                <a:effectLst/>
                <a:latin typeface="Söhne"/>
              </a:rPr>
              <a:t> </a:t>
            </a:r>
            <a:r>
              <a:rPr lang="en-US" b="0" i="0" dirty="0" err="1">
                <a:effectLst/>
                <a:latin typeface="Söhne"/>
              </a:rPr>
              <a:t>việc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vùng</a:t>
            </a:r>
            <a:r>
              <a:rPr lang="en-US" b="0" i="0" dirty="0">
                <a:effectLst/>
                <a:latin typeface="Söhne"/>
              </a:rPr>
              <a:t> </a:t>
            </a:r>
            <a:r>
              <a:rPr lang="en-US" b="0" i="0" dirty="0" err="1">
                <a:effectLst/>
                <a:latin typeface="Söhne"/>
              </a:rPr>
              <a:t>quanh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khắc</a:t>
            </a:r>
            <a:r>
              <a:rPr lang="en-US" b="0" i="0" dirty="0">
                <a:effectLst/>
                <a:latin typeface="Söhne"/>
              </a:rPr>
              <a:t> laser </a:t>
            </a:r>
            <a:r>
              <a:rPr lang="en-US" b="0" i="0" dirty="0" err="1">
                <a:effectLst/>
                <a:latin typeface="Söhne"/>
              </a:rPr>
              <a:t>mà</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viên</a:t>
            </a:r>
            <a:r>
              <a:rPr lang="en-US" b="0" i="0" dirty="0">
                <a:effectLst/>
                <a:latin typeface="Söhne"/>
              </a:rPr>
              <a:t> </a:t>
            </a:r>
            <a:r>
              <a:rPr lang="en-US" b="0" i="0" dirty="0" err="1">
                <a:effectLst/>
                <a:latin typeface="Söhne"/>
              </a:rPr>
              <a:t>có</a:t>
            </a:r>
            <a:r>
              <a:rPr lang="en-US" b="0" i="0" dirty="0">
                <a:effectLst/>
                <a:latin typeface="Söhne"/>
              </a:rPr>
              <a:t> </a:t>
            </a:r>
            <a:r>
              <a:rPr lang="en-US" b="0" i="0" dirty="0" err="1">
                <a:effectLst/>
                <a:latin typeface="Söhne"/>
              </a:rPr>
              <a:t>thể</a:t>
            </a:r>
            <a:r>
              <a:rPr lang="en-US" b="0" i="0" dirty="0">
                <a:effectLst/>
                <a:latin typeface="Söhne"/>
              </a:rPr>
              <a:t> </a:t>
            </a:r>
            <a:r>
              <a:rPr lang="en-US" b="0" i="0" dirty="0" err="1">
                <a:effectLst/>
                <a:latin typeface="Söhne"/>
              </a:rPr>
              <a:t>làm</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mà</a:t>
            </a:r>
            <a:r>
              <a:rPr lang="en-US" b="0" i="0" dirty="0">
                <a:effectLst/>
                <a:latin typeface="Söhne"/>
              </a:rPr>
              <a:t> </a:t>
            </a:r>
            <a:r>
              <a:rPr lang="en-US" b="0" i="0" dirty="0" err="1">
                <a:effectLst/>
                <a:latin typeface="Söhne"/>
              </a:rPr>
              <a:t>không</a:t>
            </a:r>
            <a:r>
              <a:rPr lang="en-US" b="0" i="0" dirty="0">
                <a:effectLst/>
                <a:latin typeface="Söhne"/>
              </a:rPr>
              <a:t> </a:t>
            </a:r>
            <a:r>
              <a:rPr lang="en-US" b="0" i="0" dirty="0" err="1">
                <a:effectLst/>
                <a:latin typeface="Söhne"/>
              </a:rPr>
              <a:t>tiếp</a:t>
            </a:r>
            <a:r>
              <a:rPr lang="en-US" b="0" i="0" dirty="0">
                <a:effectLst/>
                <a:latin typeface="Söhne"/>
              </a:rPr>
              <a:t> </a:t>
            </a:r>
            <a:r>
              <a:rPr lang="en-US" b="0" i="0" dirty="0" err="1">
                <a:effectLst/>
                <a:latin typeface="Söhne"/>
              </a:rPr>
              <a:t>xúc</a:t>
            </a:r>
            <a:r>
              <a:rPr lang="en-US" b="0" i="0" dirty="0">
                <a:effectLst/>
                <a:latin typeface="Söhne"/>
              </a:rPr>
              <a:t> </a:t>
            </a:r>
            <a:r>
              <a:rPr lang="en-US" b="0" i="0" dirty="0" err="1">
                <a:effectLst/>
                <a:latin typeface="Söhne"/>
              </a:rPr>
              <a:t>trực</a:t>
            </a:r>
            <a:r>
              <a:rPr lang="en-US" b="0" i="0" dirty="0">
                <a:effectLst/>
                <a:latin typeface="Söhne"/>
              </a:rPr>
              <a:t> </a:t>
            </a:r>
            <a:r>
              <a:rPr lang="en-US" b="0" i="0" dirty="0" err="1">
                <a:effectLst/>
                <a:latin typeface="Söhne"/>
              </a:rPr>
              <a:t>tiếp</a:t>
            </a:r>
            <a:r>
              <a:rPr lang="en-US" b="0" i="0" dirty="0">
                <a:effectLst/>
                <a:latin typeface="Söhne"/>
              </a:rPr>
              <a:t> </a:t>
            </a:r>
            <a:r>
              <a:rPr lang="en-US" b="0" i="0" dirty="0" err="1">
                <a:effectLst/>
                <a:latin typeface="Söhne"/>
              </a:rPr>
              <a:t>với</a:t>
            </a:r>
            <a:r>
              <a:rPr lang="en-US" b="0" i="0" dirty="0">
                <a:effectLst/>
                <a:latin typeface="Söhne"/>
              </a:rPr>
              <a:t> </a:t>
            </a:r>
            <a:r>
              <a:rPr lang="en-US" b="0" i="0" dirty="0" err="1">
                <a:effectLst/>
                <a:latin typeface="Söhne"/>
              </a:rPr>
              <a:t>tia</a:t>
            </a:r>
            <a:r>
              <a:rPr lang="en-US" b="0" i="0" dirty="0">
                <a:effectLst/>
                <a:latin typeface="Söhne"/>
              </a:rPr>
              <a:t> laser </a:t>
            </a:r>
            <a:r>
              <a:rPr lang="en-US" b="0" i="0" dirty="0" err="1">
                <a:effectLst/>
                <a:latin typeface="Söhne"/>
              </a:rPr>
              <a:t>hoặc</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vật</a:t>
            </a:r>
            <a:r>
              <a:rPr lang="en-US" b="0" i="0" dirty="0">
                <a:effectLst/>
                <a:latin typeface="Söhne"/>
              </a:rPr>
              <a:t> </a:t>
            </a:r>
            <a:r>
              <a:rPr lang="en-US" b="0" i="0" dirty="0" err="1">
                <a:effectLst/>
                <a:latin typeface="Söhne"/>
              </a:rPr>
              <a:t>liệu</a:t>
            </a:r>
            <a:r>
              <a:rPr lang="en-US" b="0" i="0" dirty="0">
                <a:effectLst/>
                <a:latin typeface="Söhne"/>
              </a:rPr>
              <a:t> </a:t>
            </a:r>
            <a:r>
              <a:rPr lang="en-US" b="0" i="0" dirty="0" err="1">
                <a:effectLst/>
                <a:latin typeface="Söhne"/>
              </a:rPr>
              <a:t>nóng</a:t>
            </a:r>
            <a:r>
              <a:rPr lang="en-US" b="0" i="0" dirty="0">
                <a:effectLst/>
                <a:latin typeface="Söhne"/>
              </a:rPr>
              <a:t>.</a:t>
            </a:r>
          </a:p>
          <a:p>
            <a:pPr lvl="1"/>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t>
            </a:r>
            <a:r>
              <a:rPr lang="en-US" b="0" i="0" dirty="0" err="1">
                <a:effectLst/>
                <a:latin typeface="Söhne"/>
              </a:rPr>
              <a:t>nguy</a:t>
            </a:r>
            <a:r>
              <a:rPr lang="en-US" b="0" i="0" dirty="0">
                <a:effectLst/>
                <a:latin typeface="Söhne"/>
              </a:rPr>
              <a:t> </a:t>
            </a:r>
            <a:r>
              <a:rPr lang="en-US" b="0" i="0" dirty="0" err="1">
                <a:effectLst/>
                <a:latin typeface="Söhne"/>
              </a:rPr>
              <a:t>hiểm</a:t>
            </a:r>
            <a:r>
              <a:rPr lang="en-US" b="0" i="0" dirty="0">
                <a:effectLst/>
                <a:latin typeface="Söhne"/>
              </a:rPr>
              <a:t>: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biển</a:t>
            </a:r>
            <a:r>
              <a:rPr lang="en-US" b="0" i="0" dirty="0">
                <a:effectLst/>
                <a:latin typeface="Söhne"/>
              </a:rPr>
              <a:t> </a:t>
            </a:r>
            <a:r>
              <a:rPr lang="en-US" b="0" i="0" dirty="0" err="1">
                <a:effectLst/>
                <a:latin typeface="Söhne"/>
              </a:rPr>
              <a:t>báo</a:t>
            </a:r>
            <a:r>
              <a:rPr lang="en-US" b="0" i="0" dirty="0">
                <a:effectLst/>
                <a:latin typeface="Söhne"/>
              </a:rPr>
              <a:t> </a:t>
            </a:r>
            <a:r>
              <a:rPr lang="en-US" b="0" i="0" dirty="0" err="1">
                <a:effectLst/>
                <a:latin typeface="Söhne"/>
              </a:rPr>
              <a:t>hoặc</a:t>
            </a:r>
            <a:r>
              <a:rPr lang="en-US" b="0" i="0" dirty="0">
                <a:effectLst/>
                <a:latin typeface="Söhne"/>
              </a:rPr>
              <a:t> </a:t>
            </a:r>
            <a:r>
              <a:rPr lang="en-US" b="0" i="0" dirty="0" err="1">
                <a:effectLst/>
                <a:latin typeface="Söhne"/>
              </a:rPr>
              <a:t>dán</a:t>
            </a:r>
            <a:r>
              <a:rPr lang="en-US" b="0" i="0" dirty="0">
                <a:effectLst/>
                <a:latin typeface="Söhne"/>
              </a:rPr>
              <a:t> </a:t>
            </a:r>
            <a:r>
              <a:rPr lang="en-US" b="0" i="0" dirty="0" err="1">
                <a:effectLst/>
                <a:latin typeface="Söhne"/>
              </a:rPr>
              <a:t>nhãn</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rõ</a:t>
            </a:r>
            <a:r>
              <a:rPr lang="en-US" b="0" i="0" dirty="0">
                <a:effectLst/>
                <a:latin typeface="Söhne"/>
              </a:rPr>
              <a:t> </a:t>
            </a:r>
            <a:r>
              <a:rPr lang="en-US" b="0" i="0" dirty="0" err="1">
                <a:effectLst/>
                <a:latin typeface="Söhne"/>
              </a:rPr>
              <a:t>ràng</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E4F47C5-95B1-D907-4A28-419B5826B39F}"/>
              </a:ext>
            </a:extLst>
          </p:cNvPr>
          <p:cNvPicPr>
            <a:picLocks noChangeAspect="1"/>
          </p:cNvPicPr>
          <p:nvPr/>
        </p:nvPicPr>
        <p:blipFill>
          <a:blip r:embed="rId4"/>
          <a:stretch>
            <a:fillRect/>
          </a:stretch>
        </p:blipFill>
        <p:spPr>
          <a:xfrm>
            <a:off x="-818355" y="3717032"/>
            <a:ext cx="4685208" cy="4685208"/>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khắc</a:t>
            </a:r>
            <a:r>
              <a:rPr lang="en-US" sz="3200" dirty="0">
                <a:solidFill>
                  <a:schemeClr val="accent4"/>
                </a:solidFill>
                <a:latin typeface="UTM Aptima" panose="02040603050506020204" pitchFamily="18" charset="0"/>
              </a:rPr>
              <a:t> laser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khắc laser </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khắc</a:t>
            </a:r>
            <a:r>
              <a:rPr lang="en-US" b="0" i="0" dirty="0">
                <a:effectLst/>
                <a:latin typeface="Söhne"/>
              </a:rPr>
              <a:t> laser</a:t>
            </a:r>
          </a:p>
          <a:p>
            <a:pPr lvl="1"/>
            <a:r>
              <a:rPr lang="vi-VN" b="0" i="0" dirty="0">
                <a:effectLst/>
                <a:latin typeface="Söhne"/>
              </a:rPr>
              <a:t>Kính bảo vệ: Kính bảo vệ là bắt buộc khi làm việc gần máy khắc laser để bảo vệ mắt khỏi tác động của tia laser. Kính bảo vệ phải đáp ứng các tiêu chuẩn an toàn và phải được đeo đúng cách.</a:t>
            </a:r>
          </a:p>
          <a:p>
            <a:pPr lvl="1"/>
            <a:r>
              <a:rPr lang="vi-VN" b="0" i="0" dirty="0">
                <a:effectLst/>
                <a:latin typeface="Söhne"/>
              </a:rPr>
              <a:t>Găng tay cách nhiệt: Với những ứng dụng đòi hỏi tiếp xúc trực tiếp với vật liệu nóng, nhân viên cần sử dụng găng tay cách nhiệt để bảo vệ tay khỏi bị cháy hoặc bỏng.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2D841A4-174D-D0AE-32C9-ED5C39D293AB}"/>
              </a:ext>
            </a:extLst>
          </p:cNvPr>
          <p:cNvPicPr>
            <a:picLocks noChangeAspect="1"/>
          </p:cNvPicPr>
          <p:nvPr/>
        </p:nvPicPr>
        <p:blipFill>
          <a:blip r:embed="rId4"/>
          <a:stretch>
            <a:fillRect/>
          </a:stretch>
        </p:blipFill>
        <p:spPr>
          <a:xfrm>
            <a:off x="-818355" y="3717032"/>
            <a:ext cx="4685208" cy="4685208"/>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khắc</a:t>
            </a:r>
            <a:r>
              <a:rPr lang="en-US" sz="3200" dirty="0">
                <a:solidFill>
                  <a:schemeClr val="accent4"/>
                </a:solidFill>
                <a:latin typeface="UTM Aptima" panose="02040603050506020204" pitchFamily="18" charset="0"/>
              </a:rPr>
              <a:t> laser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khắc laser </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khắc laser </a:t>
            </a:r>
            <a:endParaRPr lang="en-US" b="0" i="0" dirty="0">
              <a:effectLst/>
              <a:latin typeface="Söhne"/>
            </a:endParaRPr>
          </a:p>
          <a:p>
            <a:pPr lvl="1"/>
            <a:r>
              <a:rPr lang="vi-VN" b="0" i="0" dirty="0">
                <a:effectLst/>
                <a:latin typeface="Söhne"/>
              </a:rPr>
              <a:t>Ngắt nguồn và dừng máy ngay lập tức: Trong trường hợp sự cố, người vận hành cần ngay lập tức ngắt nguồn và dừng máy để ngăn chặn bất kỳ tác động tiêu cực nào tiếp tục xảy ra.</a:t>
            </a:r>
          </a:p>
          <a:p>
            <a:pPr lvl="1"/>
            <a:r>
              <a:rPr lang="vi-VN" b="0" i="0" dirty="0">
                <a:effectLst/>
                <a:latin typeface="Söhne"/>
              </a:rPr>
              <a:t>Bảo vệ bản thân và nhân viên khác: Đảm bảo rằng tất cả nhân viên trong khu vực đều an toàn và được di chuyển ra khỏi vùng nguy hiểm. Sử dụng PPE nếu cần thiết để bảo vệ bản thân.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830A6AD-59F0-D80A-47CF-6D49A77A1083}"/>
              </a:ext>
            </a:extLst>
          </p:cNvPr>
          <p:cNvPicPr>
            <a:picLocks noChangeAspect="1"/>
          </p:cNvPicPr>
          <p:nvPr/>
        </p:nvPicPr>
        <p:blipFill>
          <a:blip r:embed="rId4"/>
          <a:stretch>
            <a:fillRect/>
          </a:stretch>
        </p:blipFill>
        <p:spPr>
          <a:xfrm>
            <a:off x="-818355" y="3717032"/>
            <a:ext cx="4685208" cy="4685208"/>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khắc</a:t>
            </a:r>
            <a:r>
              <a:rPr lang="en-US" sz="3200" dirty="0">
                <a:solidFill>
                  <a:schemeClr val="accent4"/>
                </a:solidFill>
                <a:latin typeface="UTM Aptima" panose="02040603050506020204" pitchFamily="18" charset="0"/>
              </a:rPr>
              <a:t> laser</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khắc laser</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khắc</a:t>
            </a:r>
            <a:r>
              <a:rPr lang="en-US" b="0" i="0" dirty="0">
                <a:effectLst/>
                <a:latin typeface="Söhne"/>
              </a:rPr>
              <a:t> laser</a:t>
            </a: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12FF13F-04BA-5625-2EE7-08FD1C7D92E0}"/>
              </a:ext>
            </a:extLst>
          </p:cNvPr>
          <p:cNvPicPr>
            <a:picLocks noChangeAspect="1"/>
          </p:cNvPicPr>
          <p:nvPr/>
        </p:nvPicPr>
        <p:blipFill>
          <a:blip r:embed="rId4"/>
          <a:stretch>
            <a:fillRect/>
          </a:stretch>
        </p:blipFill>
        <p:spPr>
          <a:xfrm>
            <a:off x="-818355" y="3717032"/>
            <a:ext cx="4685208" cy="4685208"/>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khắc laser</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khắc laser</a:t>
            </a:r>
            <a:endParaRPr lang="en-US" sz="2400" b="1" i="0" dirty="0">
              <a:effectLst/>
              <a:latin typeface="Söhne"/>
            </a:endParaRPr>
          </a:p>
          <a:p>
            <a:r>
              <a:rPr lang="vi-VN" b="0" i="0" dirty="0">
                <a:effectLst/>
                <a:latin typeface="Söhne"/>
              </a:rPr>
              <a:t>Độ ẩm: Độ ẩm cao có thể làm tăng nguy cơ hỏng hóc hoặc ảnh hưởng đến hiệu suất của máy. Nếu không được kiểm soát, độ ẩm có thể gây ra sự cố kỹ thuật và làm giảm chất lượng sản phẩm.</a:t>
            </a:r>
          </a:p>
          <a:p>
            <a:r>
              <a:rPr lang="vi-VN" b="0" i="0" dirty="0">
                <a:effectLst/>
                <a:latin typeface="Söhne"/>
              </a:rPr>
              <a:t>Nhiệt độ: Nhiệt độ quá cao có thể gây ra các vấn đề về làm mát và làm giảm hiệu suất của máy. Ngược lại, nhiệt độ quá thấp cũng có thể ảnh hưởng đến hoạt động của máy và làm giảm chất lượng của sản phẩm.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AD5A614-30B5-93FF-2E17-6365265E26FF}"/>
              </a:ext>
            </a:extLst>
          </p:cNvPr>
          <p:cNvPicPr>
            <a:picLocks noChangeAspect="1"/>
          </p:cNvPicPr>
          <p:nvPr/>
        </p:nvPicPr>
        <p:blipFill>
          <a:blip r:embed="rId3"/>
          <a:stretch>
            <a:fillRect/>
          </a:stretch>
        </p:blipFill>
        <p:spPr>
          <a:xfrm>
            <a:off x="-1538436" y="3068960"/>
            <a:ext cx="5472608" cy="5472608"/>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khắc laser</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khắc laser</a:t>
            </a:r>
            <a:endParaRPr lang="en-US" sz="2400" b="1" i="0" dirty="0">
              <a:effectLst/>
              <a:latin typeface="Söhne"/>
            </a:endParaRPr>
          </a:p>
          <a:p>
            <a:r>
              <a:rPr lang="vi-VN" b="0" i="0" dirty="0">
                <a:effectLst/>
                <a:latin typeface="Söhne"/>
              </a:rPr>
              <a:t>Độ sạch của không khí: Máy khắc laser cần một môi trường làm việc sạch để tránh bụi và phấn hoa gây nên trong quá trình hoạt động, những yếu tố này có thể làm giảm hiệu suất của máy và gây ra các vấn đề kỹ thuật.</a:t>
            </a:r>
          </a:p>
          <a:p>
            <a:r>
              <a:rPr lang="vi-VN" b="0" i="0" dirty="0">
                <a:effectLst/>
                <a:latin typeface="Söhne"/>
              </a:rPr>
              <a:t>Nhiệt độ và độ ẩm: Nhiệt độ và độ ẩm của môi trường làm việc cũng ảnh hưởng đến hoạt động của máy. Điều kiện môi trường không ổn định có thể làm giảm độ chính xác của quá trình khắc và làm hỏng các bộ phận cảm nhạy.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174B104-FD8B-5444-E761-C7D529DF6373}"/>
              </a:ext>
            </a:extLst>
          </p:cNvPr>
          <p:cNvPicPr>
            <a:picLocks noChangeAspect="1"/>
          </p:cNvPicPr>
          <p:nvPr/>
        </p:nvPicPr>
        <p:blipFill>
          <a:blip r:embed="rId3"/>
          <a:stretch>
            <a:fillRect/>
          </a:stretch>
        </p:blipFill>
        <p:spPr>
          <a:xfrm>
            <a:off x="-1538436" y="3068960"/>
            <a:ext cx="5472608" cy="5472608"/>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khắc laser</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máy khắc laser ảnh hưởng như thế nào đến việc vận hành máy khắc laser</a:t>
            </a:r>
            <a:endParaRPr lang="en-US" sz="2400" b="1" i="0" dirty="0">
              <a:effectLst/>
              <a:latin typeface="Söhne"/>
            </a:endParaRPr>
          </a:p>
          <a:p>
            <a:r>
              <a:rPr lang="vi-VN" b="0" i="0" dirty="0">
                <a:effectLst/>
                <a:latin typeface="Söhne"/>
              </a:rPr>
              <a:t>Độ chính xác của máy: Máy cần được duy trì ở mức độ chính xác cao để đảm bảo chất lượng của sản phẩm cuối cùng. Nếu máy không hoạt động đúng cách hoặc không đủ chính xác, có thể dẫn đến lỗi cắt hoặc khắc không đồng đều.</a:t>
            </a:r>
          </a:p>
          <a:p>
            <a:r>
              <a:rPr lang="vi-VN" b="0" i="0" dirty="0">
                <a:effectLst/>
                <a:latin typeface="Söhne"/>
              </a:rPr>
              <a:t>Tình trạng bảo dưỡng và sửa chữa: Việc duy trì máy khắc laser ở tình trạng tốt thông qua việc bảo dưỡng định kỳ và sửa chữa kịp thời là cực kỳ quan trọng. Các bộ phận cần được kiểm tra định kỳ để đảm bảo chúng hoạt động một cách chính xác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B62F93A-604F-B537-6339-439A5FF6FAA8}"/>
              </a:ext>
            </a:extLst>
          </p:cNvPr>
          <p:cNvPicPr>
            <a:picLocks noChangeAspect="1"/>
          </p:cNvPicPr>
          <p:nvPr/>
        </p:nvPicPr>
        <p:blipFill>
          <a:blip r:embed="rId3"/>
          <a:stretch>
            <a:fillRect/>
          </a:stretch>
        </p:blipFill>
        <p:spPr>
          <a:xfrm>
            <a:off x="-1538436" y="3068960"/>
            <a:ext cx="5472608" cy="5472608"/>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khắc laser</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khắc laser</a:t>
            </a:r>
            <a:endParaRPr lang="en-US" sz="2400" b="1" i="0" dirty="0">
              <a:effectLst/>
              <a:latin typeface="Söhne"/>
            </a:endParaRPr>
          </a:p>
          <a:p>
            <a:r>
              <a:rPr lang="vi-VN" b="0" i="0" dirty="0">
                <a:effectLst/>
                <a:latin typeface="Söhne"/>
              </a:rPr>
              <a:t>Hiểu biết về nguyên lý hoạt động của máy: Kiến thức về cách hoạt động của máy khắc laser giúp người lao động hiểu rõ về các nguy cơ và mối nguy hiểm có thể xảy ra trong quá trình vận hành.</a:t>
            </a:r>
          </a:p>
          <a:p>
            <a:r>
              <a:rPr lang="vi-VN" b="0" i="0" dirty="0">
                <a:effectLst/>
                <a:latin typeface="Söhne"/>
              </a:rPr>
              <a:t>Kỹ năng sử dụng thiết bị bảo hộ cá nhân: Việc sử dụng đúng và hiệu quả các thiết bị bảo hộ cá nhân như kính bảo vệ, găng tay cách nhiệt, và áo bảo hộ giúp bảo vệ người lao động khỏi các nguy cơ và mối nguy hiểm trong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5743A8E-A779-0E21-963B-33B18A0F2B97}"/>
              </a:ext>
            </a:extLst>
          </p:cNvPr>
          <p:cNvPicPr>
            <a:picLocks noChangeAspect="1"/>
          </p:cNvPicPr>
          <p:nvPr/>
        </p:nvPicPr>
        <p:blipFill>
          <a:blip r:embed="rId3"/>
          <a:stretch>
            <a:fillRect/>
          </a:stretch>
        </p:blipFill>
        <p:spPr>
          <a:xfrm>
            <a:off x="-1538436" y="3068960"/>
            <a:ext cx="5472608" cy="5472608"/>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53392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khắc</a:t>
            </a:r>
            <a:r>
              <a:rPr lang="en-US" sz="3200" b="1" dirty="0">
                <a:solidFill>
                  <a:schemeClr val="bg1"/>
                </a:solidFill>
                <a:latin typeface="UTM Aptima" panose="02040603050506020204" pitchFamily="18" charset="0"/>
              </a:rPr>
              <a:t> laser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khắc laser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Bảo vệ sức khỏe và an toàn: Đào tạo an toàn lao động giúp người vận hành nhận biết và đánh giá các nguy cơ và mối nguy hiểm có thể gặp phải khi làm việc với máy khắc laser. Điều này giúp họ áp dụng các biện pháp phòng ngừa và an toàn để bảo vệ bản thân và nhân viên khác.</a:t>
            </a:r>
          </a:p>
          <a:p>
            <a:pPr algn="l"/>
            <a:r>
              <a:rPr lang="vi-VN" b="0" i="0" dirty="0">
                <a:effectLst/>
                <a:latin typeface="Open Sans" panose="020B0606030504020204" pitchFamily="34" charset="0"/>
              </a:rPr>
              <a:t>Giảm nguy cơ tai nạn: Người được đào tạo sẽ biết cách sử dụng máy và thiết bị bảo hộ cá nhân một cách đúng cách, từ đó giảm thiểu nguy cơ tai nạn và thương tích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5690F0A-A14F-9556-2D56-639FDCAC2BF7}"/>
              </a:ext>
            </a:extLst>
          </p:cNvPr>
          <p:cNvPicPr>
            <a:picLocks noChangeAspect="1"/>
          </p:cNvPicPr>
          <p:nvPr/>
        </p:nvPicPr>
        <p:blipFill>
          <a:blip r:embed="rId3"/>
          <a:stretch>
            <a:fillRect/>
          </a:stretch>
        </p:blipFill>
        <p:spPr>
          <a:xfrm>
            <a:off x="7606580" y="2215869"/>
            <a:ext cx="2817689" cy="2817689"/>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46191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khắc</a:t>
            </a:r>
            <a:r>
              <a:rPr lang="en-US" sz="3200" b="1" dirty="0">
                <a:solidFill>
                  <a:schemeClr val="bg1"/>
                </a:solidFill>
                <a:latin typeface="UTM Aptima" panose="02040603050506020204" pitchFamily="18" charset="0"/>
              </a:rPr>
              <a:t> laser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khắc</a:t>
            </a:r>
            <a:r>
              <a:rPr lang="en-US" b="1" i="0" dirty="0">
                <a:effectLst/>
                <a:latin typeface="Open Sans" panose="020B0606030504020204" pitchFamily="34" charset="0"/>
              </a:rPr>
              <a:t> laser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Với các buổi huấn luyện an toàn lao động được diễn ra liên tục tại các xưởng sản xuất, nhà máy hoặc công trường xây dựng trên khắp cả nước (63 tỉnh thành tại Việt Nam).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0BA21A0-10BA-97DC-93B3-B4334E000EAD}"/>
              </a:ext>
            </a:extLst>
          </p:cNvPr>
          <p:cNvPicPr>
            <a:picLocks noChangeAspect="1"/>
          </p:cNvPicPr>
          <p:nvPr/>
        </p:nvPicPr>
        <p:blipFill>
          <a:blip r:embed="rId3"/>
          <a:stretch>
            <a:fillRect/>
          </a:stretch>
        </p:blipFill>
        <p:spPr>
          <a:xfrm>
            <a:off x="7606580" y="2215869"/>
            <a:ext cx="2817689" cy="2817689"/>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khắc</a:t>
            </a:r>
            <a:r>
              <a:rPr lang="en-US" sz="3200" dirty="0">
                <a:latin typeface="UTM Aptima" panose="02040603050506020204" pitchFamily="18" charset="0"/>
              </a:rPr>
              <a:t> laser</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khắc</a:t>
            </a:r>
            <a:r>
              <a:rPr lang="en-US" sz="2000" b="1" i="0" dirty="0">
                <a:effectLst/>
                <a:latin typeface="Open Sans" panose="020B0606030504020204" pitchFamily="34" charset="0"/>
              </a:rPr>
              <a:t> laser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máy khắc laser là vô cùng quan trọng vì nó ảnh hưởng đến nhiều khía cạnh của quá trình làm việc. Đầu tiên, việc đảm bảo an toàn giúp bảo vệ sức khỏe và sự an toàn của người lao động, giảm thiểu nguy cơ tai nạn và thương tích trong quá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không chỉ là trách nhiệm đạo đức của một nhà sản xuất mà còn là yếu tố quyết định đến sự hiệu quả và năng suất của doanh nghiệp.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49B056C-C9CD-FFAB-288C-7972B929BF0F}"/>
              </a:ext>
            </a:extLst>
          </p:cNvPr>
          <p:cNvPicPr>
            <a:picLocks noChangeAspect="1"/>
          </p:cNvPicPr>
          <p:nvPr/>
        </p:nvPicPr>
        <p:blipFill>
          <a:blip r:embed="rId3"/>
          <a:stretch>
            <a:fillRect/>
          </a:stretch>
        </p:blipFill>
        <p:spPr>
          <a:xfrm>
            <a:off x="-530324" y="4509120"/>
            <a:ext cx="3572643" cy="3572643"/>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khắc</a:t>
            </a:r>
            <a:r>
              <a:rPr lang="en-US" sz="3200" dirty="0">
                <a:latin typeface="UTM Aptima" panose="02040603050506020204" pitchFamily="18" charset="0"/>
              </a:rPr>
              <a:t> laser</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khắc laser</a:t>
            </a:r>
          </a:p>
          <a:p>
            <a:pPr algn="l">
              <a:lnSpc>
                <a:spcPct val="120000"/>
              </a:lnSpc>
            </a:pPr>
            <a:r>
              <a:rPr lang="vi-VN" b="0" i="0" dirty="0">
                <a:effectLst/>
                <a:latin typeface="Open Sans" panose="020B0606030504020204" pitchFamily="34" charset="0"/>
              </a:rPr>
              <a:t>Sử dụng thiết bị bảo hộ cá nhân (PPE): Đảm bảo rằng người lao động đã được trang bị đầy đủ và đúng cách các thiết bị bảo hộ cá nhân như kính bảo hộ, khẩu trang, găng tay cách nhiệt, và áo bảo hộ để bảo vệ họ khỏi các nguy cơ liên quan đến laser và các vật liệu khắc.</a:t>
            </a:r>
          </a:p>
          <a:p>
            <a:pPr algn="l">
              <a:lnSpc>
                <a:spcPct val="120000"/>
              </a:lnSpc>
            </a:pPr>
            <a:r>
              <a:rPr lang="vi-VN" b="0" i="0" dirty="0">
                <a:effectLst/>
                <a:latin typeface="Open Sans" panose="020B0606030504020204" pitchFamily="34" charset="0"/>
              </a:rPr>
              <a:t>Tuân thủ quy trình an toàn: Hiểu và tuân thủ các quy trình an toàn là cực kỳ quan trọng. Điều này bao gồm việc tắt nguồn máy khi không sử dụng, giữ khoảng cách an toàn với vùng làm việc của máy, và biết cách xử lý các vật liệu và hóa chất một cách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9C90711-9723-ABD8-8F4C-DA43C1BD1614}"/>
              </a:ext>
            </a:extLst>
          </p:cNvPr>
          <p:cNvPicPr>
            <a:picLocks noChangeAspect="1"/>
          </p:cNvPicPr>
          <p:nvPr/>
        </p:nvPicPr>
        <p:blipFill>
          <a:blip r:embed="rId3"/>
          <a:stretch>
            <a:fillRect/>
          </a:stretch>
        </p:blipFill>
        <p:spPr>
          <a:xfrm>
            <a:off x="-530324" y="4509120"/>
            <a:ext cx="3572643" cy="3572643"/>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179</TotalTime>
  <Words>3651</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KHẮC LASER</vt:lpstr>
      <vt:lpstr>Một số vụ tai nạn lao động khi vận hành máy khắc laser</vt:lpstr>
      <vt:lpstr>Tóm tắt bài học</vt:lpstr>
      <vt:lpstr>Giới thiệu</vt:lpstr>
      <vt:lpstr>Giới thiệu</vt:lpstr>
      <vt:lpstr>Thành Phần Và Chức Năng Của máy khắc laser </vt:lpstr>
      <vt:lpstr>Thành Phần Và Chức Năng Của máy khắc laser </vt:lpstr>
      <vt:lpstr>Thành Phần Và Chức Năng Của máy khắc laser </vt:lpstr>
      <vt:lpstr>Thành Phần Và Chức Năng Của máy khắc laser </vt:lpstr>
      <vt:lpstr>Kiểm tra và bảo trì an toàn trước khi vận hành máy khắc laser</vt:lpstr>
      <vt:lpstr>Kiểm tra và bảo trì an toàn trước khi vận hành máy khắc laser</vt:lpstr>
      <vt:lpstr>Quy trình vận hành an toàn máy khắc laser </vt:lpstr>
      <vt:lpstr>Quy trình vận hành an toàn máy khắc laser </vt:lpstr>
      <vt:lpstr>Đánh giá rủi ro và quản lý mối nguy khi vận hành máy khắc laser</vt:lpstr>
      <vt:lpstr>Đánh giá rủi ro và quản lý mối nguy khi vận hành máy khắc laser</vt:lpstr>
      <vt:lpstr>Đánh giá rủi ro và quản lý mối nguy khi vận hành máy khắc laser</vt:lpstr>
      <vt:lpstr>Đánh giá rủi ro và quản lý mối nguy khi vận hành máy khắc laser</vt:lpstr>
      <vt:lpstr>Đánh giá rủi ro và quản lý mối nguy khi vận hành máy khắc laser</vt:lpstr>
      <vt:lpstr>Đánh giá rủi ro và quản lý mối nguy khi vận hành máy khắc laser</vt:lpstr>
      <vt:lpstr>Đánh giá rủi ro và quản lý mối nguy khi vận hành máy khắc laser</vt:lpstr>
      <vt:lpstr>Các yếu tố ảnh hưởng đến an toàn lao động khi vận hành máy khắc laser</vt:lpstr>
      <vt:lpstr>Các yếu tố ảnh hưởng đến an toàn lao động khi vận hành máy khắc laser</vt:lpstr>
      <vt:lpstr>Các yếu tố ảnh hưởng đến an toàn lao động khi vận hành máy khắc laser</vt:lpstr>
      <vt:lpstr>Các yếu tố ảnh hưởng đến an toàn lao động khi vận hành máy khắc laser</vt:lpstr>
      <vt:lpstr>Đào tạo an toàn lao động về kỹ năng vận hành máy khắc laser an toàn</vt:lpstr>
      <vt:lpstr>Đào tạo an toàn lao động về kỹ năng vận hành máy khắc laser an toàn</vt:lpstr>
      <vt:lpstr>Ý nghĩa của an toàn lao động trong việc vận hành máy khắc laser</vt:lpstr>
      <vt:lpstr>Ý nghĩa của an toàn lao động trong việc vận hành máy khắc laser</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2024-04-11T03:30:44Z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