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1" d="100"/>
          <a:sy n="111" d="100"/>
        </p:scale>
        <p:origin x="1002" y="7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965685" y="2187963"/>
            <a:ext cx="425586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KHOAN CẦM TAY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53D6AB2-7C66-A6BB-C70B-B6E358D5D40B}"/>
              </a:ext>
            </a:extLst>
          </p:cNvPr>
          <p:cNvPicPr>
            <a:picLocks noChangeAspect="1"/>
          </p:cNvPicPr>
          <p:nvPr/>
        </p:nvPicPr>
        <p:blipFill>
          <a:blip r:embed="rId4"/>
          <a:stretch>
            <a:fillRect/>
          </a:stretch>
        </p:blipFill>
        <p:spPr>
          <a:xfrm>
            <a:off x="3459645" y="3068960"/>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5949751"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khoan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cầm</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tay</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Máy khoan cầm tay, mặc dù là một công cụ phổ biến và dễ sử dụng, nhưng vẫn tiềm ẩn nguy cơ tai nạn nếu không tuân thủ các biện pháp an toàn</a:t>
            </a:r>
            <a:r>
              <a:rPr lang="en-US" sz="2000" dirty="0">
                <a:ea typeface="+mn-lt"/>
                <a:cs typeface="+mn-lt"/>
              </a:rPr>
              <a:t>:</a:t>
            </a:r>
            <a:endParaRPr lang="en-US" dirty="0"/>
          </a:p>
          <a:p>
            <a:pPr marL="730885" lvl="1" indent="-304165"/>
            <a:r>
              <a:rPr lang="vi-VN" i="0" dirty="0">
                <a:solidFill>
                  <a:srgbClr val="0D0D0D"/>
                </a:solidFill>
                <a:effectLst/>
                <a:latin typeface="Söhne"/>
              </a:rPr>
              <a:t>Tổn thương do trượt mũi khoan</a:t>
            </a:r>
            <a:endParaRPr lang="en-US" i="0" dirty="0">
              <a:solidFill>
                <a:srgbClr val="0D0D0D"/>
              </a:solidFill>
              <a:effectLst/>
              <a:latin typeface="Söhne"/>
            </a:endParaRPr>
          </a:p>
          <a:p>
            <a:pPr marL="730885" lvl="1" indent="-304165"/>
            <a:r>
              <a:rPr lang="en-US" dirty="0"/>
              <a:t>Tai </a:t>
            </a:r>
            <a:r>
              <a:rPr lang="en-US" dirty="0" err="1"/>
              <a:t>nạn</a:t>
            </a:r>
            <a:r>
              <a:rPr lang="en-US" dirty="0"/>
              <a:t> do </a:t>
            </a:r>
            <a:r>
              <a:rPr lang="en-US" dirty="0" err="1"/>
              <a:t>hỏng</a:t>
            </a:r>
            <a:r>
              <a:rPr lang="en-US" dirty="0"/>
              <a:t> </a:t>
            </a:r>
            <a:r>
              <a:rPr lang="en-US" dirty="0" err="1"/>
              <a:t>hóc</a:t>
            </a:r>
            <a:r>
              <a:rPr lang="en-US" dirty="0"/>
              <a:t> </a:t>
            </a:r>
            <a:r>
              <a:rPr lang="en-US" dirty="0" err="1"/>
              <a:t>máy</a:t>
            </a:r>
            <a:r>
              <a:rPr lang="en-US" dirty="0"/>
              <a:t> </a:t>
            </a:r>
            <a:r>
              <a:rPr lang="en-US" dirty="0" err="1"/>
              <a:t>khoan</a:t>
            </a:r>
            <a:endParaRPr lang="en-US" dirty="0">
              <a:solidFill>
                <a:srgbClr val="0D0D0D"/>
              </a:solidFill>
              <a:latin typeface="Söhne"/>
            </a:endParaRPr>
          </a:p>
          <a:p>
            <a:pPr marL="730885" lvl="1" indent="-304165"/>
            <a:r>
              <a:rPr lang="vi-VN" dirty="0"/>
              <a:t>Gây tổn thương do đinh vào các vật thể không mong muốn</a:t>
            </a:r>
            <a:endParaRPr lang="en-US" dirty="0">
              <a:solidFill>
                <a:srgbClr val="0D0D0D"/>
              </a:solidFill>
              <a:latin typeface="Söhne"/>
            </a:endParaRPr>
          </a:p>
          <a:p>
            <a:pPr marL="730885" lvl="1" indent="-304165"/>
            <a:r>
              <a:rPr lang="vi-VN" dirty="0"/>
              <a:t>Tổn thương do sử dụng không đúng cách</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khoan</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khoan</a:t>
            </a:r>
            <a:r>
              <a:rPr lang="en-US" dirty="0"/>
              <a:t> </a:t>
            </a:r>
            <a:r>
              <a:rPr lang="en-US" dirty="0" err="1"/>
              <a:t>cầm</a:t>
            </a:r>
            <a:r>
              <a:rPr lang="en-US" dirty="0"/>
              <a:t> </a:t>
            </a:r>
            <a:r>
              <a:rPr lang="en-US" dirty="0" err="1"/>
              <a:t>tay</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khoan cầm tay</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khoan cầm tay</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khoan cầm tay</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khoan</a:t>
            </a:r>
            <a:r>
              <a:rPr lang="en-US" dirty="0"/>
              <a:t> </a:t>
            </a:r>
            <a:r>
              <a:rPr lang="en-US" dirty="0" err="1"/>
              <a:t>cầm</a:t>
            </a:r>
            <a:r>
              <a:rPr lang="en-US" dirty="0"/>
              <a:t> </a:t>
            </a:r>
            <a:r>
              <a:rPr lang="en-US" dirty="0" err="1"/>
              <a:t>tay</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khoan</a:t>
            </a:r>
            <a:r>
              <a:rPr lang="en-US" dirty="0"/>
              <a:t> </a:t>
            </a:r>
            <a:r>
              <a:rPr lang="en-US" dirty="0" err="1"/>
              <a:t>cầm</a:t>
            </a:r>
            <a:r>
              <a:rPr lang="en-US" dirty="0"/>
              <a:t> </a:t>
            </a:r>
            <a:r>
              <a:rPr lang="en-US" dirty="0" err="1"/>
              <a:t>tay</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khoan</a:t>
            </a:r>
            <a:r>
              <a:rPr lang="en-US" sz="2400" b="1" i="0" dirty="0">
                <a:effectLst/>
                <a:latin typeface="Söhne"/>
              </a:rPr>
              <a:t> </a:t>
            </a:r>
            <a:r>
              <a:rPr lang="en-US" sz="2400" b="1" i="0" dirty="0" err="1">
                <a:effectLst/>
                <a:latin typeface="Söhne"/>
              </a:rPr>
              <a:t>cầm</a:t>
            </a:r>
            <a:r>
              <a:rPr lang="en-US" sz="2400" b="1" i="0" dirty="0">
                <a:effectLst/>
                <a:latin typeface="Söhne"/>
              </a:rPr>
              <a:t> </a:t>
            </a:r>
            <a:r>
              <a:rPr lang="en-US" sz="2400" b="1" i="0" dirty="0" err="1">
                <a:effectLst/>
                <a:latin typeface="Söhne"/>
              </a:rPr>
              <a:t>tay</a:t>
            </a:r>
            <a:endParaRPr lang="en-US" sz="2400" b="1" i="0" dirty="0">
              <a:effectLst/>
              <a:latin typeface="Söhne"/>
            </a:endParaRPr>
          </a:p>
          <a:p>
            <a:r>
              <a:rPr lang="vi-VN" b="0" i="0" dirty="0">
                <a:effectLst/>
                <a:latin typeface="Söhne"/>
              </a:rPr>
              <a:t>An toàn lao động là một yếu tố quan trọng không thể thiếu trong mọi hoạt động công nghiệp, đặc biệt là khi vận hành các thiết bị máy móc như máy khoan cầm tay (hand drill machine). </a:t>
            </a:r>
            <a:endParaRPr lang="en-US" b="0" i="0" dirty="0">
              <a:effectLst/>
              <a:latin typeface="Söhne"/>
            </a:endParaRPr>
          </a:p>
          <a:p>
            <a:r>
              <a:rPr lang="vi-VN" b="0" i="0" dirty="0">
                <a:effectLst/>
                <a:latin typeface="Söhne"/>
              </a:rPr>
              <a:t>Việc duy trì môi trường làm việc an toàn không chỉ bảo vệ sức khỏe của người lao động mà còn đảm bảo hiệu suất và chất lượng công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70C4B9A4-0555-8F80-4B51-D3A43A30157C}"/>
              </a:ext>
            </a:extLst>
          </p:cNvPr>
          <p:cNvPicPr>
            <a:picLocks noChangeAspect="1"/>
          </p:cNvPicPr>
          <p:nvPr/>
        </p:nvPicPr>
        <p:blipFill>
          <a:blip r:embed="rId3"/>
          <a:stretch>
            <a:fillRect/>
          </a:stretch>
        </p:blipFill>
        <p:spPr>
          <a:xfrm>
            <a:off x="-1538436"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khoan</a:t>
            </a:r>
            <a:r>
              <a:rPr lang="en-US" sz="2400" b="1" i="0" dirty="0">
                <a:effectLst/>
                <a:latin typeface="Söhne"/>
              </a:rPr>
              <a:t> </a:t>
            </a:r>
            <a:r>
              <a:rPr lang="en-US" sz="2400" b="1" i="0" dirty="0" err="1">
                <a:effectLst/>
                <a:latin typeface="Söhne"/>
              </a:rPr>
              <a:t>cầm</a:t>
            </a:r>
            <a:r>
              <a:rPr lang="en-US" sz="2400" b="1" i="0" dirty="0">
                <a:effectLst/>
                <a:latin typeface="Söhne"/>
              </a:rPr>
              <a:t> </a:t>
            </a:r>
            <a:r>
              <a:rPr lang="en-US" sz="2400" b="1" i="0" dirty="0" err="1">
                <a:effectLst/>
                <a:latin typeface="Söhne"/>
              </a:rPr>
              <a:t>tay</a:t>
            </a:r>
            <a:endParaRPr lang="en-US" sz="2400" b="1" i="0" dirty="0">
              <a:effectLst/>
              <a:latin typeface="Söhne"/>
            </a:endParaRPr>
          </a:p>
          <a:p>
            <a:r>
              <a:rPr lang="vi-VN" b="0" i="0" dirty="0">
                <a:effectLst/>
                <a:latin typeface="Söhne"/>
              </a:rPr>
              <a:t>Đầu tiên, việc đảm bảo người lao động được đào tạo về cách sử dụng máy an toàn là một yếu tố then chốt. </a:t>
            </a:r>
            <a:endParaRPr lang="en-US" b="0" i="0" dirty="0">
              <a:effectLst/>
              <a:latin typeface="Söhne"/>
            </a:endParaRPr>
          </a:p>
          <a:p>
            <a:r>
              <a:rPr lang="vi-VN" b="0" i="0" dirty="0">
                <a:effectLst/>
                <a:latin typeface="Söhne"/>
              </a:rPr>
              <a:t>Đào tạo này nên bao gồm việc biết cách điều chỉnh và vận hành máy, cũng như nhận biết và xử lý các tình huống nguy hiểm.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8D91FC4-E0DA-7B51-EDE5-3FE1138FDA0D}"/>
              </a:ext>
            </a:extLst>
          </p:cNvPr>
          <p:cNvPicPr>
            <a:picLocks noChangeAspect="1"/>
          </p:cNvPicPr>
          <p:nvPr/>
        </p:nvPicPr>
        <p:blipFill>
          <a:blip r:embed="rId3"/>
          <a:stretch>
            <a:fillRect/>
          </a:stretch>
        </p:blipFill>
        <p:spPr>
          <a:xfrm>
            <a:off x="-1538436"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Máy khoan cầm tay (hand drill machine) bao gồm các thành phần khác nhau được thiết kế để hoạt động một cách hiệu quả và chính xác. Thành phần chính của máy khoan cầm tay bao gồm đầu khoan, động cơ, cần khoan và công tắc điều khiển.</a:t>
            </a:r>
          </a:p>
          <a:p>
            <a:pPr algn="l"/>
            <a:r>
              <a:rPr lang="vi-VN" b="0" i="0" dirty="0">
                <a:effectLst/>
                <a:latin typeface="Open Sans" panose="020B0606030504020204" pitchFamily="34" charset="0"/>
              </a:rPr>
              <a:t>Đầu khoan là phần của máy chứa mũi khoan và là nơi mà lực đẩy được truyền từ động cơ đến mũi khoan. Đối với các loại máy khoan cầm tay phổ biến, đầu khoan thường có thể thay đổi để phù hợp với các loại mũi khoan khác nhau.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6EF2138-3196-30FF-91AB-6490881D24CA}"/>
              </a:ext>
            </a:extLst>
          </p:cNvPr>
          <p:cNvPicPr>
            <a:picLocks noChangeAspect="1"/>
          </p:cNvPicPr>
          <p:nvPr/>
        </p:nvPicPr>
        <p:blipFill>
          <a:blip r:embed="rId3"/>
          <a:stretch>
            <a:fillRect/>
          </a:stretch>
        </p:blipFill>
        <p:spPr>
          <a:xfrm>
            <a:off x="7318548" y="1951255"/>
            <a:ext cx="2955489" cy="295548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Cấu trúc của máy khoan cầm tay bao gồm một động cơ được tích hợp vào một vỏ máy, kèm theo một đầu khoan và một cần khoan. Động cơ là trái tim của máy, tạo ra sức mạnh cần thiết để quay mũi khoan. </a:t>
            </a:r>
          </a:p>
          <a:p>
            <a:pPr algn="l"/>
            <a:r>
              <a:rPr lang="vi-VN" b="0" i="0" dirty="0">
                <a:effectLst/>
                <a:latin typeface="Open Sans" panose="020B0606030504020204" pitchFamily="34" charset="0"/>
              </a:rPr>
              <a:t>Một cần khoan dài thường nằm ở phía trước của máy và có thể tháo rời để thay đổi mũi khoan. Cần khoan được thiết kế với công nghệ ergonomically để người sử dụng có thể cầm và điều khiển máy một cách dễ dàng và thoải mái.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78E50FB-D824-FAAD-B45F-398D9EBDFF91}"/>
              </a:ext>
            </a:extLst>
          </p:cNvPr>
          <p:cNvPicPr>
            <a:picLocks noChangeAspect="1"/>
          </p:cNvPicPr>
          <p:nvPr/>
        </p:nvPicPr>
        <p:blipFill>
          <a:blip r:embed="rId3"/>
          <a:stretch>
            <a:fillRect/>
          </a:stretch>
        </p:blipFill>
        <p:spPr>
          <a:xfrm>
            <a:off x="7318548" y="1951255"/>
            <a:ext cx="2955489" cy="295548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cơ khí, điện của máy khoan cầm tay</a:t>
            </a:r>
            <a:r>
              <a:rPr lang="en-US" sz="2000" dirty="0">
                <a:solidFill>
                  <a:schemeClr val="bg1"/>
                </a:solidFill>
              </a:rPr>
              <a:t>:</a:t>
            </a:r>
          </a:p>
          <a:p>
            <a:pPr algn="l"/>
            <a:r>
              <a:rPr lang="vi-VN" b="0" i="0" dirty="0">
                <a:effectLst/>
                <a:latin typeface="Open Sans" panose="020B0606030504020204" pitchFamily="34" charset="0"/>
              </a:rPr>
              <a:t>Trong ngành cơ khí, máy khoan cầm tay được sử dụng để khoan lỗ trên các vật liệu như kim loại, nhựa và gỗ.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kỹ sư cơ khí thường sử dụng máy khoan cầm tay để tạo lỗ cho việc lắp ráp, cắt xén và gia công các chi tiết kim loại trong sản xuất các sản phẩm máy móc và công cụ.</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D949216-AD15-7D37-75AE-9A9A1B481AF8}"/>
              </a:ext>
            </a:extLst>
          </p:cNvPr>
          <p:cNvPicPr>
            <a:picLocks noChangeAspect="1"/>
          </p:cNvPicPr>
          <p:nvPr/>
        </p:nvPicPr>
        <p:blipFill>
          <a:blip r:embed="rId3"/>
          <a:stretch>
            <a:fillRect/>
          </a:stretch>
        </p:blipFill>
        <p:spPr>
          <a:xfrm>
            <a:off x="7318548" y="1951255"/>
            <a:ext cx="2955489" cy="295548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sz="2000" dirty="0">
                <a:solidFill>
                  <a:schemeClr val="bg1"/>
                </a:solidFill>
              </a:rPr>
              <a:t>:</a:t>
            </a:r>
          </a:p>
          <a:p>
            <a:pPr algn="l"/>
            <a:r>
              <a:rPr lang="vi-VN" b="0" i="0" dirty="0">
                <a:effectLst/>
                <a:latin typeface="Open Sans" panose="020B0606030504020204" pitchFamily="34" charset="0"/>
              </a:rPr>
              <a:t>Việc vận hành máy khoan cầm tay có thể mang lại một số rủi ro đáng kể mà người sử dụng cần phải nhận biết và đối phó. Một trong những rủi ro chính là nguy cơ chấn thương do va chạm hoặc cắt từ mũi khoan hoặc các bộ phận khác của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Đối với người sử dụng không đủ kinh nghiệm hoặc không tuân thủ các biện pháp an toàn, nguy cơ này có thể gây ra vết thương nặng hoặc tai nạn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3F21E6F-15F5-8179-D9A9-1F22B53728FD}"/>
              </a:ext>
            </a:extLst>
          </p:cNvPr>
          <p:cNvPicPr>
            <a:picLocks noChangeAspect="1"/>
          </p:cNvPicPr>
          <p:nvPr/>
        </p:nvPicPr>
        <p:blipFill>
          <a:blip r:embed="rId3"/>
          <a:stretch>
            <a:fillRect/>
          </a:stretch>
        </p:blipFill>
        <p:spPr>
          <a:xfrm>
            <a:off x="7318548" y="1951255"/>
            <a:ext cx="2955489" cy="295548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khoan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khoan cầm tay</a:t>
            </a:r>
          </a:p>
          <a:p>
            <a:pPr algn="l">
              <a:lnSpc>
                <a:spcPct val="120000"/>
              </a:lnSpc>
            </a:pPr>
            <a:r>
              <a:rPr lang="vi-VN" b="0" i="0" dirty="0">
                <a:effectLst/>
                <a:latin typeface="Open Sans" panose="020B0606030504020204" pitchFamily="34" charset="0"/>
              </a:rPr>
              <a:t>Đầu tiên, kiểm tra xem máy có bị hỏng hoặc bị tổn thương không. Điều này bao gồm việc kiểm tra dây điện, ổ cắm và bộ phận khác của máy để đảm bảo chúng không bị hở hoặc hỏng hóc.</a:t>
            </a:r>
          </a:p>
          <a:p>
            <a:pPr algn="l">
              <a:lnSpc>
                <a:spcPct val="120000"/>
              </a:lnSpc>
            </a:pPr>
            <a:r>
              <a:rPr lang="vi-VN" b="0" i="0" dirty="0">
                <a:effectLst/>
                <a:latin typeface="Open Sans" panose="020B0606030504020204" pitchFamily="34" charset="0"/>
              </a:rPr>
              <a:t>Tiếp theo, hãy kiểm tra xem các bộ phận của máy có hoạt động đúng cách không. Đảm bảo rằng công tắc điều khiển hoạt động một cách chính xác và mượt mà, và rằng động cơ không có dấu hiệu của vấn đề kỹ thuật như tiếng ồn lạ hoặc rung lắc không bình thường.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14927A0-0A62-9C0C-7D9F-4C43AEE35B7E}"/>
              </a:ext>
            </a:extLst>
          </p:cNvPr>
          <p:cNvPicPr>
            <a:picLocks noChangeAspect="1"/>
          </p:cNvPicPr>
          <p:nvPr/>
        </p:nvPicPr>
        <p:blipFill>
          <a:blip r:embed="rId3"/>
          <a:stretch>
            <a:fillRect/>
          </a:stretch>
        </p:blipFill>
        <p:spPr>
          <a:xfrm>
            <a:off x="-962371" y="3726409"/>
            <a:ext cx="4608512" cy="46085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khoan cầm 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khoan cầm tay định kỳ</a:t>
            </a:r>
          </a:p>
          <a:p>
            <a:pPr algn="l">
              <a:lnSpc>
                <a:spcPct val="120000"/>
              </a:lnSpc>
            </a:pPr>
            <a:r>
              <a:rPr lang="vi-VN" b="0" i="0" dirty="0">
                <a:effectLst/>
                <a:latin typeface="Open Sans" panose="020B0606030504020204" pitchFamily="34" charset="0"/>
              </a:rPr>
              <a:t>Đầu tiên, hãy kiểm tra và làm sạch máy sau mỗi lần sử dụng. Sử dụng bàn chải hoặc bình xịt khí nén để loại bỏ bụi và mảnh vụn từ bên ngoài và bên trong máy. Điều này giúp bảo vệ và kéo dài tuổi thọ của máy.</a:t>
            </a:r>
          </a:p>
          <a:p>
            <a:pPr algn="l">
              <a:lnSpc>
                <a:spcPct val="120000"/>
              </a:lnSpc>
            </a:pPr>
            <a:r>
              <a:rPr lang="vi-VN" b="0" i="0" dirty="0">
                <a:effectLst/>
                <a:latin typeface="Open Sans" panose="020B0606030504020204" pitchFamily="34" charset="0"/>
              </a:rPr>
              <a:t>Tiếp theo, hãy kiểm tra độ sắc của mũi khoan. Mũi khoan cần phải được giữ sắc và sạch để đảm bảo hiệu suất khoan tốt nhất. Nếu cần thiết, mũi khoan có thể được mài hoặc nghiền để tái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C7A6E44-1ACF-65A2-A1B5-78B441D69CEC}"/>
              </a:ext>
            </a:extLst>
          </p:cNvPr>
          <p:cNvPicPr>
            <a:picLocks noChangeAspect="1"/>
          </p:cNvPicPr>
          <p:nvPr/>
        </p:nvPicPr>
        <p:blipFill>
          <a:blip r:embed="rId3"/>
          <a:stretch>
            <a:fillRect/>
          </a:stretch>
        </p:blipFill>
        <p:spPr>
          <a:xfrm>
            <a:off x="-962371" y="3726409"/>
            <a:ext cx="4608512" cy="46085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khoan</a:t>
            </a:r>
            <a:r>
              <a:rPr lang="en-US" sz="3200" b="1" dirty="0">
                <a:latin typeface="UTM Aptima" panose="02040603050506020204" pitchFamily="18" charset="0"/>
              </a:rPr>
              <a:t> </a:t>
            </a:r>
            <a:r>
              <a:rPr lang="en-US" sz="3200" b="1" dirty="0" err="1">
                <a:latin typeface="UTM Aptima" panose="02040603050506020204" pitchFamily="18" charset="0"/>
              </a:rPr>
              <a:t>cầm</a:t>
            </a:r>
            <a:r>
              <a:rPr lang="en-US" sz="3200" b="1" dirty="0">
                <a:latin typeface="UTM Aptima" panose="02040603050506020204" pitchFamily="18" charset="0"/>
              </a:rPr>
              <a:t> </a:t>
            </a:r>
            <a:r>
              <a:rPr lang="en-US" sz="3200" b="1" dirty="0" err="1">
                <a:latin typeface="UTM Aptima" panose="02040603050506020204" pitchFamily="18" charset="0"/>
              </a:rPr>
              <a:t>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khoan cầm tay an toàn</a:t>
            </a:r>
            <a:r>
              <a:rPr lang="en-US" sz="2400" dirty="0"/>
              <a:t>:</a:t>
            </a:r>
          </a:p>
          <a:p>
            <a:pPr algn="l"/>
            <a:r>
              <a:rPr lang="vi-VN" b="0" i="0" dirty="0">
                <a:solidFill>
                  <a:srgbClr val="4C4F5A"/>
                </a:solidFill>
                <a:effectLst/>
                <a:latin typeface="Open Sans" panose="020B0606030504020204" pitchFamily="34" charset="0"/>
              </a:rPr>
              <a:t>Để vận hành máy khoan cầm tay một cách an toàn, cần tuân thủ một quy trình cụ thể và các biện pháp an toàn. Bước đầu tiên là kiểm tra máy trước khi sử dụng, đảm bảo rằng nó hoạt động đúng cách và không có hỏng hóc.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Sau đó, hãy đảm bảo rằng bạn đã đeo đầy đủ trang bị bảo hộ cá nhân bao gồm mặt nạ bảo hộ, kính bảo hộ và găng tay.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khoan</a:t>
            </a:r>
            <a:r>
              <a:rPr lang="en-US" sz="3200" b="1" dirty="0">
                <a:latin typeface="UTM Aptima" panose="02040603050506020204" pitchFamily="18" charset="0"/>
              </a:rPr>
              <a:t> </a:t>
            </a:r>
            <a:r>
              <a:rPr lang="en-US" sz="3200" b="1" dirty="0" err="1">
                <a:latin typeface="UTM Aptima" panose="02040603050506020204" pitchFamily="18" charset="0"/>
              </a:rPr>
              <a:t>cầm</a:t>
            </a:r>
            <a:r>
              <a:rPr lang="en-US" sz="3200" b="1" dirty="0">
                <a:latin typeface="UTM Aptima" panose="02040603050506020204" pitchFamily="18" charset="0"/>
              </a:rPr>
              <a:t> </a:t>
            </a:r>
            <a:r>
              <a:rPr lang="en-US" sz="3200" b="1" dirty="0" err="1">
                <a:latin typeface="UTM Aptima" panose="02040603050506020204" pitchFamily="18" charset="0"/>
              </a:rPr>
              <a:t>tay</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khoan cầm tay</a:t>
            </a:r>
            <a:r>
              <a:rPr lang="en-US" sz="2400" dirty="0"/>
              <a:t>:</a:t>
            </a:r>
          </a:p>
          <a:p>
            <a:pPr algn="l"/>
            <a:r>
              <a:rPr lang="vi-VN" b="0" i="0" dirty="0">
                <a:solidFill>
                  <a:srgbClr val="4C4F5A"/>
                </a:solidFill>
                <a:effectLst/>
                <a:highlight>
                  <a:srgbClr val="FFFFFF"/>
                </a:highlight>
                <a:latin typeface="Open Sans" panose="020B0606030504020204" pitchFamily="34" charset="0"/>
              </a:rPr>
              <a:t>Trong trường hợp xảy ra sự cố khi vận hành máy khoan cầm tay, việc áp dụng các biện pháp xử lý khẩn cấp và cơ chế ứng phó là rất quan trọng để đảm bảo an toàn cho người sử dụng và môi trường làm việc. Đầu tiên, nếu máy bắt đầu hoạt động không bình thường hoặc phát ra âm thanh kỳ lạ, hãy ngừng sử dụng máy ngay lập tức và kiểm tra xem có vấn đề gì không.</a:t>
            </a:r>
          </a:p>
          <a:p>
            <a:pPr algn="l"/>
            <a:r>
              <a:rPr lang="vi-VN" b="0" i="0" dirty="0">
                <a:solidFill>
                  <a:srgbClr val="4C4F5A"/>
                </a:solidFill>
                <a:effectLst/>
                <a:highlight>
                  <a:srgbClr val="FFFFFF"/>
                </a:highlight>
                <a:latin typeface="Open Sans" panose="020B0606030504020204" pitchFamily="34" charset="0"/>
              </a:rPr>
              <a:t>Nếu phát hiện bất kỳ dấu hiệu của nguy cơ tai nạn, hãy tắt máy ngay lập tức và đảm bảo rằng khu vực làm việc đã được sơ tán để tránh nguy cơ cho người lao động khác. Sau đó, hãy tiến hành kiểm tra và sửa chữa máy hoặc thay thế bộ phận bị hỏng nếu cần thiết trước khi tiếp tục sử dụng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khoan</a:t>
            </a:r>
            <a:r>
              <a:rPr lang="en-US" b="1" i="0" dirty="0">
                <a:effectLst/>
                <a:latin typeface="Söhne"/>
              </a:rPr>
              <a:t> </a:t>
            </a:r>
            <a:r>
              <a:rPr lang="en-US" b="1" i="0" dirty="0" err="1">
                <a:effectLst/>
                <a:latin typeface="Söhne"/>
              </a:rPr>
              <a:t>cầm</a:t>
            </a:r>
            <a:r>
              <a:rPr lang="en-US" b="1" i="0" dirty="0">
                <a:effectLst/>
                <a:latin typeface="Söhne"/>
              </a:rPr>
              <a:t> </a:t>
            </a:r>
            <a:r>
              <a:rPr lang="en-US" b="1" i="0" dirty="0" err="1">
                <a:effectLst/>
                <a:latin typeface="Söhne"/>
              </a:rPr>
              <a:t>tay</a:t>
            </a:r>
            <a:r>
              <a:rPr lang="en-US" sz="2000" dirty="0">
                <a:latin typeface="Söhne"/>
              </a:rPr>
              <a:t>:</a:t>
            </a:r>
          </a:p>
          <a:p>
            <a:pPr algn="l"/>
            <a:r>
              <a:rPr lang="vi-VN" b="0" i="0" dirty="0">
                <a:effectLst/>
                <a:latin typeface="Söhne"/>
              </a:rPr>
              <a:t>Khi vận hành máy khoan cầm tay, việc nhận diện các rủi ro và mối nguy hiểm tiềm ẩn là quan trọng để đảm bảo an toàn cho người sử dụng và môi trường làm việc. Một trong những rủi ro chính là nguy cơ chấn thương do mũi khoan hoặc các bộ phận khác của máy. </a:t>
            </a:r>
            <a:endParaRPr lang="en-US" b="0" i="0" dirty="0">
              <a:effectLst/>
              <a:latin typeface="Söhne"/>
            </a:endParaRPr>
          </a:p>
          <a:p>
            <a:pPr algn="l"/>
            <a:r>
              <a:rPr lang="vi-VN" b="0" i="0" dirty="0">
                <a:effectLst/>
                <a:latin typeface="Söhne"/>
              </a:rPr>
              <a:t>Sự cố này có thể xảy ra khi mũi khoan bị mắc kẹt trong vật liệu hoặc khi máy hoạt động không đúng cách, gây ra sự rung lắc không kiểm soát.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1E79F23D-7246-9ECB-254A-CC433179BB0F}"/>
              </a:ext>
            </a:extLst>
          </p:cNvPr>
          <p:cNvPicPr>
            <a:picLocks noChangeAspect="1"/>
          </p:cNvPicPr>
          <p:nvPr/>
        </p:nvPicPr>
        <p:blipFill>
          <a:blip r:embed="rId4"/>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cầm tay</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khoan cầm tay để việc vận hành an toàn</a:t>
            </a:r>
            <a:endParaRPr lang="en-US" b="0" i="0" dirty="0">
              <a:effectLst/>
              <a:latin typeface="Söhne"/>
            </a:endParaRPr>
          </a:p>
          <a:p>
            <a:pPr lvl="1"/>
            <a:r>
              <a:rPr lang="vi-VN" b="0" i="0" dirty="0">
                <a:effectLst/>
                <a:latin typeface="Söhne"/>
              </a:rPr>
              <a:t>Đầu tiên, hãy thực hiện kiểm tra tổng quan của máy trước mỗi lần sử dụng để đảm bảo rằng không có bất kỳ vấn đề nào như hỏng hóc hoặc bộ phận bị mòn.</a:t>
            </a:r>
          </a:p>
          <a:p>
            <a:pPr lvl="1"/>
            <a:r>
              <a:rPr lang="vi-VN" b="0" i="0" dirty="0">
                <a:effectLst/>
                <a:latin typeface="Söhne"/>
              </a:rPr>
              <a:t>Tiếp theo, hãy kiểm tra và làm sạch các bộ phận chính của máy như mũi khoan, động cơ và cần khoan. Loại bỏ bụi và mảnh vụn có thể tích tụ trong quá trình sử dụng giúp bảo vệ và duy trì hiệu suất của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FE6CBB0-574F-2F9F-DDA1-C75F50AF360E}"/>
              </a:ext>
            </a:extLst>
          </p:cNvPr>
          <p:cNvPicPr>
            <a:picLocks noChangeAspect="1"/>
          </p:cNvPicPr>
          <p:nvPr/>
        </p:nvPicPr>
        <p:blipFill>
          <a:blip r:embed="rId4"/>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cầm tay</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Tuân thủ các quy định an toàn lao động là yếu tố không thể thiếu để đảm bảo việc vận hành máy khoan cầm tay một cách an toàn. </a:t>
            </a:r>
            <a:endParaRPr lang="en-US" b="0" i="0" dirty="0">
              <a:effectLst/>
              <a:latin typeface="Söhne"/>
            </a:endParaRPr>
          </a:p>
          <a:p>
            <a:pPr lvl="1"/>
            <a:r>
              <a:rPr lang="vi-VN" b="0" i="0" dirty="0">
                <a:effectLst/>
                <a:latin typeface="Söhne"/>
              </a:rPr>
              <a:t>Đầu tiên, hãy đảm bảo rằng tất cả nhân viên có liên quan đều được đào tạo về việc sử dụng máy, bao gồm cả cách sử dụng an toàn và biện pháp khẩn cấp trong trường hợp có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CAED526-380C-D978-E281-2FA4B26D9CF0}"/>
              </a:ext>
            </a:extLst>
          </p:cNvPr>
          <p:cNvPicPr>
            <a:picLocks noChangeAspect="1"/>
          </p:cNvPicPr>
          <p:nvPr/>
        </p:nvPicPr>
        <p:blipFill>
          <a:blip r:embed="rId4"/>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cầm tay</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Đầu tiên, hãy xác định khu vực làm việc và đảm bảo rằng nó không có nguy cơ va chạm hoặc va đập từ các vật liệu hoặc thiết bị khác.</a:t>
            </a:r>
          </a:p>
          <a:p>
            <a:pPr lvl="1"/>
            <a:r>
              <a:rPr lang="vi-VN" b="0" i="0" dirty="0">
                <a:effectLst/>
                <a:latin typeface="Söhne"/>
              </a:rPr>
              <a:t>Tiếp theo, đánh dấu rõ ràng các vùng an toàn xung quanh máy khoan. Điều này bao gồm việc xác định khoảng cách an toàn từ máy và các bộ phận chuyển động như mũi khoan, cũng như các điểm tiếp xúc nguy hiểm khác.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760B023-B691-715C-674F-9A639DB10534}"/>
              </a:ext>
            </a:extLst>
          </p:cNvPr>
          <p:cNvPicPr>
            <a:picLocks noChangeAspect="1"/>
          </p:cNvPicPr>
          <p:nvPr/>
        </p:nvPicPr>
        <p:blipFill>
          <a:blip r:embed="rId4"/>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cầm tay</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Đầu tiên, đảm bảo rằng bạn đeo đúng loại mặt nạ bảo hộ phù hợp với loại vật liệu bạn đang khoan. Mặt nạ bảo hộ giúp bảo vệ đôi mắt và hệ hô hấp khỏi bụi và mảnh vụn có thể phát sinh trong quá trình khoan.</a:t>
            </a:r>
          </a:p>
          <a:p>
            <a:pPr lvl="1"/>
            <a:r>
              <a:rPr lang="vi-VN" b="0" i="0" dirty="0">
                <a:effectLst/>
                <a:latin typeface="Söhne"/>
              </a:rPr>
              <a:t>Tiếp theo, đeo kính bảo hộ để bảo vệ đôi mắt khỏi các vật liệu rơi rớt hoặc phát ra trong quá trình vận hành máy khoan. Kính bảo hộ nên được chọn với chất liệu chống trầy xước và chống tia UV để đảm bảo an toàn và sự thoải mái.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CB615E6-F067-1102-B096-5AA048E250E6}"/>
              </a:ext>
            </a:extLst>
          </p:cNvPr>
          <p:cNvPicPr>
            <a:picLocks noChangeAspect="1"/>
          </p:cNvPicPr>
          <p:nvPr/>
        </p:nvPicPr>
        <p:blipFill>
          <a:blip r:embed="rId4"/>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cầm tay</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khoan cầm tay</a:t>
            </a:r>
            <a:endParaRPr lang="en-US" b="0" i="0" dirty="0">
              <a:effectLst/>
              <a:latin typeface="Söhne"/>
            </a:endParaRPr>
          </a:p>
          <a:p>
            <a:pPr lvl="1"/>
            <a:r>
              <a:rPr lang="vi-VN" b="0" i="0" dirty="0">
                <a:effectLst/>
                <a:latin typeface="Söhne"/>
              </a:rPr>
              <a:t>Đầu tiên và quan trọng nhất, người sử dụng cần ngừng ngay việc sử dụng máy và đảm bảo an toàn cho bản thân và những người xung quanh.</a:t>
            </a:r>
          </a:p>
          <a:p>
            <a:pPr lvl="1"/>
            <a:r>
              <a:rPr lang="vi-VN" b="0" i="0" dirty="0">
                <a:effectLst/>
                <a:latin typeface="Söhne"/>
              </a:rPr>
              <a:t>Sau đó, hãy xác định và đánh giá tình hình để xác định nguyên nhân của sự cố và mức độ nguy hiểm. Nếu cần thiết, gọi ngay cho dịch vụ cứu hỏa hoặc cấp cứu để nhận sự giúp đỡ chuyên môn.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19D240-251C-73CF-2162-09DEFA6E5D56}"/>
              </a:ext>
            </a:extLst>
          </p:cNvPr>
          <p:cNvPicPr>
            <a:picLocks noChangeAspect="1"/>
          </p:cNvPicPr>
          <p:nvPr/>
        </p:nvPicPr>
        <p:blipFill>
          <a:blip r:embed="rId4"/>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cầm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tay</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cầm tay</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cầm</a:t>
            </a:r>
            <a:r>
              <a:rPr lang="en-US" b="0" i="0" dirty="0">
                <a:effectLst/>
                <a:latin typeface="Söhne"/>
              </a:rPr>
              <a:t> </a:t>
            </a:r>
            <a:r>
              <a:rPr lang="en-US" b="0" i="0" dirty="0" err="1">
                <a:effectLst/>
                <a:latin typeface="Söhne"/>
              </a:rPr>
              <a:t>tay</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A71EA88-2B8B-4C71-A6AD-3EEC1AC65570}"/>
              </a:ext>
            </a:extLst>
          </p:cNvPr>
          <p:cNvPicPr>
            <a:picLocks noChangeAspect="1"/>
          </p:cNvPicPr>
          <p:nvPr/>
        </p:nvPicPr>
        <p:blipFill>
          <a:blip r:embed="rId4"/>
          <a:stretch>
            <a:fillRect/>
          </a:stretch>
        </p:blipFill>
        <p:spPr>
          <a:xfrm>
            <a:off x="-1322412" y="3429000"/>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khoan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khoan cầm tay</a:t>
            </a:r>
            <a:endParaRPr lang="en-US" sz="2400" b="1" i="0" dirty="0">
              <a:effectLst/>
              <a:latin typeface="Söhne"/>
            </a:endParaRPr>
          </a:p>
          <a:p>
            <a:r>
              <a:rPr lang="vi-VN" b="0" i="0" dirty="0">
                <a:effectLst/>
                <a:latin typeface="Söhne"/>
              </a:rPr>
              <a:t>Điều kiện thời tiết có thể có ảnh hưởng đáng kể đến việc vận hành máy khoan cầm tay. </a:t>
            </a:r>
            <a:endParaRPr lang="en-US" b="0" i="0" dirty="0">
              <a:effectLst/>
              <a:latin typeface="Söhne"/>
            </a:endParaRPr>
          </a:p>
          <a:p>
            <a:r>
              <a:rPr lang="vi-VN" b="0" i="0" dirty="0">
                <a:effectLst/>
                <a:latin typeface="Söhne"/>
              </a:rPr>
              <a:t>Trong điều kiện thời tiết ẩm ướt, như khi môi trường làm việc bị ướt hoặc có nước, có nguy cơ cao hơn về trượt và mất kiểm soát của máy. Điều này có thể làm giảm hiệu suất khoan và tăng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6D3C80A-D0FF-BFFA-48BA-0CFD0BAF4B85}"/>
              </a:ext>
            </a:extLst>
          </p:cNvPr>
          <p:cNvPicPr>
            <a:picLocks noChangeAspect="1"/>
          </p:cNvPicPr>
          <p:nvPr/>
        </p:nvPicPr>
        <p:blipFill>
          <a:blip r:embed="rId3"/>
          <a:stretch>
            <a:fillRect/>
          </a:stretch>
        </p:blipFill>
        <p:spPr>
          <a:xfrm>
            <a:off x="-458316" y="3212976"/>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khoan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khoan cầm tay</a:t>
            </a:r>
            <a:endParaRPr lang="en-US" sz="2400" b="1" i="0" dirty="0">
              <a:effectLst/>
              <a:latin typeface="Söhne"/>
            </a:endParaRPr>
          </a:p>
          <a:p>
            <a:r>
              <a:rPr lang="vi-VN" b="0" i="0" dirty="0">
                <a:effectLst/>
                <a:latin typeface="Söhne"/>
              </a:rPr>
              <a:t>Môi trường làm việc có ảnh hưởng đáng kể đến việc vận hành máy khoan cầm tay. Trong một môi trường có nhiều bụi, bẩn, hoặc các vật liệu rơi rớt, máy khoan có thể gặp khó khăn trong việc hoạt động và có nguy cơ hỏng hóc nhanh chóng. </a:t>
            </a:r>
            <a:endParaRPr lang="en-US" b="0" i="0" dirty="0">
              <a:effectLst/>
              <a:latin typeface="Söhne"/>
            </a:endParaRPr>
          </a:p>
          <a:p>
            <a:r>
              <a:rPr lang="vi-VN" b="0" i="0" dirty="0">
                <a:effectLst/>
                <a:latin typeface="Söhne"/>
              </a:rPr>
              <a:t>Đồng thời, nguy cơ bị tổn thương từ các vật liệu rơi rớt cũng tăng cao, đặc biệt là đối với mắt và khuôn mặt của người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EE41074-355F-0BC1-6525-33CBFDC02D15}"/>
              </a:ext>
            </a:extLst>
          </p:cNvPr>
          <p:cNvPicPr>
            <a:picLocks noChangeAspect="1"/>
          </p:cNvPicPr>
          <p:nvPr/>
        </p:nvPicPr>
        <p:blipFill>
          <a:blip r:embed="rId3"/>
          <a:stretch>
            <a:fillRect/>
          </a:stretch>
        </p:blipFill>
        <p:spPr>
          <a:xfrm>
            <a:off x="-458316" y="3212976"/>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khoan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khoan cầm tay ảnh hưởng như thế nào đến việc vận hành máy khoan cầm tay</a:t>
            </a:r>
            <a:endParaRPr lang="en-US" sz="2400" b="1" i="0" dirty="0">
              <a:effectLst/>
              <a:latin typeface="Söhne"/>
            </a:endParaRPr>
          </a:p>
          <a:p>
            <a:r>
              <a:rPr lang="vi-VN" b="0" i="0" dirty="0">
                <a:effectLst/>
                <a:latin typeface="Söhne"/>
              </a:rPr>
              <a:t>Tình trạng kỹ thuật của máy khoan cầm tay có ảnh hưởng đáng kể đến việc vận hành của nó. Một máy khoan cầm tay có hiệu suất kém hoặc bị hỏng hóc có thể gây ra nhiều vấn đề trong quá trình sử dụng. </a:t>
            </a:r>
            <a:endParaRPr lang="en-US" b="0" i="0" dirty="0">
              <a:effectLst/>
              <a:latin typeface="Söhne"/>
            </a:endParaRPr>
          </a:p>
          <a:p>
            <a:r>
              <a:rPr lang="vi-VN" b="0" i="0" dirty="0">
                <a:effectLst/>
                <a:latin typeface="Söhne"/>
              </a:rPr>
              <a:t>Ví dụ, nếu mũi khoan không còn sắc, máy sẽ gặp khó khăn trong việc khoan qua vật liệu và có nguy cơ trượt ra khỏi điểm khoan, gây nguy hiểm cho người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3CD2F84-9AF2-0F6A-5BAB-4AD107F35CFF}"/>
              </a:ext>
            </a:extLst>
          </p:cNvPr>
          <p:cNvPicPr>
            <a:picLocks noChangeAspect="1"/>
          </p:cNvPicPr>
          <p:nvPr/>
        </p:nvPicPr>
        <p:blipFill>
          <a:blip r:embed="rId3"/>
          <a:stretch>
            <a:fillRect/>
          </a:stretch>
        </p:blipFill>
        <p:spPr>
          <a:xfrm>
            <a:off x="-458316" y="3212976"/>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khoan cầm tay</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khoan cầm tay</a:t>
            </a:r>
            <a:endParaRPr lang="en-US" sz="2400" b="1" i="0" dirty="0">
              <a:effectLst/>
              <a:latin typeface="Söhne"/>
            </a:endParaRPr>
          </a:p>
          <a:p>
            <a:r>
              <a:rPr lang="vi-VN" b="0" i="0" dirty="0">
                <a:effectLst/>
                <a:latin typeface="Söhne"/>
              </a:rPr>
              <a:t>Kiến thức an toàn và kỹ năng của người lao động có vai trò quan trọng đối với việc vận hành máy khoan cầm tay. Người lao động cần được đào tạo đầy đủ về cách sử dụng máy một cách an toàn và hiệu quả. </a:t>
            </a:r>
            <a:endParaRPr lang="en-US" b="0" i="0" dirty="0">
              <a:effectLst/>
              <a:latin typeface="Söhne"/>
            </a:endParaRPr>
          </a:p>
          <a:p>
            <a:r>
              <a:rPr lang="vi-VN" b="0" i="0" dirty="0">
                <a:effectLst/>
                <a:latin typeface="Söhne"/>
              </a:rPr>
              <a:t>Điều này bao gồm việc hiểu rõ về các nguy cơ và rủi ro có thể xảy ra trong quá trình sử dụng máy khoan cầm tay, cũng như biện pháp phòng ngừa và xử lý khi gặp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AB2F258-3432-2B5D-BC18-5DB042843F4E}"/>
              </a:ext>
            </a:extLst>
          </p:cNvPr>
          <p:cNvPicPr>
            <a:picLocks noChangeAspect="1"/>
          </p:cNvPicPr>
          <p:nvPr/>
        </p:nvPicPr>
        <p:blipFill>
          <a:blip r:embed="rId3"/>
          <a:stretch>
            <a:fillRect/>
          </a:stretch>
        </p:blipFill>
        <p:spPr>
          <a:xfrm>
            <a:off x="-458316" y="3212976"/>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02987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khoan cầm tay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máy khoan cầm tay là cực kỳ quan trọng vì nó đảm bảo an toàn cho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cung cấp cho họ kiến thức về các nguy cơ và rủi ro tiềm ẩn trong quá trình vận hành máy, cũng như biện pháp phòng ngừa và ứng phó khi xảy ra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802D8A3-254C-EDC4-A2A1-1E0FB89A9F6A}"/>
              </a:ext>
            </a:extLst>
          </p:cNvPr>
          <p:cNvPicPr>
            <a:picLocks noChangeAspect="1"/>
          </p:cNvPicPr>
          <p:nvPr/>
        </p:nvPicPr>
        <p:blipFill>
          <a:blip r:embed="rId3"/>
          <a:stretch>
            <a:fillRect/>
          </a:stretch>
        </p:blipFill>
        <p:spPr>
          <a:xfrm>
            <a:off x="6598468" y="1124744"/>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2195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cầm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tay</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cầm</a:t>
            </a:r>
            <a:r>
              <a:rPr lang="en-US" b="1" i="0" dirty="0">
                <a:effectLst/>
                <a:latin typeface="Open Sans" panose="020B0606030504020204" pitchFamily="34" charset="0"/>
              </a:rPr>
              <a:t> </a:t>
            </a:r>
            <a:r>
              <a:rPr lang="en-US" b="1" i="0" dirty="0" err="1">
                <a:effectLst/>
                <a:latin typeface="Open Sans" panose="020B0606030504020204" pitchFamily="34" charset="0"/>
              </a:rPr>
              <a:t>tay</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E6C65B3-3A3D-430E-8982-DE20ED465BBA}"/>
              </a:ext>
            </a:extLst>
          </p:cNvPr>
          <p:cNvPicPr>
            <a:picLocks noChangeAspect="1"/>
          </p:cNvPicPr>
          <p:nvPr/>
        </p:nvPicPr>
        <p:blipFill>
          <a:blip r:embed="rId3"/>
          <a:stretch>
            <a:fillRect/>
          </a:stretch>
        </p:blipFill>
        <p:spPr>
          <a:xfrm>
            <a:off x="6598468" y="1124744"/>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khoan</a:t>
            </a:r>
            <a:r>
              <a:rPr lang="en-US" sz="3200" dirty="0">
                <a:latin typeface="UTM Aptima" panose="02040603050506020204" pitchFamily="18" charset="0"/>
              </a:rPr>
              <a:t> </a:t>
            </a:r>
            <a:r>
              <a:rPr lang="en-US" sz="3200" dirty="0" err="1">
                <a:latin typeface="UTM Aptima" panose="02040603050506020204" pitchFamily="18" charset="0"/>
              </a:rPr>
              <a:t>cầm</a:t>
            </a:r>
            <a:r>
              <a:rPr lang="en-US" sz="3200" dirty="0">
                <a:latin typeface="UTM Aptima" panose="02040603050506020204" pitchFamily="18" charset="0"/>
              </a:rPr>
              <a:t> </a:t>
            </a:r>
            <a:r>
              <a:rPr lang="en-US" sz="3200" dirty="0" err="1">
                <a:latin typeface="UTM Aptima" panose="02040603050506020204" pitchFamily="18" charset="0"/>
              </a:rPr>
              <a:t>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khoan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quá trình vận hành máy khoan cầm tay là vô cùng quan trọng vì nó đảm bảo sự bảo vệ cho người lao động và môi trường làm việc. Đầu tiên, việc áp dụng các biện pháp an toàn giúp giảm nguy cơ tai nạn và thương tích cho người sử dụng máy và những người xung quanh.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Những biện pháp này bao gồm việc sử dụng thiết bị bảo hộ cá nhân, kiểm tra an toàn trước khi sử dụng máy, và tuân thủ các quy tắc an toàn khi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4123D82-A43E-434E-DEDD-67CEFAC26139}"/>
              </a:ext>
            </a:extLst>
          </p:cNvPr>
          <p:cNvPicPr>
            <a:picLocks noChangeAspect="1"/>
          </p:cNvPicPr>
          <p:nvPr/>
        </p:nvPicPr>
        <p:blipFill>
          <a:blip r:embed="rId3"/>
          <a:stretch>
            <a:fillRect/>
          </a:stretch>
        </p:blipFill>
        <p:spPr>
          <a:xfrm>
            <a:off x="-1322411" y="3726409"/>
            <a:ext cx="4608512" cy="4608512"/>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khoan</a:t>
            </a:r>
            <a:r>
              <a:rPr lang="en-US" sz="3200" dirty="0">
                <a:latin typeface="UTM Aptima" panose="02040603050506020204" pitchFamily="18" charset="0"/>
              </a:rPr>
              <a:t> </a:t>
            </a:r>
            <a:r>
              <a:rPr lang="en-US" sz="3200" dirty="0" err="1">
                <a:latin typeface="UTM Aptima" panose="02040603050506020204" pitchFamily="18" charset="0"/>
              </a:rPr>
              <a:t>cầm</a:t>
            </a:r>
            <a:r>
              <a:rPr lang="en-US" sz="3200" dirty="0">
                <a:latin typeface="UTM Aptima" panose="02040603050506020204" pitchFamily="18" charset="0"/>
              </a:rPr>
              <a:t> </a:t>
            </a:r>
            <a:r>
              <a:rPr lang="en-US" sz="3200" dirty="0" err="1">
                <a:latin typeface="UTM Aptima" panose="02040603050506020204" pitchFamily="18" charset="0"/>
              </a:rPr>
              <a:t>tay</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khoan cầm tay</a:t>
            </a:r>
          </a:p>
          <a:p>
            <a:pPr algn="l">
              <a:lnSpc>
                <a:spcPct val="120000"/>
              </a:lnSpc>
            </a:pPr>
            <a:r>
              <a:rPr lang="vi-VN" b="0" i="0" dirty="0">
                <a:effectLst/>
                <a:latin typeface="Open Sans" panose="020B0606030504020204" pitchFamily="34" charset="0"/>
              </a:rPr>
              <a:t>Trước khi vận hành máy khoan cầm tay, việc nắm vững các biện pháp an toàn là vô cùng quan trọng để đảm bảo sự an toàn cho người sử dụng và môi trường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sử dụng thiết bị bảo hộ cá nhân như kính bảo hộ, găng tay và nón bảo hộ là cực kỳ quan trọng để bảo vệ mắt, tay và đầu khỏi nguy cơ tổn thương do vật liệu rơi rớt hoặc bụi và cát.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EDCC1D4-D69B-B768-7BC2-90EEF3B961B3}"/>
              </a:ext>
            </a:extLst>
          </p:cNvPr>
          <p:cNvPicPr>
            <a:picLocks noChangeAspect="1"/>
          </p:cNvPicPr>
          <p:nvPr/>
        </p:nvPicPr>
        <p:blipFill>
          <a:blip r:embed="rId3"/>
          <a:stretch>
            <a:fillRect/>
          </a:stretch>
        </p:blipFill>
        <p:spPr>
          <a:xfrm>
            <a:off x="-1322411" y="3726409"/>
            <a:ext cx="4608512" cy="4608512"/>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3500</Words>
  <Application>Microsoft Office PowerPoint</Application>
  <PresentationFormat>Custom</PresentationFormat>
  <Paragraphs>143</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KHOAN CẦM TAY</vt:lpstr>
      <vt:lpstr>Một số vụ tai nạn lao động khi vận hành máy khoan cầm tay</vt:lpstr>
      <vt:lpstr>Tóm tắt bài học</vt:lpstr>
      <vt:lpstr>Giới thiệu</vt:lpstr>
      <vt:lpstr>Giới thiệu</vt:lpstr>
      <vt:lpstr>Thành Phần Và Chức Năng Của máy khoan cầm tay</vt:lpstr>
      <vt:lpstr>Thành Phần Và Chức Năng Của máy khoan cầm tay</vt:lpstr>
      <vt:lpstr>Thành Phần Và Chức Năng Của máy khoan cầm tay</vt:lpstr>
      <vt:lpstr>Thành Phần Và Chức Năng Của máy khoan cầm tay</vt:lpstr>
      <vt:lpstr>Kiểm tra và bảo trì an toàn trước khi vận hành máy khoan cầm tay</vt:lpstr>
      <vt:lpstr>Kiểm tra và bảo trì an toàn trước khi vận hành máy khoan cầm tay</vt:lpstr>
      <vt:lpstr>Quy trình vận hành an toàn máy khoan cầm tay</vt:lpstr>
      <vt:lpstr>Quy trình vận hành an toàn máy khoan cầm tay</vt:lpstr>
      <vt:lpstr>Đánh giá rủi ro và quản lý mối nguy khi vận hành máy khoan cầm tay</vt:lpstr>
      <vt:lpstr>Đánh giá rủi ro và quản lý mối nguy khi vận hành máy khoan cầm tay</vt:lpstr>
      <vt:lpstr>Đánh giá rủi ro và quản lý mối nguy khi vận hành máy khoan cầm tay</vt:lpstr>
      <vt:lpstr>Đánh giá rủi ro và quản lý mối nguy khi vận hành máy khoan cầm tay</vt:lpstr>
      <vt:lpstr>Đánh giá rủi ro và quản lý mối nguy khi vận hành máy khoan cầm tay</vt:lpstr>
      <vt:lpstr>Đánh giá rủi ro và quản lý mối nguy khi vận hành máy khoan cầm tay</vt:lpstr>
      <vt:lpstr>Đánh giá rủi ro và quản lý mối nguy khi vận hành máy khoan cầm tay</vt:lpstr>
      <vt:lpstr>Các yếu tố ảnh hưởng đến an toàn lao động khi vận hành máy khoan cầm tay</vt:lpstr>
      <vt:lpstr>Các yếu tố ảnh hưởng đến an toàn lao động khi vận hành máy khoan cầm tay</vt:lpstr>
      <vt:lpstr>Các yếu tố ảnh hưởng đến an toàn lao động khi vận hành máy khoan cầm tay</vt:lpstr>
      <vt:lpstr>Các yếu tố ảnh hưởng đến an toàn lao động khi vận hành máy khoan cầm tay</vt:lpstr>
      <vt:lpstr>Đào tạo an toàn lao động về kỹ năng vận hành máy khoan cầm tay an toàn</vt:lpstr>
      <vt:lpstr>Đào tạo an toàn lao động về kỹ năng vận hành máy khoan cầm tay an toàn</vt:lpstr>
      <vt:lpstr>Ý nghĩa của an toàn lao động trong việc vận hành máy khoan cầm tay</vt:lpstr>
      <vt:lpstr>Ý nghĩa của an toàn lao động trong việc vận hành máy khoan cầm tay</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2024-04-25T02:15:37Z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