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8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MÀI ĐÁ ĐỂ BÀN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00733ED-5E50-4376-CEB5-FF66C831B252}"/>
              </a:ext>
            </a:extLst>
          </p:cNvPr>
          <p:cNvPicPr>
            <a:picLocks noChangeAspect="1"/>
          </p:cNvPicPr>
          <p:nvPr/>
        </p:nvPicPr>
        <p:blipFill>
          <a:blip r:embed="rId4"/>
          <a:stretch>
            <a:fillRect/>
          </a:stretch>
        </p:blipFill>
        <p:spPr>
          <a:xfrm>
            <a:off x="4651113" y="3933056"/>
            <a:ext cx="2885008" cy="288500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45380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mài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đá</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để</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bàn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mài đá để bàn (Bench grinder machine) là một hoạt động tiềm ẩn nguy hiểm trong môi trường lao động</a:t>
            </a:r>
            <a:r>
              <a:rPr lang="en-US" sz="2000" dirty="0">
                <a:ea typeface="+mn-lt"/>
                <a:cs typeface="+mn-lt"/>
              </a:rPr>
              <a:t>:</a:t>
            </a:r>
            <a:endParaRPr lang="en-US" dirty="0"/>
          </a:p>
          <a:p>
            <a:pPr marL="730885" lvl="1" indent="-304165"/>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mắc</a:t>
            </a:r>
            <a:r>
              <a:rPr lang="en-US" i="0" dirty="0">
                <a:solidFill>
                  <a:srgbClr val="0D0D0D"/>
                </a:solidFill>
                <a:effectLst/>
                <a:latin typeface="Söhne"/>
              </a:rPr>
              <a:t> </a:t>
            </a:r>
            <a:r>
              <a:rPr lang="en-US" i="0" dirty="0" err="1">
                <a:solidFill>
                  <a:srgbClr val="0D0D0D"/>
                </a:solidFill>
                <a:effectLst/>
                <a:latin typeface="Söhne"/>
              </a:rPr>
              <a:t>kẹt</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liệu</a:t>
            </a:r>
            <a:endParaRPr lang="en-US" i="0" dirty="0">
              <a:solidFill>
                <a:srgbClr val="0D0D0D"/>
              </a:solidFill>
              <a:effectLst/>
              <a:latin typeface="Söhne"/>
            </a:endParaRPr>
          </a:p>
          <a:p>
            <a:pPr marL="730885" lvl="1" indent="-304165"/>
            <a:r>
              <a:rPr lang="en-US" dirty="0" err="1"/>
              <a:t>Lửa</a:t>
            </a:r>
            <a:r>
              <a:rPr lang="en-US" dirty="0"/>
              <a:t> </a:t>
            </a:r>
            <a:r>
              <a:rPr lang="en-US" dirty="0" err="1"/>
              <a:t>và</a:t>
            </a:r>
            <a:r>
              <a:rPr lang="en-US" dirty="0"/>
              <a:t> </a:t>
            </a:r>
            <a:r>
              <a:rPr lang="en-US" dirty="0" err="1"/>
              <a:t>tia</a:t>
            </a:r>
            <a:r>
              <a:rPr lang="en-US" dirty="0"/>
              <a:t> </a:t>
            </a:r>
            <a:r>
              <a:rPr lang="en-US" dirty="0" err="1"/>
              <a:t>lửa</a:t>
            </a:r>
            <a:endParaRPr lang="en-US" dirty="0">
              <a:solidFill>
                <a:srgbClr val="0D0D0D"/>
              </a:solidFill>
              <a:latin typeface="Söhne"/>
            </a:endParaRPr>
          </a:p>
          <a:p>
            <a:pPr marL="730885" lvl="1" indent="-304165"/>
            <a:r>
              <a:rPr lang="vi-VN" dirty="0"/>
              <a:t>Bị thương do dao cụ mài</a:t>
            </a:r>
            <a:endParaRPr lang="en-US" dirty="0">
              <a:solidFill>
                <a:srgbClr val="0D0D0D"/>
              </a:solidFill>
              <a:latin typeface="Söhne"/>
            </a:endParaRPr>
          </a:p>
          <a:p>
            <a:pPr marL="730885" lvl="1" indent="-304165"/>
            <a:r>
              <a:rPr lang="vi-VN" dirty="0"/>
              <a:t>Nguy cơ mắt bị tổn thương</a:t>
            </a:r>
            <a:endParaRPr lang="en-US" dirty="0">
              <a:solidFill>
                <a:srgbClr val="0D0D0D"/>
              </a:solidFill>
              <a:latin typeface="Söhne"/>
            </a:endParaRPr>
          </a:p>
          <a:p>
            <a:pPr marL="730885" lvl="1" indent="-304165"/>
            <a:r>
              <a:rPr lang="en-US" dirty="0" err="1"/>
              <a:t>Không</a:t>
            </a:r>
            <a:r>
              <a:rPr lang="en-US" dirty="0"/>
              <a:t> </a:t>
            </a:r>
            <a:r>
              <a:rPr lang="en-US" dirty="0" err="1"/>
              <a:t>đeo</a:t>
            </a:r>
            <a:r>
              <a:rPr lang="en-US" dirty="0"/>
              <a:t> </a:t>
            </a:r>
            <a:r>
              <a:rPr lang="en-US" dirty="0" err="1"/>
              <a:t>bảo</a:t>
            </a:r>
            <a:r>
              <a:rPr lang="en-US" dirty="0"/>
              <a:t> </a:t>
            </a:r>
            <a:r>
              <a:rPr lang="en-US" dirty="0" err="1"/>
              <a:t>hộ</a:t>
            </a:r>
            <a:r>
              <a:rPr lang="en-US" dirty="0"/>
              <a:t> </a:t>
            </a:r>
            <a:r>
              <a:rPr lang="en-US" dirty="0" err="1"/>
              <a:t>đầy</a:t>
            </a:r>
            <a:r>
              <a:rPr lang="en-US" dirty="0"/>
              <a:t> </a:t>
            </a:r>
            <a:r>
              <a:rPr lang="en-US" dirty="0" err="1"/>
              <a:t>đủ</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mài</a:t>
            </a:r>
            <a:r>
              <a:rPr lang="en-US" dirty="0"/>
              <a:t> </a:t>
            </a:r>
            <a:r>
              <a:rPr lang="en-US" dirty="0" err="1"/>
              <a:t>đá</a:t>
            </a:r>
            <a:r>
              <a:rPr lang="en-US" dirty="0"/>
              <a:t> </a:t>
            </a:r>
            <a:r>
              <a:rPr lang="en-US" dirty="0" err="1"/>
              <a:t>để</a:t>
            </a:r>
            <a:r>
              <a:rPr lang="en-US" dirty="0"/>
              <a:t> </a:t>
            </a:r>
            <a:r>
              <a:rPr lang="en-US" dirty="0" err="1"/>
              <a:t>bàn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mài</a:t>
            </a:r>
            <a:r>
              <a:rPr lang="en-US" dirty="0"/>
              <a:t> </a:t>
            </a:r>
            <a:r>
              <a:rPr lang="en-US" dirty="0" err="1"/>
              <a:t>đá</a:t>
            </a:r>
            <a:r>
              <a:rPr lang="en-US" dirty="0"/>
              <a:t> </a:t>
            </a:r>
            <a:r>
              <a:rPr lang="en-US" dirty="0" err="1"/>
              <a:t>để</a:t>
            </a:r>
            <a:r>
              <a:rPr lang="en-US" dirty="0"/>
              <a:t> </a:t>
            </a:r>
            <a:r>
              <a:rPr lang="en-US" dirty="0" err="1"/>
              <a:t>bàn</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mài đá để bàn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mài đá để bàn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mài đá để bàn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mài</a:t>
            </a:r>
            <a:r>
              <a:rPr lang="en-US" dirty="0"/>
              <a:t> </a:t>
            </a:r>
            <a:r>
              <a:rPr lang="en-US" dirty="0" err="1"/>
              <a:t>đá</a:t>
            </a:r>
            <a:r>
              <a:rPr lang="en-US" dirty="0"/>
              <a:t> </a:t>
            </a:r>
            <a:r>
              <a:rPr lang="en-US" dirty="0" err="1"/>
              <a:t>để</a:t>
            </a:r>
            <a:r>
              <a:rPr lang="en-US" dirty="0"/>
              <a:t> </a:t>
            </a:r>
            <a:r>
              <a:rPr lang="en-US" dirty="0" err="1"/>
              <a:t>bàn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mài</a:t>
            </a:r>
            <a:r>
              <a:rPr lang="en-US" dirty="0"/>
              <a:t> </a:t>
            </a:r>
            <a:r>
              <a:rPr lang="en-US" dirty="0" err="1"/>
              <a:t>đá</a:t>
            </a:r>
            <a:r>
              <a:rPr lang="en-US" dirty="0"/>
              <a:t> </a:t>
            </a:r>
            <a:r>
              <a:rPr lang="en-US" dirty="0" err="1"/>
              <a:t>để</a:t>
            </a:r>
            <a:r>
              <a:rPr lang="en-US" dirty="0"/>
              <a:t> </a:t>
            </a:r>
            <a:r>
              <a:rPr lang="en-US" dirty="0" err="1"/>
              <a:t>bàn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mài</a:t>
            </a:r>
            <a:r>
              <a:rPr lang="en-US" sz="2400" b="1" i="0" dirty="0">
                <a:effectLst/>
                <a:latin typeface="Söhne"/>
              </a:rPr>
              <a:t> </a:t>
            </a:r>
            <a:r>
              <a:rPr lang="en-US" sz="2400" b="1" i="0" dirty="0" err="1">
                <a:effectLst/>
                <a:latin typeface="Söhne"/>
              </a:rPr>
              <a:t>đá</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bàn</a:t>
            </a:r>
            <a:endParaRPr lang="en-US" sz="2400" b="1" i="0" dirty="0">
              <a:effectLst/>
              <a:latin typeface="Söhne"/>
            </a:endParaRPr>
          </a:p>
          <a:p>
            <a:r>
              <a:rPr lang="vi-VN" b="0" i="0" dirty="0">
                <a:effectLst/>
                <a:latin typeface="Söhne"/>
              </a:rPr>
              <a:t>An toàn lao động là yếu tố vô cùng quan trọng trong quá trình vận hành máy mài đá để bàn (Bench grinder machine). Máy mài đá là một công cụ phổ biến trong các xưởng sản xuất và các nơi làm việc khác, nhưng việc sử dụng chúng cũng tiềm ẩn nhiều nguy hiểm.</a:t>
            </a:r>
          </a:p>
          <a:p>
            <a:r>
              <a:rPr lang="vi-VN" b="0" i="0" dirty="0">
                <a:effectLst/>
                <a:latin typeface="Söhne"/>
              </a:rPr>
              <a:t>Khi sử dụng máy mài đá, nguy cơ tai nạn là rất cao nếu không tuân thủ các quy tắc an toàn. Việc làm việc gần các bánh mài quay tốc độ cao có thể dẫn đến nguy cơ bị mắc kẹt, cắt, hoặc mài sát vào da.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E635844-234A-C34E-163C-B6EC0921AEE7}"/>
              </a:ext>
            </a:extLst>
          </p:cNvPr>
          <p:cNvPicPr>
            <a:picLocks noChangeAspect="1"/>
          </p:cNvPicPr>
          <p:nvPr/>
        </p:nvPicPr>
        <p:blipFill>
          <a:blip r:embed="rId3"/>
          <a:stretch>
            <a:fillRect/>
          </a:stretch>
        </p:blipFill>
        <p:spPr>
          <a:xfrm>
            <a:off x="-746348" y="3717032"/>
            <a:ext cx="3886199" cy="388619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mài</a:t>
            </a:r>
            <a:r>
              <a:rPr lang="en-US" sz="2400" b="1" i="0" dirty="0">
                <a:effectLst/>
                <a:latin typeface="Söhne"/>
              </a:rPr>
              <a:t> </a:t>
            </a:r>
            <a:r>
              <a:rPr lang="en-US" sz="2400" b="1" i="0" dirty="0" err="1">
                <a:effectLst/>
                <a:latin typeface="Söhne"/>
              </a:rPr>
              <a:t>đá</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bàn</a:t>
            </a:r>
            <a:endParaRPr lang="en-US" sz="2400" b="1" i="0" dirty="0">
              <a:effectLst/>
              <a:latin typeface="Söhne"/>
            </a:endParaRPr>
          </a:p>
          <a:p>
            <a:r>
              <a:rPr lang="vi-VN" b="0" i="0" dirty="0">
                <a:effectLst/>
                <a:latin typeface="Söhne"/>
              </a:rPr>
              <a:t>Đầu tiên, người sử dụng máy nên luôn đảm bảo rằng họ đã được đào tạo về cách sử dụng máy mài đá một cách an toàn. </a:t>
            </a:r>
            <a:endParaRPr lang="en-US" b="0" i="0" dirty="0">
              <a:effectLst/>
              <a:latin typeface="Söhne"/>
            </a:endParaRPr>
          </a:p>
          <a:p>
            <a:r>
              <a:rPr lang="vi-VN" b="0" i="0" dirty="0">
                <a:effectLst/>
                <a:latin typeface="Söhne"/>
              </a:rPr>
              <a:t>Đào tạo này nên bao gồm các quy tắc cơ bản như đeo kính bảo hộ để bảo vệ mắt khỏi bụi và mảnh vụn, cũng như đeo bảo hộ tai để giảm tiếng ồn.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1512FE5-3C49-06C6-6F85-F735569484A9}"/>
              </a:ext>
            </a:extLst>
          </p:cNvPr>
          <p:cNvPicPr>
            <a:picLocks noChangeAspect="1"/>
          </p:cNvPicPr>
          <p:nvPr/>
        </p:nvPicPr>
        <p:blipFill>
          <a:blip r:embed="rId3"/>
          <a:stretch>
            <a:fillRect/>
          </a:stretch>
        </p:blipFill>
        <p:spPr>
          <a:xfrm>
            <a:off x="-746348" y="3717032"/>
            <a:ext cx="3886199" cy="388619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Máy mài đá để bàn là một thiết bị công nghiệp có nhiều thành phần quan trọng. Thành phần chính của máy mài đá bao gồm hai bánh mài, mỗi bánh đều có trục quay và đường kính khác nhau tùy thuộc vào công dụng.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Bánh mài thường được làm từ các vật liệu chịu mài mòn cao như corundum hoặc silicon carbide để có khả năng chịu nhiệt và mài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1812F70-8EAC-A44F-E7F1-5C81EF81CAC8}"/>
              </a:ext>
            </a:extLst>
          </p:cNvPr>
          <p:cNvPicPr>
            <a:picLocks noChangeAspect="1"/>
          </p:cNvPicPr>
          <p:nvPr/>
        </p:nvPicPr>
        <p:blipFill>
          <a:blip r:embed="rId3"/>
          <a:stretch>
            <a:fillRect/>
          </a:stretch>
        </p:blipFill>
        <p:spPr>
          <a:xfrm>
            <a:off x="6110171"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Máy mài đá để bàn (Bench grinder machine) có cấu trúc đơn giản nhưng hoạt động hiệu quả. Thông thường, máy mài đá gồm hai bánh mài đặt song song nhau trên một khung chắc chắn.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Mỗi bánh mài được gắn trên một trục quay riêng, được kết nối với động cơ chủ để tạo động lực quay.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E98605-EB28-BDE0-1E46-97FC8B57AB7F}"/>
              </a:ext>
            </a:extLst>
          </p:cNvPr>
          <p:cNvPicPr>
            <a:picLocks noChangeAspect="1"/>
          </p:cNvPicPr>
          <p:nvPr/>
        </p:nvPicPr>
        <p:blipFill>
          <a:blip r:embed="rId3"/>
          <a:stretch>
            <a:fillRect/>
          </a:stretch>
        </p:blipFill>
        <p:spPr>
          <a:xfrm>
            <a:off x="6110171"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Máy mài đá để bàn (Bench grinder machine) là một công cụ quan trọng được sử dụng rộng rãi trong ngành công nghiệp và ngành xây dựng với nhiều ứng dụng hữu ích.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ngành công nghiệp, máy mài đá được sử dụng để mài và gia công các chi tiết kim loại như dao cắt, dụng cụ cầm tay, phụ tùng máy móc, và các chi tiết khác. Việc sử dụng máy mài đá giúp loại bỏ các cạnh sắc bén và tạo ra bề mặt mịn, chính xác, phù hợp với yêu cầu kỹ thuật.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EBB49D-096E-3306-AF65-2E8360C19F62}"/>
              </a:ext>
            </a:extLst>
          </p:cNvPr>
          <p:cNvPicPr>
            <a:picLocks noChangeAspect="1"/>
          </p:cNvPicPr>
          <p:nvPr/>
        </p:nvPicPr>
        <p:blipFill>
          <a:blip r:embed="rId3"/>
          <a:stretch>
            <a:fillRect/>
          </a:stretch>
        </p:blipFill>
        <p:spPr>
          <a:xfrm>
            <a:off x="6110171"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Việc vận hành máy mài đá để bàn (Bench grinder machine) có các rủi ro liên quan đáng chú ý mà người sử dụng cần phải hiểu và đối phó. Một trong những rủi ro chính là nguy cơ bị thương do tiếp xúc với bánh mài quay.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đeo đồ bảo hộ đầy đủ như kính bảo hộ và quần áo bảo hộ, người sử dụng có thể bị bụi, mảnh vụn hoặc tia lửa từ quá trình mài gây tổn thương cho mắt, da và tai.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585BAD-709B-439C-1D17-0EFE85CE3933}"/>
              </a:ext>
            </a:extLst>
          </p:cNvPr>
          <p:cNvPicPr>
            <a:picLocks noChangeAspect="1"/>
          </p:cNvPicPr>
          <p:nvPr/>
        </p:nvPicPr>
        <p:blipFill>
          <a:blip r:embed="rId3"/>
          <a:stretch>
            <a:fillRect/>
          </a:stretch>
        </p:blipFill>
        <p:spPr>
          <a:xfrm>
            <a:off x="6110171"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mài đá để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mài đá để bàn</a:t>
            </a:r>
          </a:p>
          <a:p>
            <a:pPr algn="l">
              <a:lnSpc>
                <a:spcPct val="120000"/>
              </a:lnSpc>
            </a:pPr>
            <a:r>
              <a:rPr lang="vi-VN" b="0" i="0" dirty="0">
                <a:effectLst/>
                <a:latin typeface="Open Sans" panose="020B0606030504020204" pitchFamily="34" charset="0"/>
              </a:rPr>
              <a:t>Trước khi vận hành máy mài đá để bàn, việc kiểm tra an toàn là rất quan trọng để đảm bảo sự bảo vệ của người sử dụng và tránh các tai nạn không mong muốn. Đầu tiên, hãy kiểm tra các bánh mài trên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các bánh mài không bị hư hỏng, nứt, hoặc mòn quá mức. Nếu thấy bất kỳ dấu hiệu nào của hư hỏng, cần thay thế bánh mài mới để đảm bảo an toàn và hiệu suất khi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284DB39-E42C-1849-ACE4-CE963DD6B615}"/>
              </a:ext>
            </a:extLst>
          </p:cNvPr>
          <p:cNvPicPr>
            <a:picLocks noChangeAspect="1"/>
          </p:cNvPicPr>
          <p:nvPr/>
        </p:nvPicPr>
        <p:blipFill>
          <a:blip r:embed="rId3"/>
          <a:stretch>
            <a:fillRect/>
          </a:stretch>
        </p:blipFill>
        <p:spPr>
          <a:xfrm>
            <a:off x="-818356" y="3933056"/>
            <a:ext cx="3742184" cy="37421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mài đá để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mài đá để bàn định kỳ</a:t>
            </a:r>
          </a:p>
          <a:p>
            <a:pPr algn="l">
              <a:lnSpc>
                <a:spcPct val="120000"/>
              </a:lnSpc>
            </a:pPr>
            <a:r>
              <a:rPr lang="vi-VN" b="0" i="0" dirty="0">
                <a:effectLst/>
                <a:latin typeface="Open Sans" panose="020B0606030504020204" pitchFamily="34" charset="0"/>
              </a:rPr>
              <a:t>Để đảm bảo máy mài đá để bàn (Bench grinder machine) hoạt động hiệu quả và an toàn, việc bảo trì định kỳ là rất quan trọng. Đầu tiên, hãy thường xuyên kiểm tra và làm sạch các bánh mài.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Loại bỏ các mảnh vụn, bụi bẩn và chất bám trên bề mặt bánh mài để tránh ảnh hưởng đến hiệu suất mài. Nếu phát hiện bất kỳ hư hỏng nào trên bánh mài, cần thay thế bánh mới ngay lập tức.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CB2C8D-A642-6CF5-2D3E-568A4BF97C40}"/>
              </a:ext>
            </a:extLst>
          </p:cNvPr>
          <p:cNvPicPr>
            <a:picLocks noChangeAspect="1"/>
          </p:cNvPicPr>
          <p:nvPr/>
        </p:nvPicPr>
        <p:blipFill>
          <a:blip r:embed="rId3"/>
          <a:stretch>
            <a:fillRect/>
          </a:stretch>
        </p:blipFill>
        <p:spPr>
          <a:xfrm>
            <a:off x="-818356" y="3933056"/>
            <a:ext cx="3742184" cy="37421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mài</a:t>
            </a:r>
            <a:r>
              <a:rPr lang="en-US" sz="3200" b="1" dirty="0">
                <a:latin typeface="UTM Aptima" panose="02040603050506020204" pitchFamily="18" charset="0"/>
              </a:rPr>
              <a:t> </a:t>
            </a:r>
            <a:r>
              <a:rPr lang="en-US" sz="3200" b="1" dirty="0" err="1">
                <a:latin typeface="UTM Aptima" panose="02040603050506020204" pitchFamily="18" charset="0"/>
              </a:rPr>
              <a:t>đá</a:t>
            </a:r>
            <a:r>
              <a:rPr lang="en-US" sz="3200" b="1" dirty="0">
                <a:latin typeface="UTM Aptima" panose="02040603050506020204" pitchFamily="18" charset="0"/>
              </a:rPr>
              <a:t> </a:t>
            </a:r>
            <a:r>
              <a:rPr lang="en-US" sz="3200" b="1" dirty="0" err="1">
                <a:latin typeface="UTM Aptima" panose="02040603050506020204" pitchFamily="18" charset="0"/>
              </a:rPr>
              <a:t>để</a:t>
            </a:r>
            <a:r>
              <a:rPr lang="en-US" sz="3200" b="1" dirty="0">
                <a:latin typeface="UTM Aptima" panose="02040603050506020204" pitchFamily="18" charset="0"/>
              </a:rPr>
              <a:t> </a:t>
            </a:r>
            <a:r>
              <a:rPr lang="en-US" sz="3200" b="1" dirty="0" err="1">
                <a:latin typeface="UTM Aptima" panose="02040603050506020204" pitchFamily="18" charset="0"/>
              </a:rPr>
              <a:t>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mài đá để bàn an toàn</a:t>
            </a:r>
            <a:r>
              <a:rPr lang="en-US" sz="2400" dirty="0"/>
              <a:t>:</a:t>
            </a:r>
          </a:p>
          <a:p>
            <a:pPr algn="l"/>
            <a:r>
              <a:rPr lang="vi-VN" b="0" i="0" dirty="0">
                <a:solidFill>
                  <a:srgbClr val="4C4F5A"/>
                </a:solidFill>
                <a:effectLst/>
                <a:latin typeface="Open Sans" panose="020B0606030504020204" pitchFamily="34" charset="0"/>
              </a:rPr>
              <a:t>Đeo đồ bảo hộ: Trước khi bắt đầu, hãy đảm bảo mình đang đeo đủ đồ bảo hộ như kính bảo hộ và mặt nạ để bảo vệ mắt và mặt khỏi các mảnh vụn, bụi và tia lửa phát ra trong quá trình mài. Ngoài ra, đeo quần áo bảo hộ và găng tay để bảo vệ da khỏi các vật liệu phóng ra.</a:t>
            </a:r>
          </a:p>
          <a:p>
            <a:pPr algn="l"/>
            <a:r>
              <a:rPr lang="vi-VN" b="0" i="0" dirty="0">
                <a:solidFill>
                  <a:srgbClr val="4C4F5A"/>
                </a:solidFill>
                <a:effectLst/>
                <a:latin typeface="Open Sans" panose="020B0606030504020204" pitchFamily="34" charset="0"/>
              </a:rPr>
              <a:t>Kiểm tra an toàn máy: Trước khi vận hành, hãy kiểm tra xem các bộ phận bảo vệ như vè che bánh mài và màn chắn có đầy đủ và hoạt động hiệu quả không. Đảm bảo rằng không có mảnh vật liệu lạ nào trên máy và vùng làm việc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mài</a:t>
            </a:r>
            <a:r>
              <a:rPr lang="en-US" sz="3200" b="1" dirty="0">
                <a:latin typeface="UTM Aptima" panose="02040603050506020204" pitchFamily="18" charset="0"/>
              </a:rPr>
              <a:t> </a:t>
            </a:r>
            <a:r>
              <a:rPr lang="en-US" sz="3200" b="1" dirty="0" err="1">
                <a:latin typeface="UTM Aptima" panose="02040603050506020204" pitchFamily="18" charset="0"/>
              </a:rPr>
              <a:t>đá</a:t>
            </a:r>
            <a:r>
              <a:rPr lang="en-US" sz="3200" b="1" dirty="0">
                <a:latin typeface="UTM Aptima" panose="02040603050506020204" pitchFamily="18" charset="0"/>
              </a:rPr>
              <a:t> </a:t>
            </a:r>
            <a:r>
              <a:rPr lang="en-US" sz="3200" b="1" dirty="0" err="1">
                <a:latin typeface="UTM Aptima" panose="02040603050506020204" pitchFamily="18" charset="0"/>
              </a:rPr>
              <a:t>để</a:t>
            </a:r>
            <a:r>
              <a:rPr lang="en-US" sz="3200" b="1" dirty="0">
                <a:latin typeface="UTM Aptima" panose="02040603050506020204" pitchFamily="18" charset="0"/>
              </a:rPr>
              <a:t> </a:t>
            </a:r>
            <a:r>
              <a:rPr lang="en-US" sz="3200" b="1" dirty="0" err="1">
                <a:latin typeface="UTM Aptima" panose="02040603050506020204" pitchFamily="18" charset="0"/>
              </a:rPr>
              <a:t>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mài đá để bàn</a:t>
            </a:r>
            <a:r>
              <a:rPr lang="en-US" sz="2400" dirty="0"/>
              <a:t>:</a:t>
            </a:r>
          </a:p>
          <a:p>
            <a:pPr algn="l"/>
            <a:r>
              <a:rPr lang="vi-VN" b="0" i="0" dirty="0">
                <a:solidFill>
                  <a:srgbClr val="4C4F5A"/>
                </a:solidFill>
                <a:effectLst/>
                <a:latin typeface="Open Sans" panose="020B0606030504020204" pitchFamily="34" charset="0"/>
              </a:rPr>
              <a:t>Đầu tiên, nếu bạn phát hiện bất kỳ vấn đề nào gây nguy hiểm, hãy dừng ngay việc sử dụng máy và ngắt nguồn điện. Nếu có thể, cố gắng khắc phục sự cố đơn giản và an toàn như điều chỉnh lại vật liệu hoặc tháo rời các vật liệu mắc kẹt.</a:t>
            </a:r>
          </a:p>
          <a:p>
            <a:pPr algn="l"/>
            <a:r>
              <a:rPr lang="vi-VN" b="0" i="0" dirty="0">
                <a:solidFill>
                  <a:srgbClr val="4C4F5A"/>
                </a:solidFill>
                <a:effectLst/>
                <a:latin typeface="Open Sans" panose="020B0606030504020204" pitchFamily="34" charset="0"/>
              </a:rPr>
              <a:t>Nếu sự cố nghiêm trọng hơn và không thể giải quyết được một cách đơn giản, hãy báo cáo ngay cho nhân viên bảo trì hoặc người có trách nhiệm chịu trách nhiệm an toàn trong xưởng. Lập tức họ sẽ xử lý sự cố một cách chuyên nghiệp và an toàn hơn.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mài</a:t>
            </a:r>
            <a:r>
              <a:rPr lang="en-US" b="1" i="0" dirty="0">
                <a:effectLst/>
                <a:latin typeface="Söhne"/>
              </a:rPr>
              <a:t> </a:t>
            </a:r>
            <a:r>
              <a:rPr lang="en-US" b="1" i="0" dirty="0" err="1">
                <a:effectLst/>
                <a:latin typeface="Söhne"/>
              </a:rPr>
              <a:t>đá</a:t>
            </a:r>
            <a:r>
              <a:rPr lang="en-US" b="1" i="0" dirty="0">
                <a:effectLst/>
                <a:latin typeface="Söhne"/>
              </a:rPr>
              <a:t> </a:t>
            </a:r>
            <a:r>
              <a:rPr lang="en-US" b="1" i="0" dirty="0" err="1">
                <a:effectLst/>
                <a:latin typeface="Söhne"/>
              </a:rPr>
              <a:t>để</a:t>
            </a:r>
            <a:r>
              <a:rPr lang="en-US" b="1" i="0" dirty="0">
                <a:effectLst/>
                <a:latin typeface="Söhne"/>
              </a:rPr>
              <a:t> </a:t>
            </a:r>
            <a:r>
              <a:rPr lang="en-US" b="1" i="0" dirty="0" err="1">
                <a:effectLst/>
                <a:latin typeface="Söhne"/>
              </a:rPr>
              <a:t>bàn</a:t>
            </a:r>
            <a:r>
              <a:rPr lang="en-US" sz="2000" dirty="0">
                <a:latin typeface="Söhne"/>
              </a:rPr>
              <a:t>:</a:t>
            </a:r>
          </a:p>
          <a:p>
            <a:pPr algn="l"/>
            <a:r>
              <a:rPr lang="vi-VN" b="0" i="0" dirty="0">
                <a:effectLst/>
                <a:latin typeface="Söhne"/>
              </a:rPr>
              <a:t>Trước khi vận hành máy mài đá để bàn, cần nhận diện các rủi ro và mối nguy hiểm tiềm ẩn để đề phòng và bảo vệ an toàn. Một trong những rủi ro chính là nguy cơ bị thương do tiếp xúc với bánh mài quay. </a:t>
            </a:r>
          </a:p>
          <a:p>
            <a:pPr algn="l"/>
            <a:r>
              <a:rPr lang="vi-VN" b="0" i="0" dirty="0">
                <a:effectLst/>
                <a:latin typeface="Söhne"/>
              </a:rPr>
              <a:t>Thêm vào đó, việc sử dụng bánh mài không đúng cách có thể dẫn đến nguy cơ cắt hoặc trầy xước. Nếu không kiểm soát được vật liệu được mài, có thể xảy ra các tình huống mất kiểm soát và gây thương tích cho người sử dụng.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41E1681-4E0B-F403-9677-1026A1EBBD8A}"/>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mài đá để bàn để việc vận hành an toàn</a:t>
            </a:r>
            <a:endParaRPr lang="en-US" b="0" i="0" dirty="0">
              <a:effectLst/>
              <a:latin typeface="Söhne"/>
            </a:endParaRPr>
          </a:p>
          <a:p>
            <a:pPr lvl="1"/>
            <a:r>
              <a:rPr lang="vi-VN" b="0" i="0" dirty="0">
                <a:effectLst/>
                <a:latin typeface="Söhne"/>
              </a:rPr>
              <a:t>Đầu tiên, hãy thực hiện kiểm tra định kỳ các bộ phận chính của máy như bánh mài, động cơ, hệ thống truyền động và các phần bảo vệ như vè che và màn chắn. </a:t>
            </a:r>
            <a:endParaRPr lang="en-US" b="0" i="0" dirty="0">
              <a:effectLst/>
              <a:latin typeface="Söhne"/>
            </a:endParaRPr>
          </a:p>
          <a:p>
            <a:pPr lvl="1"/>
            <a:r>
              <a:rPr lang="vi-VN" b="0" i="0" dirty="0">
                <a:effectLst/>
                <a:latin typeface="Söhne"/>
              </a:rPr>
              <a:t>Kiểm tra bánh mài để đảm bảo chúng không bị hư hỏng, nứt, hay mòn quá mức. Nếu phát hiện bất kỳ vấn đề nào, cần thay thế ngay bánh mài mới để đảm bảo an toàn và hiệu suất khi sử dụng.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75DD35-25FA-4E1E-08E0-94C029E39464}"/>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mài</a:t>
            </a:r>
            <a:r>
              <a:rPr lang="en-US" b="0" i="0" dirty="0">
                <a:effectLst/>
                <a:latin typeface="Söhne"/>
              </a:rPr>
              <a:t> </a:t>
            </a:r>
            <a:r>
              <a:rPr lang="en-US" b="0" i="0" dirty="0" err="1">
                <a:effectLst/>
                <a:latin typeface="Söhne"/>
              </a:rPr>
              <a:t>đá</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người sử dụng máy cần được đào tạo về các quy tắc an toàn và các thủ tục vận hành đúng cách. Đảm bảo rằng chỉ những người được đào tạo và có hiểu biết về máy mài đá mới được phép sử dụng máy.</a:t>
            </a:r>
          </a:p>
          <a:p>
            <a:pPr lvl="1"/>
            <a:r>
              <a:rPr lang="vi-VN" b="0" i="0" dirty="0">
                <a:effectLst/>
                <a:latin typeface="Söhne"/>
              </a:rPr>
              <a:t>Tiếp theo, luôn đeo đồ bảo hộ cá nhân đầy đủ như kính bảo hộ, mặt nạ, bao tay và quần áo bảo hộ khi vận hành máy. Đây là các biện pháp cơ bản nhưng rất quan trọng để bảo vệ mắt, da và các phần cơ thể khác khỏi các nguy hiểm trong quá trình mài.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39E072-7435-A220-D94F-CA30CDB4C258}"/>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mài</a:t>
            </a:r>
            <a:r>
              <a:rPr lang="en-US" b="0" i="0" dirty="0">
                <a:effectLst/>
                <a:latin typeface="Söhne"/>
              </a:rPr>
              <a:t> </a:t>
            </a:r>
            <a:r>
              <a:rPr lang="en-US" b="0" i="0" dirty="0" err="1">
                <a:effectLst/>
                <a:latin typeface="Söhne"/>
              </a:rPr>
              <a:t>đá</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Đầu tiên, xác định khu vực làm việc chính của máy mài đá và đánh dấu bằng vạch kẻ hoặc biển báo. Khu vực này nên được giới hạn rõ ràng để chỉ những người được đào tạo và có nhu cầu công việc mới được phép vào.</a:t>
            </a:r>
          </a:p>
          <a:p>
            <a:pPr lvl="1"/>
            <a:r>
              <a:rPr lang="vi-VN" b="0" i="0" dirty="0">
                <a:effectLst/>
                <a:latin typeface="Söhne"/>
              </a:rPr>
              <a:t>Tiếp theo, đảm bảo rằng không có ai đứng gần khu vực làm việc của máy mài đá khi máy đang hoạt động. Nếu cần thiết, có thể đặt các biển báo cảnh báo và hướng dẫn để nhắc nhở người lao động về vùng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A361D7F-29C5-A114-4F3F-9E593DCA6AD6}"/>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mài</a:t>
            </a:r>
            <a:r>
              <a:rPr lang="en-US" b="0" i="0" dirty="0">
                <a:effectLst/>
                <a:latin typeface="Söhne"/>
              </a:rPr>
              <a:t> </a:t>
            </a:r>
            <a:r>
              <a:rPr lang="en-US" b="0" i="0" dirty="0" err="1">
                <a:effectLst/>
                <a:latin typeface="Söhne"/>
              </a:rPr>
              <a:t>đá</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Khi vận hành máy mài đá để bàn (Bench grinder machine), việc sử dụng thiết bị bảo hộ cá nhân là cực kỳ quan trọng để đảm bảo an toàn cho người sử dụng. Đầu tiên, hãy luôn đeo kính bảo hộ để bảo vệ mắt khỏi các mảnh vụn, bụi và tia lửa phát ra trong quá trình mài. </a:t>
            </a:r>
            <a:endParaRPr lang="en-US" b="0" i="0" dirty="0">
              <a:effectLst/>
              <a:latin typeface="Söhne"/>
            </a:endParaRPr>
          </a:p>
          <a:p>
            <a:pPr lvl="1"/>
            <a:r>
              <a:rPr lang="vi-VN" b="0" i="0" dirty="0">
                <a:effectLst/>
                <a:latin typeface="Söhne"/>
              </a:rPr>
              <a:t>Mắt là một bộ phận cực kỳ nhạy cảm và dễ bị tổn thương trong môi trường làm việc như này, vì vậy việc đeo kính bảo hộ là điều bắt buộc.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B320C1-A00E-B24D-0E84-0D42A1F4B408}"/>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mài đá để bàn</a:t>
            </a:r>
            <a:endParaRPr lang="en-US" b="0" i="0" dirty="0">
              <a:effectLst/>
              <a:latin typeface="Söhne"/>
            </a:endParaRPr>
          </a:p>
          <a:p>
            <a:pPr lvl="1"/>
            <a:r>
              <a:rPr lang="vi-VN" b="0" i="0" dirty="0">
                <a:effectLst/>
                <a:latin typeface="Söhne"/>
              </a:rPr>
              <a:t>Đầu tiên, nếu bạn nghe thấy bất kỳ âm thanh lạ hoặc thấy dấu hiệu bất thường từ máy mài, hãy dừng ngay việc sử dụng và ngắt nguồn điện.</a:t>
            </a:r>
          </a:p>
          <a:p>
            <a:pPr lvl="1"/>
            <a:r>
              <a:rPr lang="vi-VN" b="0" i="0" dirty="0">
                <a:effectLst/>
                <a:latin typeface="Söhne"/>
              </a:rPr>
              <a:t>Tiếp theo, báo cáo sự cố cho người quản lý hoặc nhân viên bảo trì trong xưởng. Họ có thể kiểm tra và xử lý sự cố một cách chuyên nghiệp và an toàn hơn.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8DF311F-4584-44EB-44C2-345A32041D9D}"/>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mài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mài đá để bàn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mài</a:t>
            </a:r>
            <a:r>
              <a:rPr lang="en-US" b="0" i="0" dirty="0">
                <a:effectLst/>
                <a:latin typeface="Söhne"/>
              </a:rPr>
              <a:t> </a:t>
            </a:r>
            <a:r>
              <a:rPr lang="en-US" b="0" i="0" dirty="0" err="1">
                <a:effectLst/>
                <a:latin typeface="Söhne"/>
              </a:rPr>
              <a:t>đá</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941B50-6E47-A8D2-6239-F2A883A1F930}"/>
              </a:ext>
            </a:extLst>
          </p:cNvPr>
          <p:cNvPicPr>
            <a:picLocks noChangeAspect="1"/>
          </p:cNvPicPr>
          <p:nvPr/>
        </p:nvPicPr>
        <p:blipFill>
          <a:blip r:embed="rId4"/>
          <a:stretch>
            <a:fillRect/>
          </a:stretch>
        </p:blipFill>
        <p:spPr>
          <a:xfrm>
            <a:off x="-818356" y="3861048"/>
            <a:ext cx="4257849" cy="4257849"/>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mài đá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mài đá để bàn</a:t>
            </a:r>
            <a:endParaRPr lang="en-US" sz="2400" b="1" i="0" dirty="0">
              <a:effectLst/>
              <a:latin typeface="Söhne"/>
            </a:endParaRPr>
          </a:p>
          <a:p>
            <a:r>
              <a:rPr lang="vi-VN" b="0" i="0" dirty="0">
                <a:effectLst/>
                <a:latin typeface="Söhne"/>
              </a:rPr>
              <a:t>Điều kiện thời tiết có thể ảnh hưởng đáng kể đến việc vận hành máy mài đá để bàn (Bench grinder machine). Máy mài đá thường được sử dụng trong môi trường công nghiệp hoặc xây dựng, nơi mà điều kiện thời tiết có thể thay đổi và ảnh hưởng đến hiệu suất của máy.</a:t>
            </a:r>
          </a:p>
          <a:p>
            <a:r>
              <a:rPr lang="vi-VN" b="0" i="0" dirty="0">
                <a:effectLst/>
                <a:latin typeface="Söhne"/>
              </a:rPr>
              <a:t>Trong những điều kiện thời tiết ẩm ướt hoặc mưa, có nguy cơ tăng đáng kể về sự bám đọng của bụi và bất kỳ chất lỏng nào trên bề mặt máy mài đá.</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9038358-7661-A8A3-04D1-AF484D8DC002}"/>
              </a:ext>
            </a:extLst>
          </p:cNvPr>
          <p:cNvPicPr>
            <a:picLocks noChangeAspect="1"/>
          </p:cNvPicPr>
          <p:nvPr/>
        </p:nvPicPr>
        <p:blipFill>
          <a:blip r:embed="rId3"/>
          <a:stretch>
            <a:fillRect/>
          </a:stretch>
        </p:blipFill>
        <p:spPr>
          <a:xfrm>
            <a:off x="-1610444" y="3529868"/>
            <a:ext cx="4982840" cy="498284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mài đá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mài đá để bàn</a:t>
            </a:r>
            <a:endParaRPr lang="en-US" sz="2400" b="1" i="0" dirty="0">
              <a:effectLst/>
              <a:latin typeface="Söhne"/>
            </a:endParaRPr>
          </a:p>
          <a:p>
            <a:r>
              <a:rPr lang="vi-VN" b="0" i="0" dirty="0">
                <a:effectLst/>
                <a:latin typeface="Söhne"/>
              </a:rPr>
              <a:t>Môi trường làm việc có thể ảnh hưởng đáng kể đến việc vận hành máy mài đá để bàn (Bench grinder machine). Đầu tiên, một môi trường làm việc ẩm ướt hoặc có nhiều bụi có thể làm giảm hiệu suất của máy mài đá. </a:t>
            </a:r>
            <a:endParaRPr lang="en-US" b="0" i="0" dirty="0">
              <a:effectLst/>
              <a:latin typeface="Söhne"/>
            </a:endParaRPr>
          </a:p>
          <a:p>
            <a:r>
              <a:rPr lang="vi-VN" b="0" i="0" dirty="0">
                <a:effectLst/>
                <a:latin typeface="Söhne"/>
              </a:rPr>
              <a:t>Bụi và độ ẩm có thể làm giảm độ bám dính của bánh mài, gây ra sự trượt và không đạt được kết quả mài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B9E2B98-3F01-84C9-1411-84296F9DFB22}"/>
              </a:ext>
            </a:extLst>
          </p:cNvPr>
          <p:cNvPicPr>
            <a:picLocks noChangeAspect="1"/>
          </p:cNvPicPr>
          <p:nvPr/>
        </p:nvPicPr>
        <p:blipFill>
          <a:blip r:embed="rId3"/>
          <a:stretch>
            <a:fillRect/>
          </a:stretch>
        </p:blipFill>
        <p:spPr>
          <a:xfrm>
            <a:off x="-1610444" y="3529868"/>
            <a:ext cx="4982840" cy="498284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mài đá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mài đá để bàn ảnh hưởng như thế nào đến việc vận hành máy mài đá để bàn</a:t>
            </a:r>
            <a:endParaRPr lang="en-US" sz="2400" b="1" i="0" dirty="0">
              <a:effectLst/>
              <a:latin typeface="Söhne"/>
            </a:endParaRPr>
          </a:p>
          <a:p>
            <a:r>
              <a:rPr lang="vi-VN" b="0" i="0" dirty="0">
                <a:effectLst/>
                <a:latin typeface="Söhne"/>
              </a:rPr>
              <a:t>Tình trạng kỹ thuật của máy mài đá để bàn (Bench grinder machine) có ảnh hưởng rất lớn đến việc vận hành và an toàn của máy. Đầu tiên, nếu máy mài đá không được bảo trì định kỳ hoặc bị hỏng, có nguy cơ cao gây ra các sự cố hoặc tai nạn trong quá trình sử dụng. </a:t>
            </a:r>
            <a:endParaRPr lang="en-US" b="0" i="0" dirty="0">
              <a:effectLst/>
              <a:latin typeface="Söhne"/>
            </a:endParaRPr>
          </a:p>
          <a:p>
            <a:r>
              <a:rPr lang="vi-VN" b="0" i="0" dirty="0">
                <a:effectLst/>
                <a:latin typeface="Söhne"/>
              </a:rPr>
              <a:t>Các bánh mài không đều, hệ thống truyền động không hoạt động tốt hoặc các bộ phận khác bị hư hỏng có thể dẫn đến các vấn đề an toàn nghiêm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B8B7CC-02CD-0B88-E046-D8C97AF1B832}"/>
              </a:ext>
            </a:extLst>
          </p:cNvPr>
          <p:cNvPicPr>
            <a:picLocks noChangeAspect="1"/>
          </p:cNvPicPr>
          <p:nvPr/>
        </p:nvPicPr>
        <p:blipFill>
          <a:blip r:embed="rId3"/>
          <a:stretch>
            <a:fillRect/>
          </a:stretch>
        </p:blipFill>
        <p:spPr>
          <a:xfrm>
            <a:off x="-1610444" y="3529868"/>
            <a:ext cx="4982840" cy="498284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mài đá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mài đá để bàn</a:t>
            </a:r>
            <a:endParaRPr lang="en-US" sz="2400" b="1" i="0" dirty="0">
              <a:effectLst/>
              <a:latin typeface="Söhne"/>
            </a:endParaRPr>
          </a:p>
          <a:p>
            <a:r>
              <a:rPr lang="vi-VN" b="0" i="0" dirty="0">
                <a:effectLst/>
                <a:latin typeface="Söhne"/>
              </a:rPr>
              <a:t>Đầu tiên, người lao động cần có hiểu biết về các nguy cơ tiềm ẩn và các biện pháp an toàn khi làm việc gần máy mài đá, bao gồm cách sử dụng đúng các thiết bị bảo hộ cá nhân như kính bảo hộ, mặt nạ, bao tay và quần áo bảo hộ.</a:t>
            </a:r>
          </a:p>
          <a:p>
            <a:r>
              <a:rPr lang="vi-VN" b="0" i="0" dirty="0">
                <a:effectLst/>
                <a:latin typeface="Söhne"/>
              </a:rPr>
              <a:t>Bên cạnh đó, kỹ năng vận hành máy mài đá cũng rất quan trọng. Người lao động cần biết cách điều chỉnh và sử dụng máy mài đá một cách chính xác để đảm bảo an toàn cho bản thân và người khác trong xưởng.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B4770B-CF7C-B3AD-05F9-43B0641E44DD}"/>
              </a:ext>
            </a:extLst>
          </p:cNvPr>
          <p:cNvPicPr>
            <a:picLocks noChangeAspect="1"/>
          </p:cNvPicPr>
          <p:nvPr/>
        </p:nvPicPr>
        <p:blipFill>
          <a:blip r:embed="rId3"/>
          <a:stretch>
            <a:fillRect/>
          </a:stretch>
        </p:blipFill>
        <p:spPr>
          <a:xfrm>
            <a:off x="-1610444" y="3529868"/>
            <a:ext cx="4982840" cy="498284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mài đá để bàn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mài đá để bàn cần được đào tạo về an toàn lao động vì nhiều lý do quan trọng. Đầu tiên, đào tạo an toàn lao động giúp người vận hành nhận thức được các nguy cơ tiềm ẩn liên quan đến việc làm việc gần máy mài đá.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Bao gồm nhận biết các nguy hiểm có thể xảy ra như va đập, cắt, mài và các vấn đề khác có thể gây nguy hiểm cho sức khỏe và an toàn của họ.</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C49B61D-4B13-6E53-BA73-98149EBC2093}"/>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mài</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mài</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E7051AE-C903-B773-50CC-CDCD38DD7758}"/>
              </a:ext>
            </a:extLst>
          </p:cNvPr>
          <p:cNvPicPr>
            <a:picLocks noChangeAspect="1"/>
          </p:cNvPicPr>
          <p:nvPr/>
        </p:nvPicPr>
        <p:blipFill>
          <a:blip r:embed="rId3"/>
          <a:stretch>
            <a:fillRect/>
          </a:stretch>
        </p:blipFill>
        <p:spPr>
          <a:xfrm>
            <a:off x="6094412"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mài</a:t>
            </a:r>
            <a:r>
              <a:rPr lang="en-US" sz="3200" dirty="0">
                <a:latin typeface="UTM Aptima" panose="02040603050506020204" pitchFamily="18" charset="0"/>
              </a:rPr>
              <a:t> </a:t>
            </a:r>
            <a:r>
              <a:rPr lang="en-US" sz="3200" dirty="0" err="1">
                <a:latin typeface="UTM Aptima" panose="02040603050506020204" pitchFamily="18" charset="0"/>
              </a:rPr>
              <a:t>đá</a:t>
            </a:r>
            <a:r>
              <a:rPr lang="en-US" sz="3200" dirty="0">
                <a:latin typeface="UTM Aptima" panose="02040603050506020204" pitchFamily="18" charset="0"/>
              </a:rPr>
              <a:t> </a:t>
            </a:r>
            <a:r>
              <a:rPr lang="en-US" sz="3200" dirty="0" err="1">
                <a:latin typeface="UTM Aptima" panose="02040603050506020204" pitchFamily="18" charset="0"/>
              </a:rPr>
              <a:t>để</a:t>
            </a:r>
            <a:r>
              <a:rPr lang="en-US" sz="3200" dirty="0">
                <a:latin typeface="UTM Aptima" panose="02040603050506020204" pitchFamily="18" charset="0"/>
              </a:rPr>
              <a:t> </a:t>
            </a:r>
            <a:r>
              <a:rPr lang="en-US" sz="3200" dirty="0" err="1">
                <a:latin typeface="UTM Aptima" panose="02040603050506020204" pitchFamily="18" charset="0"/>
              </a:rPr>
              <a:t>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mài đá để bàn (Bench grinder machine) là rất quan trọng vì nó liên quan đến sự an toàn và sức khỏe của nhân viên cũng như sự hiệu quả của quá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áp dụng các biện pháp an toàn thích hợp giúp giảm thiểu nguy cơ tai nạn và chấn thương trong quá trình vận hành máy mài đá. Các biện pháp này có thể bao gồm sử dụng đúng thiết bị bảo hộ cá nhân như kính bảo hộ, mặt nạ, bao tay và quần áo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689218C-DA16-7E39-C147-534B5619B263}"/>
              </a:ext>
            </a:extLst>
          </p:cNvPr>
          <p:cNvPicPr>
            <a:picLocks noChangeAspect="1"/>
          </p:cNvPicPr>
          <p:nvPr/>
        </p:nvPicPr>
        <p:blipFill>
          <a:blip r:embed="rId3"/>
          <a:stretch>
            <a:fillRect/>
          </a:stretch>
        </p:blipFill>
        <p:spPr>
          <a:xfrm>
            <a:off x="-962372" y="3429000"/>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mài</a:t>
            </a:r>
            <a:r>
              <a:rPr lang="en-US" sz="3200" dirty="0">
                <a:latin typeface="UTM Aptima" panose="02040603050506020204" pitchFamily="18" charset="0"/>
              </a:rPr>
              <a:t> </a:t>
            </a:r>
            <a:r>
              <a:rPr lang="en-US" sz="3200" dirty="0" err="1">
                <a:latin typeface="UTM Aptima" panose="02040603050506020204" pitchFamily="18" charset="0"/>
              </a:rPr>
              <a:t>đá</a:t>
            </a:r>
            <a:r>
              <a:rPr lang="en-US" sz="3200" dirty="0">
                <a:latin typeface="UTM Aptima" panose="02040603050506020204" pitchFamily="18" charset="0"/>
              </a:rPr>
              <a:t> </a:t>
            </a:r>
            <a:r>
              <a:rPr lang="en-US" sz="3200" dirty="0" err="1">
                <a:latin typeface="UTM Aptima" panose="02040603050506020204" pitchFamily="18" charset="0"/>
              </a:rPr>
              <a:t>để</a:t>
            </a:r>
            <a:r>
              <a:rPr lang="en-US" sz="3200" dirty="0">
                <a:latin typeface="UTM Aptima" panose="02040603050506020204" pitchFamily="18" charset="0"/>
              </a:rPr>
              <a:t> </a:t>
            </a:r>
            <a:r>
              <a:rPr lang="en-US" sz="3200" dirty="0" err="1">
                <a:latin typeface="UTM Aptima" panose="02040603050506020204" pitchFamily="18" charset="0"/>
              </a:rPr>
              <a:t>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mài đá để bàn</a:t>
            </a:r>
          </a:p>
          <a:p>
            <a:pPr algn="l">
              <a:lnSpc>
                <a:spcPct val="120000"/>
              </a:lnSpc>
            </a:pPr>
            <a:r>
              <a:rPr lang="vi-VN" b="0" i="0" dirty="0">
                <a:effectLst/>
                <a:latin typeface="Open Sans" panose="020B0606030504020204" pitchFamily="34" charset="0"/>
              </a:rPr>
              <a:t>Trước khi vận hành máy mài đá để bàn (Bench grinder machine), việc nắm được các biện pháp an toàn là rất quan trọng để đảm bảo sự an toàn và hiệu quả trong quá trình làm việc. </a:t>
            </a:r>
          </a:p>
          <a:p>
            <a:pPr algn="l">
              <a:lnSpc>
                <a:spcPct val="120000"/>
              </a:lnSpc>
            </a:pPr>
            <a:r>
              <a:rPr lang="vi-VN" b="0" i="0" dirty="0">
                <a:effectLst/>
                <a:latin typeface="Open Sans" panose="020B0606030504020204" pitchFamily="34" charset="0"/>
              </a:rPr>
              <a:t>Đầu tiên, người vận hành cần kiểm tra kỹ thuật của máy, bao gồm kiểm tra các bánh mài và các bộ phận khác để đảm bảo chúng hoạt động đúng cách và không có sự cố kỹ thuật nào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1917A7D-B818-B7D0-0987-BC25E85394FE}"/>
              </a:ext>
            </a:extLst>
          </p:cNvPr>
          <p:cNvPicPr>
            <a:picLocks noChangeAspect="1"/>
          </p:cNvPicPr>
          <p:nvPr/>
        </p:nvPicPr>
        <p:blipFill>
          <a:blip r:embed="rId3"/>
          <a:stretch>
            <a:fillRect/>
          </a:stretch>
        </p:blipFill>
        <p:spPr>
          <a:xfrm>
            <a:off x="-962372" y="3429000"/>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174</TotalTime>
  <Words>3689</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MÀI ĐÁ ĐỂ BÀN</vt:lpstr>
      <vt:lpstr>Một số vụ tai nạn lao động khi vận hành máy mài đá để bàn</vt:lpstr>
      <vt:lpstr>Tóm tắt bài học</vt:lpstr>
      <vt:lpstr>Giới thiệu</vt:lpstr>
      <vt:lpstr>Giới thiệu</vt:lpstr>
      <vt:lpstr>Thành Phần Và Chức Năng Của máy mài đá để bàn</vt:lpstr>
      <vt:lpstr>Thành Phần Và Chức Năng Của máy mài đá để bàn</vt:lpstr>
      <vt:lpstr>Thành Phần Và Chức Năng Của máy mài đá để bàn</vt:lpstr>
      <vt:lpstr>Thành Phần Và Chức Năng Của máy mài đá để bàn</vt:lpstr>
      <vt:lpstr>Kiểm tra và bảo trì an toàn trước khi vận hành máy mài đá để bàn</vt:lpstr>
      <vt:lpstr>Kiểm tra và bảo trì an toàn trước khi vận hành máy mài đá để bàn</vt:lpstr>
      <vt:lpstr>Quy trình vận hành an toàn máy mài đá để bàn</vt:lpstr>
      <vt:lpstr>Quy trình vận hành an toàn máy mài đá để bàn</vt:lpstr>
      <vt:lpstr>Đánh giá rủi ro và quản lý mối nguy khi vận hành máy mài đá để bàn</vt:lpstr>
      <vt:lpstr>Đánh giá rủi ro và quản lý mối nguy khi vận hành máy mài đá để bàn</vt:lpstr>
      <vt:lpstr>Đánh giá rủi ro và quản lý mối nguy khi vận hành máy mài đá để bàn</vt:lpstr>
      <vt:lpstr>Đánh giá rủi ro và quản lý mối nguy khi vận hành máy mài đá để bàn</vt:lpstr>
      <vt:lpstr>Đánh giá rủi ro và quản lý mối nguy khi vận hành máy mài đá để bàn</vt:lpstr>
      <vt:lpstr>Đánh giá rủi ro và quản lý mối nguy khi vận hành máy mài đá để bàn</vt:lpstr>
      <vt:lpstr>Đánh giá rủi ro và quản lý mối nguy khi vận hành máy mài đá để bàn</vt:lpstr>
      <vt:lpstr>Các yếu tố ảnh hưởng đến an toàn lao động khi vận hành máy mài đá để bàn</vt:lpstr>
      <vt:lpstr>Các yếu tố ảnh hưởng đến an toàn lao động khi vận hành máy mài đá để bàn</vt:lpstr>
      <vt:lpstr>Các yếu tố ảnh hưởng đến an toàn lao động khi vận hành máy mài đá để bàn</vt:lpstr>
      <vt:lpstr>Các yếu tố ảnh hưởng đến an toàn lao động khi vận hành máy mài đá để bàn</vt:lpstr>
      <vt:lpstr>Đào tạo an toàn lao động về kỹ năng vận hành máy mài đá để bàn an toàn</vt:lpstr>
      <vt:lpstr>Đào tạo an toàn lao động về kỹ năng vận hành máy mài đá để bàn an toàn</vt:lpstr>
      <vt:lpstr>Ý nghĩa của an toàn lao động trong việc vận hành máy mài đá để bàn</vt:lpstr>
      <vt:lpstr>Ý nghĩa của an toàn lao động trong việc vận hành máy mài đá để bàn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2024-05-02T04:11:52Z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