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948" y="-93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14092" y="2188029"/>
            <a:ext cx="5624017" cy="2481941"/>
          </a:xfrm>
        </p:spPr>
        <p:txBody>
          <a:bodyPr>
            <a:normAutofit/>
          </a:bodyPr>
          <a:lstStyle/>
          <a:p>
            <a:pPr>
              <a:lnSpc>
                <a:spcPct val="100000"/>
              </a:lnSpc>
            </a:pPr>
            <a:r>
              <a:rPr lang="en-US" sz="4600" dirty="0">
                <a:latin typeface="Arial" panose="020B0604020202020204" pitchFamily="34" charset="0"/>
                <a:cs typeface="Arial" panose="020B0604020202020204" pitchFamily="34" charset="0"/>
              </a:rPr>
              <a:t>MÁY MỞ BULONG CẦM TAY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2E64DBCC-C465-B04B-5124-9AB3DB314458}"/>
              </a:ext>
            </a:extLst>
          </p:cNvPr>
          <p:cNvPicPr>
            <a:picLocks noChangeAspect="1"/>
          </p:cNvPicPr>
          <p:nvPr/>
        </p:nvPicPr>
        <p:blipFill>
          <a:blip r:embed="rId4"/>
          <a:stretch>
            <a:fillRect/>
          </a:stretch>
        </p:blipFill>
        <p:spPr>
          <a:xfrm>
            <a:off x="4799620" y="4293096"/>
            <a:ext cx="2452960" cy="245296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525815"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mở</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bulong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cầm</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tay</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Máy mở bulong cầm tay, hay còn được gọi là máy mở vít cầm tay, là một công cụ quan trọng trong nhiều ngành công nghiệp, đặc biệt là trong công việc bảo dưỡng và sửa chữa</a:t>
            </a:r>
            <a:r>
              <a:rPr lang="en-US" sz="2000" dirty="0">
                <a:ea typeface="+mn-lt"/>
                <a:cs typeface="+mn-lt"/>
              </a:rPr>
              <a:t>:</a:t>
            </a:r>
            <a:endParaRPr lang="en-US" dirty="0"/>
          </a:p>
          <a:p>
            <a:pPr marL="730885" lvl="1" indent="-304165"/>
            <a:r>
              <a:rPr lang="vi-VN" i="0" dirty="0">
                <a:solidFill>
                  <a:srgbClr val="0D0D0D"/>
                </a:solidFill>
                <a:effectLst/>
                <a:latin typeface="Söhne"/>
              </a:rPr>
              <a:t>Chấn thương do nổ</a:t>
            </a:r>
            <a:endParaRPr lang="en-US" i="0" dirty="0">
              <a:solidFill>
                <a:srgbClr val="0D0D0D"/>
              </a:solidFill>
              <a:effectLst/>
              <a:latin typeface="Söhne"/>
            </a:endParaRPr>
          </a:p>
          <a:p>
            <a:pPr marL="730885" lvl="1" indent="-304165"/>
            <a:r>
              <a:rPr lang="vi-VN" dirty="0"/>
              <a:t>Vấp ngã hoặc trượt chân</a:t>
            </a:r>
            <a:endParaRPr lang="en-US" dirty="0">
              <a:solidFill>
                <a:srgbClr val="0D0D0D"/>
              </a:solidFill>
              <a:latin typeface="Söhne"/>
            </a:endParaRPr>
          </a:p>
          <a:p>
            <a:pPr marL="730885" lvl="1" indent="-304165"/>
            <a:r>
              <a:rPr lang="vi-VN" dirty="0"/>
              <a:t>Chấn thương do trượt hoặc mắc kẹt của vật liệu</a:t>
            </a:r>
            <a:endParaRPr lang="en-US" dirty="0">
              <a:solidFill>
                <a:srgbClr val="0D0D0D"/>
              </a:solidFill>
              <a:latin typeface="Söhne"/>
            </a:endParaRPr>
          </a:p>
          <a:p>
            <a:pPr marL="730885" lvl="1" indent="-304165"/>
            <a:r>
              <a:rPr lang="vi-VN" dirty="0"/>
              <a:t>Chấn thương do độ rung</a:t>
            </a:r>
            <a:endParaRPr lang="en-US" dirty="0">
              <a:solidFill>
                <a:srgbClr val="0D0D0D"/>
              </a:solidFill>
              <a:latin typeface="Söhne"/>
            </a:endParaRPr>
          </a:p>
          <a:p>
            <a:pPr marL="730885" lvl="1" indent="-304165"/>
            <a:r>
              <a:rPr lang="vi-VN" dirty="0"/>
              <a:t>Chấn thương do mài mòn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775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mở</a:t>
            </a:r>
            <a:r>
              <a:rPr lang="en-US" dirty="0"/>
              <a:t> </a:t>
            </a:r>
            <a:r>
              <a:rPr lang="en-US" dirty="0" err="1"/>
              <a:t>bulong</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mở</a:t>
            </a:r>
            <a:r>
              <a:rPr lang="en-US" dirty="0"/>
              <a:t> </a:t>
            </a:r>
            <a:r>
              <a:rPr lang="en-US" dirty="0" err="1"/>
              <a:t>bulong</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4</a:t>
            </a:r>
            <a:r>
              <a:rPr lang="vi-VN" dirty="0"/>
              <a:t>. Quy trình vận hành an toàn </a:t>
            </a:r>
            <a:r>
              <a:rPr lang="en-US" dirty="0" err="1"/>
              <a:t>máy</a:t>
            </a:r>
            <a:r>
              <a:rPr lang="en-US" dirty="0"/>
              <a:t> </a:t>
            </a:r>
            <a:r>
              <a:rPr lang="en-US" dirty="0" err="1"/>
              <a:t>mở</a:t>
            </a:r>
            <a:r>
              <a:rPr lang="en-US" dirty="0"/>
              <a:t> </a:t>
            </a:r>
            <a:r>
              <a:rPr lang="en-US" dirty="0" err="1"/>
              <a:t>bulong</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5</a:t>
            </a:r>
            <a:r>
              <a:rPr lang="vi-VN" dirty="0"/>
              <a:t>. Đánh giá rủi ro và quản lý mối nguy khi vận hành </a:t>
            </a:r>
            <a:r>
              <a:rPr lang="en-US" dirty="0" err="1"/>
              <a:t>máy</a:t>
            </a:r>
            <a:r>
              <a:rPr lang="en-US" dirty="0"/>
              <a:t> </a:t>
            </a:r>
            <a:r>
              <a:rPr lang="en-US" dirty="0" err="1"/>
              <a:t>mở</a:t>
            </a:r>
            <a:r>
              <a:rPr lang="en-US" dirty="0"/>
              <a:t> </a:t>
            </a:r>
            <a:r>
              <a:rPr lang="en-US" dirty="0" err="1"/>
              <a:t>bulong</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a:t>
            </a:r>
            <a:r>
              <a:rPr lang="en-US" dirty="0" err="1"/>
              <a:t>máy</a:t>
            </a:r>
            <a:r>
              <a:rPr lang="en-US" dirty="0"/>
              <a:t> </a:t>
            </a:r>
            <a:r>
              <a:rPr lang="en-US" dirty="0" err="1"/>
              <a:t>mở</a:t>
            </a:r>
            <a:r>
              <a:rPr lang="en-US" dirty="0"/>
              <a:t> </a:t>
            </a:r>
            <a:r>
              <a:rPr lang="en-US" dirty="0" err="1"/>
              <a:t>bulong</a:t>
            </a:r>
            <a:r>
              <a:rPr lang="en-US" dirty="0"/>
              <a:t> </a:t>
            </a:r>
            <a:r>
              <a:rPr lang="en-US" dirty="0" err="1"/>
              <a:t>cầm</a:t>
            </a:r>
            <a:r>
              <a:rPr lang="en-US" dirty="0"/>
              <a:t> </a:t>
            </a:r>
            <a:r>
              <a:rPr lang="en-US" dirty="0" err="1"/>
              <a:t>tay</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mở</a:t>
            </a:r>
            <a:r>
              <a:rPr lang="en-US" dirty="0"/>
              <a:t> </a:t>
            </a:r>
            <a:r>
              <a:rPr lang="en-US" dirty="0" err="1"/>
              <a:t>bulong</a:t>
            </a:r>
            <a:r>
              <a:rPr lang="en-US" dirty="0"/>
              <a:t> </a:t>
            </a:r>
            <a:r>
              <a:rPr lang="en-US" dirty="0" err="1"/>
              <a:t>cầm</a:t>
            </a:r>
            <a:r>
              <a:rPr lang="en-US" dirty="0"/>
              <a:t> </a:t>
            </a:r>
            <a:r>
              <a:rPr lang="en-US" dirty="0" err="1"/>
              <a:t>tay</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mở</a:t>
            </a:r>
            <a:r>
              <a:rPr lang="en-US" dirty="0"/>
              <a:t> </a:t>
            </a:r>
            <a:r>
              <a:rPr lang="en-US" dirty="0" err="1"/>
              <a:t>bulong</a:t>
            </a:r>
            <a:r>
              <a:rPr lang="en-US" dirty="0"/>
              <a:t> </a:t>
            </a:r>
            <a:r>
              <a:rPr lang="en-US" dirty="0" err="1"/>
              <a:t>cầm</a:t>
            </a:r>
            <a:r>
              <a:rPr lang="en-US" dirty="0"/>
              <a:t> </a:t>
            </a:r>
            <a:r>
              <a:rPr lang="en-US" dirty="0" err="1"/>
              <a:t>tay</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mở</a:t>
            </a:r>
            <a:r>
              <a:rPr lang="en-US" sz="2400" b="1" i="0" dirty="0">
                <a:effectLst/>
                <a:latin typeface="Söhne"/>
              </a:rPr>
              <a:t> </a:t>
            </a:r>
            <a:r>
              <a:rPr lang="en-US" sz="2400" b="1" i="0" dirty="0" err="1">
                <a:effectLst/>
                <a:latin typeface="Söhne"/>
              </a:rPr>
              <a:t>bulong</a:t>
            </a:r>
            <a:r>
              <a:rPr lang="en-US" sz="2400" b="1" i="0" dirty="0">
                <a:effectLst/>
                <a:latin typeface="Söhne"/>
              </a:rPr>
              <a:t> </a:t>
            </a:r>
            <a:r>
              <a:rPr lang="en-US" sz="2400" b="1" i="0" dirty="0" err="1">
                <a:effectLst/>
                <a:latin typeface="Söhne"/>
              </a:rPr>
              <a:t>cầm</a:t>
            </a:r>
            <a:r>
              <a:rPr lang="en-US" sz="2400" b="1" i="0" dirty="0">
                <a:effectLst/>
                <a:latin typeface="Söhne"/>
              </a:rPr>
              <a:t> </a:t>
            </a:r>
            <a:r>
              <a:rPr lang="en-US" sz="2400" b="1" i="0" dirty="0" err="1">
                <a:effectLst/>
                <a:latin typeface="Söhne"/>
              </a:rPr>
              <a:t>tay</a:t>
            </a:r>
            <a:endParaRPr lang="en-US" sz="2400" b="1" i="0" dirty="0">
              <a:effectLst/>
              <a:latin typeface="Söhne"/>
            </a:endParaRPr>
          </a:p>
          <a:p>
            <a:r>
              <a:rPr lang="vi-VN" b="0" i="0" dirty="0">
                <a:effectLst/>
                <a:latin typeface="Söhne"/>
              </a:rPr>
              <a:t>An toàn lao động khi vận hành máy mở bulong cầm tay là một khía cạnh quan trọng không chỉ đảm bảo sự an toàn và sức khỏe của người lao động mà còn ảnh hưởng đến hiệu suất và chất lượng công việc. </a:t>
            </a:r>
            <a:endParaRPr lang="en-US" b="0" i="0" dirty="0">
              <a:effectLst/>
              <a:latin typeface="Söhne"/>
            </a:endParaRPr>
          </a:p>
          <a:p>
            <a:r>
              <a:rPr lang="vi-VN" b="0" i="0" dirty="0">
                <a:effectLst/>
                <a:latin typeface="Söhne"/>
              </a:rPr>
              <a:t>Việc tuân thủ các quy tắc an toàn trong quá trình sử dụng máy mở bulong cầm tay giúp giảm thiểu nguy cơ tai nạn lao động và bảo vệ tài sản của doanh nghiệp.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657AC42-5181-0C50-8687-B9D50E0697E7}"/>
              </a:ext>
            </a:extLst>
          </p:cNvPr>
          <p:cNvPicPr>
            <a:picLocks noChangeAspect="1"/>
          </p:cNvPicPr>
          <p:nvPr/>
        </p:nvPicPr>
        <p:blipFill>
          <a:blip r:embed="rId3"/>
          <a:stretch>
            <a:fillRect/>
          </a:stretch>
        </p:blipFill>
        <p:spPr>
          <a:xfrm>
            <a:off x="-553398" y="4437112"/>
            <a:ext cx="3000175" cy="300017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mở</a:t>
            </a:r>
            <a:r>
              <a:rPr lang="en-US" sz="2400" b="1" i="0" dirty="0">
                <a:effectLst/>
                <a:latin typeface="Söhne"/>
              </a:rPr>
              <a:t> </a:t>
            </a:r>
            <a:r>
              <a:rPr lang="en-US" sz="2400" b="1" i="0" dirty="0" err="1">
                <a:effectLst/>
                <a:latin typeface="Söhne"/>
              </a:rPr>
              <a:t>bulong</a:t>
            </a:r>
            <a:r>
              <a:rPr lang="en-US" sz="2400" b="1" i="0" dirty="0">
                <a:effectLst/>
                <a:latin typeface="Söhne"/>
              </a:rPr>
              <a:t> </a:t>
            </a:r>
            <a:r>
              <a:rPr lang="en-US" sz="2400" b="1" i="0" dirty="0" err="1">
                <a:effectLst/>
                <a:latin typeface="Söhne"/>
              </a:rPr>
              <a:t>cầm</a:t>
            </a:r>
            <a:r>
              <a:rPr lang="en-US" sz="2400" b="1" i="0" dirty="0">
                <a:effectLst/>
                <a:latin typeface="Söhne"/>
              </a:rPr>
              <a:t> </a:t>
            </a:r>
            <a:r>
              <a:rPr lang="en-US" sz="2400" b="1" i="0" dirty="0" err="1">
                <a:effectLst/>
                <a:latin typeface="Söhne"/>
              </a:rPr>
              <a:t>tay</a:t>
            </a:r>
            <a:endParaRPr lang="en-US" sz="2400" b="1" i="0" dirty="0">
              <a:effectLst/>
              <a:latin typeface="Söhne"/>
            </a:endParaRPr>
          </a:p>
          <a:p>
            <a:r>
              <a:rPr lang="vi-VN" b="0" i="0" dirty="0">
                <a:effectLst/>
                <a:latin typeface="Söhne"/>
              </a:rPr>
              <a:t>Việc tuân thủ các giao thức và quy định an toàn là vô cùng quan trọng trong quá trình vận hành máy mở bulong cầm tay. </a:t>
            </a:r>
            <a:endParaRPr lang="en-US" b="0" i="0" dirty="0">
              <a:effectLst/>
              <a:latin typeface="Söhne"/>
            </a:endParaRPr>
          </a:p>
          <a:p>
            <a:r>
              <a:rPr lang="vi-VN" b="0" i="0" dirty="0">
                <a:effectLst/>
                <a:latin typeface="Söhne"/>
              </a:rPr>
              <a:t>Trước khi bắt đầu công việc, người lao động cần được đào tạo về cách sử dụng máy đúng cách và đảm bảo rằng họ hiểu rõ về các biện pháp an toàn cần thiết.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5B46D44-7AA5-9DDA-8EBE-CD145E377389}"/>
              </a:ext>
            </a:extLst>
          </p:cNvPr>
          <p:cNvPicPr>
            <a:picLocks noChangeAspect="1"/>
          </p:cNvPicPr>
          <p:nvPr/>
        </p:nvPicPr>
        <p:blipFill>
          <a:blip r:embed="rId3"/>
          <a:stretch>
            <a:fillRect/>
          </a:stretch>
        </p:blipFill>
        <p:spPr>
          <a:xfrm>
            <a:off x="-553398" y="4437112"/>
            <a:ext cx="3000175" cy="300017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bulong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mở</a:t>
            </a:r>
            <a:r>
              <a:rPr lang="en-US" b="1" i="0" dirty="0">
                <a:effectLst/>
                <a:latin typeface="Open Sans" panose="020B0606030504020204" pitchFamily="34" charset="0"/>
              </a:rPr>
              <a:t> </a:t>
            </a:r>
            <a:r>
              <a:rPr lang="en-US" b="1" i="0" dirty="0" err="1">
                <a:effectLst/>
                <a:latin typeface="Open Sans" panose="020B0606030504020204" pitchFamily="34" charset="0"/>
              </a:rPr>
              <a:t>bulong</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Máy mở bulong cầm tay có các thành phần quan trọng đóng vai trò trong quá trình hoạt động và hiệu suất của thiết bị. Một trong những thành phần chính là cơ cấu cầm tay, được thiết kế để người sử dụng có thể dễ dàng cầm và điều khiển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mô hình máy mở bulong cầm tay có thể có cơ cấu cầm tay đơn giản hoặc cơ cấu được thiết kế để giảm rung và mệt mỏi cho người sử dụng.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46F73E1-F739-E2D2-CEF7-B13DCA987AF7}"/>
              </a:ext>
            </a:extLst>
          </p:cNvPr>
          <p:cNvPicPr>
            <a:picLocks noChangeAspect="1"/>
          </p:cNvPicPr>
          <p:nvPr/>
        </p:nvPicPr>
        <p:blipFill>
          <a:blip r:embed="rId3"/>
          <a:stretch>
            <a:fillRect/>
          </a:stretch>
        </p:blipFill>
        <p:spPr>
          <a:xfrm>
            <a:off x="7822604" y="2564904"/>
            <a:ext cx="2520280" cy="252028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bulong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mở</a:t>
            </a:r>
            <a:r>
              <a:rPr lang="en-US" b="1" i="0" dirty="0">
                <a:effectLst/>
                <a:latin typeface="Open Sans" panose="020B0606030504020204" pitchFamily="34" charset="0"/>
              </a:rPr>
              <a:t> </a:t>
            </a:r>
            <a:r>
              <a:rPr lang="en-US" b="1" i="0" dirty="0" err="1">
                <a:effectLst/>
                <a:latin typeface="Open Sans" panose="020B0606030504020204" pitchFamily="34" charset="0"/>
              </a:rPr>
              <a:t>bulong</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Máy mở bulong cầm tay có cấu trúc đơn giản nhưng hiệu quả, bao gồm các thành phần chính như động cơ, trục, cơ cấu mở bulong, và bộ điều khiển.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Động cơ thường được tích hợp vào thân máy hoặc nằm ở phần đầu mở bulong. Khi kích hoạt, động cơ sẽ tạo ra lực xoay để vận hành cơ cấu mở bulong.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74E4F7A-E587-7A61-6CA6-721F86DA2785}"/>
              </a:ext>
            </a:extLst>
          </p:cNvPr>
          <p:cNvPicPr>
            <a:picLocks noChangeAspect="1"/>
          </p:cNvPicPr>
          <p:nvPr/>
        </p:nvPicPr>
        <p:blipFill>
          <a:blip r:embed="rId3"/>
          <a:stretch>
            <a:fillRect/>
          </a:stretch>
        </p:blipFill>
        <p:spPr>
          <a:xfrm>
            <a:off x="7822604" y="2564904"/>
            <a:ext cx="2520280" cy="252028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bulong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sửa chữa, cơ khí của máy mở bulong cầm tay</a:t>
            </a:r>
            <a:r>
              <a:rPr lang="en-US" sz="2000" dirty="0">
                <a:solidFill>
                  <a:schemeClr val="bg1"/>
                </a:solidFill>
              </a:rPr>
              <a:t>:</a:t>
            </a:r>
          </a:p>
          <a:p>
            <a:pPr algn="l"/>
            <a:r>
              <a:rPr lang="vi-VN" b="0" i="0" dirty="0">
                <a:effectLst/>
                <a:latin typeface="Open Sans" panose="020B0606030504020204" pitchFamily="34" charset="0"/>
              </a:rPr>
              <a:t>Trong ngành sửa chữa và cơ khí, máy mở bulong cầm tay là một công cụ cần thiết và không thể thiếu. Công việc tháo lắp bulong và ốc vít là một phần quan trọng trong quá trình bảo dưỡng và sửa chữa các thiết bị và máy móc.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Máy mở bulong cầm tay giúp tăng cường hiệu suất lao động và giảm thời gian cần thiết cho các công việc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156D2D6-203F-437F-FA69-16D67AF0BAFF}"/>
              </a:ext>
            </a:extLst>
          </p:cNvPr>
          <p:cNvPicPr>
            <a:picLocks noChangeAspect="1"/>
          </p:cNvPicPr>
          <p:nvPr/>
        </p:nvPicPr>
        <p:blipFill>
          <a:blip r:embed="rId3"/>
          <a:stretch>
            <a:fillRect/>
          </a:stretch>
        </p:blipFill>
        <p:spPr>
          <a:xfrm>
            <a:off x="7822604" y="2564904"/>
            <a:ext cx="2520280" cy="252028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bulong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mở</a:t>
            </a:r>
            <a:r>
              <a:rPr lang="en-US" b="1" i="0" dirty="0">
                <a:effectLst/>
                <a:latin typeface="Open Sans" panose="020B0606030504020204" pitchFamily="34" charset="0"/>
              </a:rPr>
              <a:t> </a:t>
            </a:r>
            <a:r>
              <a:rPr lang="en-US" b="1" i="0" dirty="0" err="1">
                <a:effectLst/>
                <a:latin typeface="Open Sans" panose="020B0606030504020204" pitchFamily="34" charset="0"/>
              </a:rPr>
              <a:t>bulong</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Việc vận hành máy mở bulong cầm tay không đúng cách có thể mang lại nhiều rủi ro và nguy hiểm cho người lao động. Một trong những rủi ro chính là nguy cơ chấn thương do nổ, đặc biệt là trong trường hợp các máy hoạt động bằng khí nén.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Rò rỉ khí hoặc mất điện đột ngột có thể dẫn đến nổ và gây chấn thương nặng nề cho người sử dụng.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E4CE2DD-E590-F2BD-1AC7-8058B7705DEF}"/>
              </a:ext>
            </a:extLst>
          </p:cNvPr>
          <p:cNvPicPr>
            <a:picLocks noChangeAspect="1"/>
          </p:cNvPicPr>
          <p:nvPr/>
        </p:nvPicPr>
        <p:blipFill>
          <a:blip r:embed="rId3"/>
          <a:stretch>
            <a:fillRect/>
          </a:stretch>
        </p:blipFill>
        <p:spPr>
          <a:xfrm>
            <a:off x="7822604" y="2564904"/>
            <a:ext cx="2520280" cy="252028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mở bulong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mở bulong cầm tay</a:t>
            </a:r>
          </a:p>
          <a:p>
            <a:pPr algn="l">
              <a:lnSpc>
                <a:spcPct val="120000"/>
              </a:lnSpc>
            </a:pPr>
            <a:r>
              <a:rPr lang="vi-VN" b="0" i="0" dirty="0">
                <a:effectLst/>
                <a:latin typeface="Open Sans" panose="020B0606030504020204" pitchFamily="34" charset="0"/>
              </a:rPr>
              <a:t>Trước khi bắt đầu vận hành máy mở bulong cầm tay, việc thực hiện kiểm tra an toàn là bước quan trọng giúp đảm bảo rằng công việc được thực hiện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sử dụng cần kiểm tra xem máy có bị hỏng hóc hay không bằng cách kiểm tra các bộ phận chính như cơ cấu mở bulong, động cơ, và bộ điều khiển. Bất kỳ dấu hiệu của hỏng hóc nào cần được xử lý trước khi tiếp tục sử dụng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C39177C-EA79-83AB-3E09-F7772DD7FBCA}"/>
              </a:ext>
            </a:extLst>
          </p:cNvPr>
          <p:cNvPicPr>
            <a:picLocks noChangeAspect="1"/>
          </p:cNvPicPr>
          <p:nvPr/>
        </p:nvPicPr>
        <p:blipFill>
          <a:blip r:embed="rId3"/>
          <a:stretch>
            <a:fillRect/>
          </a:stretch>
        </p:blipFill>
        <p:spPr>
          <a:xfrm>
            <a:off x="-530324" y="4941168"/>
            <a:ext cx="2455458" cy="245545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mở bulong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mở bulong cầm tay định kỳ</a:t>
            </a:r>
          </a:p>
          <a:p>
            <a:pPr algn="l">
              <a:lnSpc>
                <a:spcPct val="120000"/>
              </a:lnSpc>
            </a:pPr>
            <a:r>
              <a:rPr lang="vi-VN" b="0" i="0" dirty="0">
                <a:effectLst/>
                <a:latin typeface="Open Sans" panose="020B0606030504020204" pitchFamily="34" charset="0"/>
              </a:rPr>
              <a:t>Bảo trì định kỳ là một phần quan trọng của việc duy trì hiệu suất và độ an toàn của máy mở bulong cầm tay. Đầu tiên, người sử dụng cần thực hiện việc làm sạch máy sau mỗi lần sử dụng để loại bỏ bụi bẩn và dầu mỡ tích tụ trên bề mặt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giúp bảo vệ các bộ phận của máy khỏi sự hao mòn và tăng tuổi thọ của thiết bị.</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BEAC5BB-482E-32B5-E3FB-B7FE40E0D04B}"/>
              </a:ext>
            </a:extLst>
          </p:cNvPr>
          <p:cNvPicPr>
            <a:picLocks noChangeAspect="1"/>
          </p:cNvPicPr>
          <p:nvPr/>
        </p:nvPicPr>
        <p:blipFill>
          <a:blip r:embed="rId3"/>
          <a:stretch>
            <a:fillRect/>
          </a:stretch>
        </p:blipFill>
        <p:spPr>
          <a:xfrm>
            <a:off x="-530324" y="4941168"/>
            <a:ext cx="2455458" cy="245545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mở</a:t>
            </a:r>
            <a:r>
              <a:rPr lang="en-US" sz="3200" b="1" dirty="0">
                <a:latin typeface="UTM Aptima" panose="02040603050506020204" pitchFamily="18" charset="0"/>
              </a:rPr>
              <a:t> </a:t>
            </a:r>
            <a:r>
              <a:rPr lang="en-US" sz="3200" b="1" dirty="0" err="1">
                <a:latin typeface="UTM Aptima" panose="02040603050506020204" pitchFamily="18" charset="0"/>
              </a:rPr>
              <a:t>bulong</a:t>
            </a:r>
            <a:r>
              <a:rPr lang="en-US" sz="3200" b="1" dirty="0">
                <a:latin typeface="UTM Aptima" panose="02040603050506020204" pitchFamily="18" charset="0"/>
              </a:rPr>
              <a:t> </a:t>
            </a:r>
            <a:r>
              <a:rPr lang="en-US" sz="3200" b="1" dirty="0" err="1">
                <a:latin typeface="UTM Aptima" panose="02040603050506020204" pitchFamily="18" charset="0"/>
              </a:rPr>
              <a:t>cầm</a:t>
            </a:r>
            <a:r>
              <a:rPr lang="en-US" sz="3200" b="1" dirty="0">
                <a:latin typeface="UTM Aptima" panose="02040603050506020204" pitchFamily="18" charset="0"/>
              </a:rPr>
              <a:t> </a:t>
            </a:r>
            <a:r>
              <a:rPr lang="en-US" sz="3200" b="1" dirty="0" err="1">
                <a:latin typeface="UTM Aptima" panose="02040603050506020204" pitchFamily="18" charset="0"/>
              </a:rPr>
              <a:t>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b="1" i="0" dirty="0">
                <a:solidFill>
                  <a:srgbClr val="090E1D"/>
                </a:solidFill>
                <a:effectLst/>
                <a:highlight>
                  <a:srgbClr val="FFFFFF"/>
                </a:highlight>
                <a:latin typeface="Open Sans" panose="020B0606030504020204" pitchFamily="34" charset="0"/>
              </a:rPr>
              <a:t>Hướng dẫn từng bước về quy trình vận hành máy mở bulong cầm tay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máy:</a:t>
            </a:r>
            <a:r>
              <a:rPr lang="vi-VN" b="0" i="0" dirty="0">
                <a:solidFill>
                  <a:srgbClr val="4C4F5A"/>
                </a:solidFill>
                <a:effectLst/>
                <a:highlight>
                  <a:srgbClr val="FFFFFF"/>
                </a:highlight>
                <a:latin typeface="Open Sans" panose="020B0606030504020204" pitchFamily="34" charset="0"/>
              </a:rPr>
              <a:t> Trước khi sử dụng, hãy kiểm tra máy để đảm bảo rằng nó hoạt động đúng cách và không có dấu hiệu của hỏng hóc. Kiểm tra cơ cấu mở bulong, động cơ và bộ điều khiển để đảm bảo chúng hoạt động bình thường.</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Chuẩn bị vị trí làm việc:</a:t>
            </a:r>
            <a:r>
              <a:rPr lang="vi-VN" b="0" i="0" dirty="0">
                <a:solidFill>
                  <a:srgbClr val="4C4F5A"/>
                </a:solidFill>
                <a:effectLst/>
                <a:highlight>
                  <a:srgbClr val="FFFFFF"/>
                </a:highlight>
                <a:latin typeface="Open Sans" panose="020B0606030504020204" pitchFamily="34" charset="0"/>
              </a:rPr>
              <a:t> Chọn một vị trí làm việc an toàn và ổn định để sử dụng máy mở bulong cầm tay. Tránh làm việc trên các bề mặt trơn trượt hoặc không ổn định để ngăn chặn nguy cơ trượt chân hoặc vấp ngã.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mở</a:t>
            </a:r>
            <a:r>
              <a:rPr lang="en-US" sz="3200" b="1" dirty="0">
                <a:latin typeface="UTM Aptima" panose="02040603050506020204" pitchFamily="18" charset="0"/>
              </a:rPr>
              <a:t> </a:t>
            </a:r>
            <a:r>
              <a:rPr lang="en-US" sz="3200" b="1" dirty="0" err="1">
                <a:latin typeface="UTM Aptima" panose="02040603050506020204" pitchFamily="18" charset="0"/>
              </a:rPr>
              <a:t>bulong</a:t>
            </a:r>
            <a:r>
              <a:rPr lang="en-US" sz="3200" b="1" dirty="0">
                <a:latin typeface="UTM Aptima" panose="02040603050506020204" pitchFamily="18" charset="0"/>
              </a:rPr>
              <a:t> </a:t>
            </a:r>
            <a:r>
              <a:rPr lang="en-US" sz="3200" b="1" dirty="0" err="1">
                <a:latin typeface="UTM Aptima" panose="02040603050506020204" pitchFamily="18" charset="0"/>
              </a:rPr>
              <a:t>cầm</a:t>
            </a:r>
            <a:r>
              <a:rPr lang="en-US" sz="3200" b="1" dirty="0">
                <a:latin typeface="UTM Aptima" panose="02040603050506020204" pitchFamily="18" charset="0"/>
              </a:rPr>
              <a:t> </a:t>
            </a:r>
            <a:r>
              <a:rPr lang="en-US" sz="3200" b="1" dirty="0" err="1">
                <a:latin typeface="UTM Aptima" panose="02040603050506020204" pitchFamily="18" charset="0"/>
              </a:rPr>
              <a:t>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b="1" i="0" dirty="0">
                <a:solidFill>
                  <a:srgbClr val="090E1D"/>
                </a:solidFill>
                <a:effectLst/>
                <a:highlight>
                  <a:srgbClr val="FFFFFF"/>
                </a:highlight>
                <a:latin typeface="Open Sans" panose="020B0606030504020204" pitchFamily="34" charset="0"/>
              </a:rPr>
              <a:t>Các biện pháp xử lý khẩn cấp và cơ chế ứng phó sự cố khi vận hành máy mở bulong cầm tay</a:t>
            </a:r>
            <a:r>
              <a:rPr lang="en-US" sz="2400" dirty="0"/>
              <a:t>:</a:t>
            </a:r>
          </a:p>
          <a:p>
            <a:pPr algn="l"/>
            <a:r>
              <a:rPr lang="vi-VN" b="0" i="0" dirty="0">
                <a:solidFill>
                  <a:srgbClr val="4C4F5A"/>
                </a:solidFill>
                <a:effectLst/>
                <a:highlight>
                  <a:srgbClr val="FFFFFF"/>
                </a:highlight>
                <a:latin typeface="Open Sans" panose="020B0606030504020204" pitchFamily="34" charset="0"/>
              </a:rPr>
              <a:t>Trước hết, nếu có bất kỳ dấu hiệu nào của sự cố hoặc nguy hiểm, người sử dụng cần ngừng sử dụng máy ngay lập tức và thông báo cho người quản lý hoặc bộ phận an toàn của công ty.</a:t>
            </a:r>
          </a:p>
          <a:p>
            <a:pPr algn="l"/>
            <a:r>
              <a:rPr lang="vi-VN" b="0" i="0" dirty="0">
                <a:solidFill>
                  <a:srgbClr val="4C4F5A"/>
                </a:solidFill>
                <a:effectLst/>
                <a:highlight>
                  <a:srgbClr val="FFFFFF"/>
                </a:highlight>
                <a:latin typeface="Open Sans" panose="020B0606030504020204" pitchFamily="34" charset="0"/>
              </a:rPr>
              <a:t>Trong trường hợp một người bị thương trong quá trình sử dụng máy, người sử dụng cần chủ động cung cấp sơ cứu đầu tiên và yêu cầu sự giúp đỡ từ nhân viên y tế hoặc cơ quan chức năng.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bulong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mở</a:t>
            </a:r>
            <a:r>
              <a:rPr lang="en-US" b="1" i="0" dirty="0">
                <a:effectLst/>
                <a:latin typeface="Söhne"/>
              </a:rPr>
              <a:t> </a:t>
            </a:r>
            <a:r>
              <a:rPr lang="en-US" b="1" i="0" dirty="0" err="1">
                <a:effectLst/>
                <a:latin typeface="Söhne"/>
              </a:rPr>
              <a:t>bulong</a:t>
            </a:r>
            <a:r>
              <a:rPr lang="en-US" b="1" i="0" dirty="0">
                <a:effectLst/>
                <a:latin typeface="Söhne"/>
              </a:rPr>
              <a:t> </a:t>
            </a:r>
            <a:r>
              <a:rPr lang="en-US" b="1" i="0" dirty="0" err="1">
                <a:effectLst/>
                <a:latin typeface="Söhne"/>
              </a:rPr>
              <a:t>cầm</a:t>
            </a:r>
            <a:r>
              <a:rPr lang="en-US" b="1" i="0" dirty="0">
                <a:effectLst/>
                <a:latin typeface="Söhne"/>
              </a:rPr>
              <a:t> </a:t>
            </a:r>
            <a:r>
              <a:rPr lang="en-US" b="1" i="0" dirty="0" err="1">
                <a:effectLst/>
                <a:latin typeface="Söhne"/>
              </a:rPr>
              <a:t>tay</a:t>
            </a:r>
            <a:r>
              <a:rPr lang="en-US" sz="2000" dirty="0">
                <a:latin typeface="Söhne"/>
              </a:rPr>
              <a:t>:</a:t>
            </a:r>
          </a:p>
          <a:p>
            <a:pPr algn="l"/>
            <a:r>
              <a:rPr lang="vi-VN" b="0" i="0" dirty="0">
                <a:effectLst/>
                <a:latin typeface="Söhne"/>
              </a:rPr>
              <a:t>Trong quá trình vận hành máy mở bulong cầm tay, việc nhận diện các rủi ro và mối nguy hiểm tiềm ẩn là rất quan trọng để đảm bảo an toàn cho người sử dụng. </a:t>
            </a:r>
            <a:endParaRPr lang="en-US" b="0" i="0" dirty="0">
              <a:effectLst/>
              <a:latin typeface="Söhne"/>
            </a:endParaRPr>
          </a:p>
          <a:p>
            <a:pPr algn="l"/>
            <a:r>
              <a:rPr lang="vi-VN" b="0" i="0" dirty="0">
                <a:effectLst/>
                <a:latin typeface="Söhne"/>
              </a:rPr>
              <a:t>Một trong những rủi ro phổ biến là nguy cơ chấn thương do nổ, đặc biệt là với các máy hoạt động bằng khí nén. Rò rỉ khí hoặc mất điện đột ngột có thể dẫn đến nổ và gây chấn thương nặng nề cho người sử dụng.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9D234E6C-03A1-C325-8250-E513A4185218}"/>
              </a:ext>
            </a:extLst>
          </p:cNvPr>
          <p:cNvPicPr>
            <a:picLocks noChangeAspect="1"/>
          </p:cNvPicPr>
          <p:nvPr/>
        </p:nvPicPr>
        <p:blipFill>
          <a:blip r:embed="rId4"/>
          <a:stretch>
            <a:fillRect/>
          </a:stretch>
        </p:blipFill>
        <p:spPr>
          <a:xfrm>
            <a:off x="-602332" y="4293096"/>
            <a:ext cx="3168352" cy="3168352"/>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bulong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mở bulong cầm tay</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mở bulong cầm tay để việc vận hành an toàn</a:t>
            </a:r>
            <a:endParaRPr lang="en-US" b="0" i="0" dirty="0">
              <a:effectLst/>
              <a:latin typeface="Söhne"/>
            </a:endParaRPr>
          </a:p>
          <a:p>
            <a:pPr lvl="1"/>
            <a:r>
              <a:rPr lang="vi-VN" b="0" i="0" dirty="0">
                <a:effectLst/>
                <a:latin typeface="Söhne"/>
              </a:rPr>
              <a:t>Đầu tiên, người sử dụng cần thực hiện việc kiểm tra trước khi sử dụng máy để đảm bảo rằng tất cả các bộ phận hoạt động đúng cách và không có dấu hiệu của hỏng hóc.</a:t>
            </a:r>
          </a:p>
          <a:p>
            <a:pPr lvl="1"/>
            <a:r>
              <a:rPr lang="vi-VN" b="0" i="0" dirty="0">
                <a:effectLst/>
                <a:latin typeface="Söhne"/>
              </a:rPr>
              <a:t>Sau đó, cần thực hiện bảo dưỡng định kỳ theo hướng dẫn của nhà sản xuất. Điều này có thể bao gồm việc bôi trơn các bộ phận chuyển động, kiểm tra và điều chỉnh cài đặt của máy, và thay thế các bộ phận hỏng hóc hoặc mòn hao.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86D6106-462B-4EF2-333A-24110EA9DFB6}"/>
              </a:ext>
            </a:extLst>
          </p:cNvPr>
          <p:cNvPicPr>
            <a:picLocks noChangeAspect="1"/>
          </p:cNvPicPr>
          <p:nvPr/>
        </p:nvPicPr>
        <p:blipFill>
          <a:blip r:embed="rId4"/>
          <a:stretch>
            <a:fillRect/>
          </a:stretch>
        </p:blipFill>
        <p:spPr>
          <a:xfrm>
            <a:off x="-602332" y="4293096"/>
            <a:ext cx="3168352" cy="3168352"/>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bulong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mở bulong cầm tay</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mở</a:t>
            </a:r>
            <a:r>
              <a:rPr lang="en-US" b="0" i="0" dirty="0">
                <a:effectLst/>
                <a:latin typeface="Söhne"/>
              </a:rPr>
              <a:t> </a:t>
            </a:r>
            <a:r>
              <a:rPr lang="en-US" b="0" i="0" dirty="0" err="1">
                <a:effectLst/>
                <a:latin typeface="Söhne"/>
              </a:rPr>
              <a:t>bulong</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Đầu tiên, người sử dụng cần hiểu và tuân thủ đầy đủ các hướng dẫn và quy định an toàn của nhà sản xuất và cơ quan quản lý. Điều này bao gồm việc đọc và hiểu rõ hướng dẫn sử dụng, bảo quản và bảo dưỡng máy.</a:t>
            </a:r>
          </a:p>
          <a:p>
            <a:pPr lvl="1"/>
            <a:r>
              <a:rPr lang="vi-VN" b="0" i="0" dirty="0">
                <a:effectLst/>
                <a:latin typeface="Söhne"/>
              </a:rPr>
              <a:t>Ngoài ra, người sử dụng cần tuân thủ các quy tắc an toàn cơ bản như đeo đủ trang thiết bị bảo hộ cá nhân, như mặt nạ bảo hộ, kính bảo hộ, và găng tay cách điện.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40CE58F-057D-A774-383B-E575ECB9D004}"/>
              </a:ext>
            </a:extLst>
          </p:cNvPr>
          <p:cNvPicPr>
            <a:picLocks noChangeAspect="1"/>
          </p:cNvPicPr>
          <p:nvPr/>
        </p:nvPicPr>
        <p:blipFill>
          <a:blip r:embed="rId4"/>
          <a:stretch>
            <a:fillRect/>
          </a:stretch>
        </p:blipFill>
        <p:spPr>
          <a:xfrm>
            <a:off x="-602332" y="4293096"/>
            <a:ext cx="3168352" cy="3168352"/>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bulong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mở bulong cầm tay</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mở</a:t>
            </a:r>
            <a:r>
              <a:rPr lang="en-US" b="0" i="0" dirty="0">
                <a:effectLst/>
                <a:latin typeface="Söhne"/>
              </a:rPr>
              <a:t> </a:t>
            </a:r>
            <a:r>
              <a:rPr lang="en-US" b="0" i="0" dirty="0" err="1">
                <a:effectLst/>
                <a:latin typeface="Söhne"/>
              </a:rPr>
              <a:t>bulong</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Trong quá trình vận hành máy mở bulong cầm tay, việc xác định và đánh dấu vùng an toàn là một phần quan trọng để đảm bảo an toàn cho người sử dụng và những người xung quanh. </a:t>
            </a:r>
            <a:endParaRPr lang="en-US" b="0" i="0" dirty="0">
              <a:effectLst/>
              <a:latin typeface="Söhne"/>
            </a:endParaRPr>
          </a:p>
          <a:p>
            <a:pPr lvl="1"/>
            <a:r>
              <a:rPr lang="vi-VN" b="0" i="0" dirty="0">
                <a:effectLst/>
                <a:latin typeface="Söhne"/>
              </a:rPr>
              <a:t>Đầu tiên, cần xác định khu vực làm việc và đảm bảo rằng nó không bị cản trở bởi các vật dụng hoặc người khác. Khu vực này nên được giữ sạch và gọn gàng để tránh nguy cơ trượt chân hoặc vấp ngã.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0EFE08F-DFF7-6862-F8E2-E0A9AD69BA83}"/>
              </a:ext>
            </a:extLst>
          </p:cNvPr>
          <p:cNvPicPr>
            <a:picLocks noChangeAspect="1"/>
          </p:cNvPicPr>
          <p:nvPr/>
        </p:nvPicPr>
        <p:blipFill>
          <a:blip r:embed="rId4"/>
          <a:stretch>
            <a:fillRect/>
          </a:stretch>
        </p:blipFill>
        <p:spPr>
          <a:xfrm>
            <a:off x="-602332" y="4293096"/>
            <a:ext cx="3168352" cy="3168352"/>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bulong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mở bulong cầm tay</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mở</a:t>
            </a:r>
            <a:r>
              <a:rPr lang="en-US" b="0" i="0" dirty="0">
                <a:effectLst/>
                <a:latin typeface="Söhne"/>
              </a:rPr>
              <a:t> </a:t>
            </a:r>
            <a:r>
              <a:rPr lang="en-US" b="0" i="0" dirty="0" err="1">
                <a:effectLst/>
                <a:latin typeface="Söhne"/>
              </a:rPr>
              <a:t>bulong</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Trong quá trình vận hành máy mở bulong cầm tay, việc sử dụng thiết bị bảo hộ cá nhân là vô cùng quan trọng để bảo vệ bản thân khỏi các nguy cơ và nguy hiểm. </a:t>
            </a:r>
            <a:endParaRPr lang="en-US" b="0" i="0" dirty="0">
              <a:effectLst/>
              <a:latin typeface="Söhne"/>
            </a:endParaRPr>
          </a:p>
          <a:p>
            <a:pPr lvl="1"/>
            <a:r>
              <a:rPr lang="vi-VN" b="0" i="0" dirty="0">
                <a:effectLst/>
                <a:latin typeface="Söhne"/>
              </a:rPr>
              <a:t>Đầu tiên và quan trọng nhất là việc đeo mặt nạ bảo hộ hoặc kính bảo hộ để bảo vệ mắt khỏi các hạt bụi, mảnh vỡ hoặc các vật thể khác có thể gây thương tích.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32A81B5-48F0-4730-475E-D998CBCE0425}"/>
              </a:ext>
            </a:extLst>
          </p:cNvPr>
          <p:cNvPicPr>
            <a:picLocks noChangeAspect="1"/>
          </p:cNvPicPr>
          <p:nvPr/>
        </p:nvPicPr>
        <p:blipFill>
          <a:blip r:embed="rId4"/>
          <a:stretch>
            <a:fillRect/>
          </a:stretch>
        </p:blipFill>
        <p:spPr>
          <a:xfrm>
            <a:off x="-602332" y="4293096"/>
            <a:ext cx="3168352" cy="3168352"/>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bulong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mở bulong cầm tay</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mở bulong cầm tay</a:t>
            </a:r>
            <a:endParaRPr lang="en-US" b="0" i="0" dirty="0">
              <a:effectLst/>
              <a:latin typeface="Söhne"/>
            </a:endParaRPr>
          </a:p>
          <a:p>
            <a:pPr lvl="1"/>
            <a:r>
              <a:rPr lang="vi-VN" b="0" i="0" dirty="0">
                <a:effectLst/>
                <a:latin typeface="Söhne"/>
              </a:rPr>
              <a:t>Trong trường hợp xảy ra sự cố khi vận hành máy mở bulong cầm tay, việc có quy trình khẩn cấp và phản ứng đúng cách là rất quan trọng để đảm bảo an toàn cho người sử dụng và những người xung quanh. </a:t>
            </a:r>
            <a:endParaRPr lang="en-US" b="0" i="0" dirty="0">
              <a:effectLst/>
              <a:latin typeface="Söhne"/>
            </a:endParaRPr>
          </a:p>
          <a:p>
            <a:pPr lvl="1"/>
            <a:r>
              <a:rPr lang="vi-VN" b="0" i="0" dirty="0">
                <a:effectLst/>
                <a:latin typeface="Söhne"/>
              </a:rPr>
              <a:t>Đầu tiên, người sử dụng cần ngưng ngay lập tức việc sử dụng máy và thông báo về sự cố cho người quản lý hoặc bộ phận an toàn của công ty.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22AD56D-83BD-DBBC-6CBE-92DF463E1195}"/>
              </a:ext>
            </a:extLst>
          </p:cNvPr>
          <p:cNvPicPr>
            <a:picLocks noChangeAspect="1"/>
          </p:cNvPicPr>
          <p:nvPr/>
        </p:nvPicPr>
        <p:blipFill>
          <a:blip r:embed="rId4"/>
          <a:stretch>
            <a:fillRect/>
          </a:stretch>
        </p:blipFill>
        <p:spPr>
          <a:xfrm>
            <a:off x="-602332" y="4293096"/>
            <a:ext cx="3168352" cy="3168352"/>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bulong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mở bulong cầm tay</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mở</a:t>
            </a:r>
            <a:r>
              <a:rPr lang="en-US" b="0" i="0" dirty="0">
                <a:effectLst/>
                <a:latin typeface="Söhne"/>
              </a:rPr>
              <a:t> </a:t>
            </a:r>
            <a:r>
              <a:rPr lang="en-US" b="0" i="0" dirty="0" err="1">
                <a:effectLst/>
                <a:latin typeface="Söhne"/>
              </a:rPr>
              <a:t>bulong</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0ECFB74-C057-5EA2-1287-B8A0CAA65535}"/>
              </a:ext>
            </a:extLst>
          </p:cNvPr>
          <p:cNvPicPr>
            <a:picLocks noChangeAspect="1"/>
          </p:cNvPicPr>
          <p:nvPr/>
        </p:nvPicPr>
        <p:blipFill>
          <a:blip r:embed="rId4"/>
          <a:stretch>
            <a:fillRect/>
          </a:stretch>
        </p:blipFill>
        <p:spPr>
          <a:xfrm>
            <a:off x="-602332" y="4293096"/>
            <a:ext cx="3168352" cy="3168352"/>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mở bulong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mở bulong cầm tay</a:t>
            </a:r>
            <a:endParaRPr lang="en-US" sz="2400" b="1" i="0" dirty="0">
              <a:effectLst/>
              <a:latin typeface="Söhne"/>
            </a:endParaRPr>
          </a:p>
          <a:p>
            <a:r>
              <a:rPr lang="vi-VN" b="0" i="0" dirty="0">
                <a:effectLst/>
                <a:latin typeface="Söhne"/>
              </a:rPr>
              <a:t>Điều kiện thời tiết có thể có ảnh hưởng lớn đến việc vận hành máy mở bulong cầm tay. Trong điều kiện thời tiết ẩm ướt hoặc mưa, có nguy cơ lớn cho việc trượt chân hoặc làm trơn trượt bề mặt làm việc, đặc biệt nếu máy hoạt động trên bề mặt không ổn định. </a:t>
            </a:r>
            <a:endParaRPr lang="en-US" b="0" i="0" dirty="0">
              <a:effectLst/>
              <a:latin typeface="Söhne"/>
            </a:endParaRPr>
          </a:p>
          <a:p>
            <a:r>
              <a:rPr lang="vi-VN" b="0" i="0" dirty="0">
                <a:effectLst/>
                <a:latin typeface="Söhne"/>
              </a:rPr>
              <a:t>Thêm vào đó, sự ẩm ướt cũng có thể làm tăng nguy cơ điện giật khi sử dụng các máy hoạt động bằng điện.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8481DEB-3A58-F631-C4C2-B992401F4682}"/>
              </a:ext>
            </a:extLst>
          </p:cNvPr>
          <p:cNvPicPr>
            <a:picLocks noChangeAspect="1"/>
          </p:cNvPicPr>
          <p:nvPr/>
        </p:nvPicPr>
        <p:blipFill>
          <a:blip r:embed="rId3"/>
          <a:stretch>
            <a:fillRect/>
          </a:stretch>
        </p:blipFill>
        <p:spPr>
          <a:xfrm>
            <a:off x="-458316" y="4593917"/>
            <a:ext cx="2854742" cy="2854742"/>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mở bulong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mở bulong cầm tay</a:t>
            </a:r>
            <a:endParaRPr lang="en-US" sz="2400" b="1" i="0" dirty="0">
              <a:effectLst/>
              <a:latin typeface="Söhne"/>
            </a:endParaRPr>
          </a:p>
          <a:p>
            <a:r>
              <a:rPr lang="vi-VN" b="0" i="0" dirty="0">
                <a:effectLst/>
                <a:latin typeface="Söhne"/>
              </a:rPr>
              <a:t>Môi trường làm việc có thể có ảnh hưởng đáng kể đến việc vận hành máy mở bulong cầm tay. </a:t>
            </a:r>
            <a:endParaRPr lang="en-US" b="0" i="0" dirty="0">
              <a:effectLst/>
              <a:latin typeface="Söhne"/>
            </a:endParaRPr>
          </a:p>
          <a:p>
            <a:r>
              <a:rPr lang="vi-VN" b="0" i="0" dirty="0">
                <a:effectLst/>
                <a:latin typeface="Söhne"/>
              </a:rPr>
              <a:t>Trong một môi trường làm việc ồn ào, người sử dụng có thể gặp khó khăn trong việc nghe và nhận biết các dấu hiệu cảnh báo hoặc các vấn đề kỹ thuật của máy. Điều này có thể dẫn đến nguy cơ tai nạn và làm giảm hiệu suất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EFD08DB-30BF-9B50-0473-826A9C08AD46}"/>
              </a:ext>
            </a:extLst>
          </p:cNvPr>
          <p:cNvPicPr>
            <a:picLocks noChangeAspect="1"/>
          </p:cNvPicPr>
          <p:nvPr/>
        </p:nvPicPr>
        <p:blipFill>
          <a:blip r:embed="rId3"/>
          <a:stretch>
            <a:fillRect/>
          </a:stretch>
        </p:blipFill>
        <p:spPr>
          <a:xfrm>
            <a:off x="-458316" y="4593917"/>
            <a:ext cx="2854742" cy="2854742"/>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mở bulong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mở bulong cầm tay ảnh hưởng như thế nào đến việc vận hành máy mở bulong cầm tay</a:t>
            </a:r>
            <a:endParaRPr lang="en-US" sz="2400" b="1" i="0" dirty="0">
              <a:effectLst/>
              <a:latin typeface="Söhne"/>
            </a:endParaRPr>
          </a:p>
          <a:p>
            <a:r>
              <a:rPr lang="vi-VN" b="0" i="0" dirty="0">
                <a:effectLst/>
                <a:latin typeface="Söhne"/>
              </a:rPr>
              <a:t>Tình trạng kỹ thuật của máy mở bulong cầm tay có ảnh hưởng đáng kể đến việc vận hành của nó. Máy mở bulong cần phải được kiểm tra và bảo dưỡng định kỳ để đảm bảo rằng tất cả các bộ phận hoạt động một cách chính xác và an toàn. </a:t>
            </a:r>
            <a:endParaRPr lang="en-US" b="0" i="0" dirty="0">
              <a:effectLst/>
              <a:latin typeface="Söhne"/>
            </a:endParaRPr>
          </a:p>
          <a:p>
            <a:r>
              <a:rPr lang="vi-VN" b="0" i="0" dirty="0">
                <a:effectLst/>
                <a:latin typeface="Söhne"/>
              </a:rPr>
              <a:t>Nếu máy bị hỏng hóc hoặc mòn hao, có thể dẫn đến việc giảm hiệu suất hoặc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0E58191-2AE8-6D91-6944-0E98ADFB5FEA}"/>
              </a:ext>
            </a:extLst>
          </p:cNvPr>
          <p:cNvPicPr>
            <a:picLocks noChangeAspect="1"/>
          </p:cNvPicPr>
          <p:nvPr/>
        </p:nvPicPr>
        <p:blipFill>
          <a:blip r:embed="rId3"/>
          <a:stretch>
            <a:fillRect/>
          </a:stretch>
        </p:blipFill>
        <p:spPr>
          <a:xfrm>
            <a:off x="-458316" y="4593917"/>
            <a:ext cx="2854742" cy="2854742"/>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mở bulong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mở bulong cầm tay</a:t>
            </a:r>
            <a:endParaRPr lang="en-US" sz="2400" b="1" i="0" dirty="0">
              <a:effectLst/>
              <a:latin typeface="Söhne"/>
            </a:endParaRPr>
          </a:p>
          <a:p>
            <a:r>
              <a:rPr lang="vi-VN" b="0" i="0" dirty="0">
                <a:effectLst/>
                <a:latin typeface="Söhne"/>
              </a:rPr>
              <a:t>Kiến thức an toàn và kỹ năng của người lao động đóng vai trò quan trọng trong việc đảm bảo an toàn khi vận hành máy mở bulong cầm tay. </a:t>
            </a:r>
            <a:endParaRPr lang="en-US" b="0" i="0" dirty="0">
              <a:effectLst/>
              <a:latin typeface="Söhne"/>
            </a:endParaRPr>
          </a:p>
          <a:p>
            <a:r>
              <a:rPr lang="vi-VN" b="0" i="0" dirty="0">
                <a:effectLst/>
                <a:latin typeface="Söhne"/>
              </a:rPr>
              <a:t>Người lao động cần phải được đào tạo về cách sử dụng máy một cách an toàn và hiệu quả, bao gồm các biện pháp phòng ngừa tai nạn, quy trình an toàn và các kỹ năng kỹ thuật cần thiết.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418A28A-0F58-AC26-F85C-1394A5E27C5B}"/>
              </a:ext>
            </a:extLst>
          </p:cNvPr>
          <p:cNvPicPr>
            <a:picLocks noChangeAspect="1"/>
          </p:cNvPicPr>
          <p:nvPr/>
        </p:nvPicPr>
        <p:blipFill>
          <a:blip r:embed="rId3"/>
          <a:stretch>
            <a:fillRect/>
          </a:stretch>
        </p:blipFill>
        <p:spPr>
          <a:xfrm>
            <a:off x="-458316" y="4593917"/>
            <a:ext cx="2854742" cy="2854742"/>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9396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bulong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mở bulong cầm tay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Đào tạo an toàn lao động là một phần quan trọng không thể thiếu đối với người vận hành máy mở bulong cầm tay. Đầu tiên, đào tạo cung cấp kiến thức và nhận thức về các nguy cơ và rủi ro liên quan đến việc sử dụng máy, từ nguy cơ tai nạn đến nguy cơ về sức khỏe.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hiểu rõ về các nguy cơ này giúp người vận hành có thể nhận biết và ứng phó một cách hiệu quả khi xảy ra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EF8226D-D652-580D-E562-BFB4ED50BBCD}"/>
              </a:ext>
            </a:extLst>
          </p:cNvPr>
          <p:cNvPicPr>
            <a:picLocks noChangeAspect="1"/>
          </p:cNvPicPr>
          <p:nvPr/>
        </p:nvPicPr>
        <p:blipFill>
          <a:blip r:embed="rId3"/>
          <a:stretch>
            <a:fillRect/>
          </a:stretch>
        </p:blipFill>
        <p:spPr>
          <a:xfrm>
            <a:off x="7678588" y="2650722"/>
            <a:ext cx="2826556" cy="2826556"/>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bulong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mở</a:t>
            </a:r>
            <a:r>
              <a:rPr lang="en-US" b="1" i="0" dirty="0">
                <a:effectLst/>
                <a:latin typeface="Open Sans" panose="020B0606030504020204" pitchFamily="34" charset="0"/>
              </a:rPr>
              <a:t> </a:t>
            </a:r>
            <a:r>
              <a:rPr lang="en-US" b="1" i="0" dirty="0" err="1">
                <a:effectLst/>
                <a:latin typeface="Open Sans" panose="020B0606030504020204" pitchFamily="34" charset="0"/>
              </a:rPr>
              <a:t>bulong</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359BBF4-E672-A865-B296-1225755749B8}"/>
              </a:ext>
            </a:extLst>
          </p:cNvPr>
          <p:cNvPicPr>
            <a:picLocks noChangeAspect="1"/>
          </p:cNvPicPr>
          <p:nvPr/>
        </p:nvPicPr>
        <p:blipFill>
          <a:blip r:embed="rId3"/>
          <a:stretch>
            <a:fillRect/>
          </a:stretch>
        </p:blipFill>
        <p:spPr>
          <a:xfrm>
            <a:off x="7678588" y="2650722"/>
            <a:ext cx="2826556" cy="2826556"/>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mở</a:t>
            </a:r>
            <a:r>
              <a:rPr lang="en-US" sz="3200" dirty="0">
                <a:latin typeface="UTM Aptima" panose="02040603050506020204" pitchFamily="18" charset="0"/>
              </a:rPr>
              <a:t> </a:t>
            </a:r>
            <a:r>
              <a:rPr lang="en-US" sz="3200" dirty="0" err="1">
                <a:latin typeface="UTM Aptima" panose="02040603050506020204" pitchFamily="18" charset="0"/>
              </a:rPr>
              <a:t>bulong</a:t>
            </a:r>
            <a:r>
              <a:rPr lang="en-US" sz="3200" dirty="0">
                <a:latin typeface="UTM Aptima" panose="02040603050506020204" pitchFamily="18" charset="0"/>
              </a:rPr>
              <a:t> </a:t>
            </a:r>
            <a:r>
              <a:rPr lang="en-US" sz="3200" dirty="0" err="1">
                <a:latin typeface="UTM Aptima" panose="02040603050506020204" pitchFamily="18" charset="0"/>
              </a:rPr>
              <a:t>cầm</a:t>
            </a:r>
            <a:r>
              <a:rPr lang="en-US" sz="3200" dirty="0">
                <a:latin typeface="UTM Aptima" panose="02040603050506020204" pitchFamily="18" charset="0"/>
              </a:rPr>
              <a:t> </a:t>
            </a:r>
            <a:r>
              <a:rPr lang="en-US" sz="3200" dirty="0" err="1">
                <a:latin typeface="UTM Aptima" panose="02040603050506020204" pitchFamily="18" charset="0"/>
              </a:rPr>
              <a:t>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mở</a:t>
            </a:r>
            <a:r>
              <a:rPr lang="en-US" sz="2000" b="1" i="0" dirty="0">
                <a:effectLst/>
                <a:latin typeface="Open Sans" panose="020B0606030504020204" pitchFamily="34" charset="0"/>
              </a:rPr>
              <a:t> </a:t>
            </a:r>
            <a:r>
              <a:rPr lang="en-US" sz="2000" b="1" i="0" dirty="0" err="1">
                <a:effectLst/>
                <a:latin typeface="Open Sans" panose="020B0606030504020204" pitchFamily="34" charset="0"/>
              </a:rPr>
              <a:t>bulong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mở bulong cầm tay là cực kỳ quan trọng vì nó đảm bảo sự bảo vệ cho người lao động và môi trường làm việc. Đầu tiên và quan trọng nhất, an toàn lao động giúp ngăn chặn các tai nạn và chấn thương, bảo vệ sức khỏe và tính mạng của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thực hiện các biện pháp an toàn, như sử dụng thiết bị bảo hộ cá nhân và tuân thủ các quy trình an toàn, giảm thiểu nguy cơ tai nạn và tạo ra một môi trường làm việc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938D0D1-7DFE-409E-FF11-20CA5B0AA01E}"/>
              </a:ext>
            </a:extLst>
          </p:cNvPr>
          <p:cNvPicPr>
            <a:picLocks noChangeAspect="1"/>
          </p:cNvPicPr>
          <p:nvPr/>
        </p:nvPicPr>
        <p:blipFill>
          <a:blip r:embed="rId3"/>
          <a:stretch>
            <a:fillRect/>
          </a:stretch>
        </p:blipFill>
        <p:spPr>
          <a:xfrm>
            <a:off x="-1250404" y="4038603"/>
            <a:ext cx="4343400" cy="4343400"/>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mở</a:t>
            </a:r>
            <a:r>
              <a:rPr lang="en-US" sz="3200" dirty="0">
                <a:latin typeface="UTM Aptima" panose="02040603050506020204" pitchFamily="18" charset="0"/>
              </a:rPr>
              <a:t> </a:t>
            </a:r>
            <a:r>
              <a:rPr lang="en-US" sz="3200" dirty="0" err="1">
                <a:latin typeface="UTM Aptima" panose="02040603050506020204" pitchFamily="18" charset="0"/>
              </a:rPr>
              <a:t>bulong</a:t>
            </a:r>
            <a:r>
              <a:rPr lang="en-US" sz="3200" dirty="0">
                <a:latin typeface="UTM Aptima" panose="02040603050506020204" pitchFamily="18" charset="0"/>
              </a:rPr>
              <a:t> </a:t>
            </a:r>
            <a:r>
              <a:rPr lang="en-US" sz="3200" dirty="0" err="1">
                <a:latin typeface="UTM Aptima" panose="02040603050506020204" pitchFamily="18" charset="0"/>
              </a:rPr>
              <a:t>cầm</a:t>
            </a:r>
            <a:r>
              <a:rPr lang="en-US" sz="3200" dirty="0">
                <a:latin typeface="UTM Aptima" panose="02040603050506020204" pitchFamily="18" charset="0"/>
              </a:rPr>
              <a:t> </a:t>
            </a:r>
            <a:r>
              <a:rPr lang="en-US" sz="3200" dirty="0" err="1">
                <a:latin typeface="UTM Aptima" panose="02040603050506020204" pitchFamily="18" charset="0"/>
              </a:rPr>
              <a:t>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mở bulong cầm tay</a:t>
            </a:r>
          </a:p>
          <a:p>
            <a:pPr algn="l">
              <a:lnSpc>
                <a:spcPct val="120000"/>
              </a:lnSpc>
            </a:pPr>
            <a:r>
              <a:rPr lang="vi-VN" b="0" i="0" dirty="0">
                <a:effectLst/>
                <a:latin typeface="Open Sans" panose="020B0606030504020204" pitchFamily="34" charset="0"/>
              </a:rPr>
              <a:t>Trước khi vận hành máy mở bulong cầm tay, người lao động cần nắm vững một số biện pháp an toàn quan trọng để đảm bảo sự an toàn và hiệu quả trong quá trình làm việc. Đầu tiên, việc sử dụng thiết bị bảo hộ cá nhân là cực kỳ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sử dụng cần đảm bảo rằng họ đang mang đầy đủ và đúng cách các thiết bị bảo hộ như mũ bảo hiểm, kính bảo hộ, găng tay và giày bảo hộ để bảo vệ mình khỏi các nguy cơ tiềm ẩn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3359E0C-BDBE-5782-55C2-E184530B770A}"/>
              </a:ext>
            </a:extLst>
          </p:cNvPr>
          <p:cNvPicPr>
            <a:picLocks noChangeAspect="1"/>
          </p:cNvPicPr>
          <p:nvPr/>
        </p:nvPicPr>
        <p:blipFill>
          <a:blip r:embed="rId3"/>
          <a:stretch>
            <a:fillRect/>
          </a:stretch>
        </p:blipFill>
        <p:spPr>
          <a:xfrm>
            <a:off x="-1250404" y="4038603"/>
            <a:ext cx="4343400" cy="4343400"/>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173</TotalTime>
  <Words>3483</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MỞ BULONG CẦM TAY</vt:lpstr>
      <vt:lpstr>Một số vụ tai nạn lao động khi vận hành máy mở bulong cầm tay</vt:lpstr>
      <vt:lpstr>Tóm tắt bài học</vt:lpstr>
      <vt:lpstr>Giới thiệu</vt:lpstr>
      <vt:lpstr>Giới thiệu</vt:lpstr>
      <vt:lpstr>Thành Phần Và Chức Năng Của máy mở bulong cầm tay</vt:lpstr>
      <vt:lpstr>Thành Phần Và Chức Năng Của máy mở bulong cầm tay</vt:lpstr>
      <vt:lpstr>Thành Phần Và Chức Năng Của máy mở bulong cầm tay</vt:lpstr>
      <vt:lpstr>Thành Phần Và Chức Năng Của máy mở bulong cầm tay</vt:lpstr>
      <vt:lpstr>Kiểm tra và bảo trì an toàn trước khi vận hành máy mở bulong cầm tay</vt:lpstr>
      <vt:lpstr>Kiểm tra và bảo trì an toàn trước khi vận hành máy mở bulong cầm tay</vt:lpstr>
      <vt:lpstr>Quy trình vận hành an toàn máy mở bulong cầm tay</vt:lpstr>
      <vt:lpstr>Quy trình vận hành an toàn máy mở bulong cầm tay</vt:lpstr>
      <vt:lpstr>Đánh giá rủi ro và quản lý mối nguy khi vận hành máy mở bulong cầm tay</vt:lpstr>
      <vt:lpstr>Đánh giá rủi ro và quản lý mối nguy khi vận hành máy mở bulong cầm tay</vt:lpstr>
      <vt:lpstr>Đánh giá rủi ro và quản lý mối nguy khi vận hành máy mở bulong cầm tay</vt:lpstr>
      <vt:lpstr>Đánh giá rủi ro và quản lý mối nguy khi vận hành máy mở bulong cầm tay</vt:lpstr>
      <vt:lpstr>Đánh giá rủi ro và quản lý mối nguy khi vận hành máy mở bulong cầm tay</vt:lpstr>
      <vt:lpstr>Đánh giá rủi ro và quản lý mối nguy khi vận hành máy mở bulong cầm tay</vt:lpstr>
      <vt:lpstr>Đánh giá rủi ro và quản lý mối nguy khi vận hành máy mở bulong cầm tay</vt:lpstr>
      <vt:lpstr>Các yếu tố ảnh hưởng đến an toàn lao động khi vận hành máy mở bulong cầm tay</vt:lpstr>
      <vt:lpstr>Các yếu tố ảnh hưởng đến an toàn lao động khi vận hành máy mở bulong cầm tay</vt:lpstr>
      <vt:lpstr>Các yếu tố ảnh hưởng đến an toàn lao động khi vận hành máy mở bulong cầm tay</vt:lpstr>
      <vt:lpstr>Các yếu tố ảnh hưởng đến an toàn lao động khi vận hành máy mở bulong cầm tay</vt:lpstr>
      <vt:lpstr>Đào tạo an toàn lao động về kỹ năng vận hành máy mở bulong cầm tay an toàn</vt:lpstr>
      <vt:lpstr>Đào tạo an toàn lao động về kỹ năng vận hành máy mở bulong cầm tay an toàn</vt:lpstr>
      <vt:lpstr>Ý nghĩa của an toàn lao động trong việc vận hành máy mở bulong cầm tay</vt:lpstr>
      <vt:lpstr>Ý nghĩa của an toàn lao động trong việc vận hành máy mở bulong cầm tay</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27</cp:revision>
  <dcterms:created xsi:type="dcterms:W3CDTF">2024-03-23T04:43:33Z</dcterms:created>
  <dcterms:modified xsi:type="dcterms:W3CDTF">2024-04-25T03:01:42Z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