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504" y="-33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49661" y="2188029"/>
            <a:ext cx="46879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TỜI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24DD76C-2BA6-E65B-AB14-F26D1348CAE8}"/>
              </a:ext>
            </a:extLst>
          </p:cNvPr>
          <p:cNvPicPr>
            <a:picLocks noChangeAspect="1"/>
          </p:cNvPicPr>
          <p:nvPr/>
        </p:nvPicPr>
        <p:blipFill>
          <a:blip r:embed="rId4"/>
          <a:stretch>
            <a:fillRect/>
          </a:stretch>
        </p:blipFill>
        <p:spPr>
          <a:xfrm>
            <a:off x="4759125" y="4189016"/>
            <a:ext cx="2668984" cy="26689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tời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điện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tời</a:t>
            </a:r>
            <a:r>
              <a:rPr lang="en-US" b="0" i="0" dirty="0">
                <a:solidFill>
                  <a:srgbClr val="0D0D0D"/>
                </a:solidFill>
                <a:effectLst/>
                <a:latin typeface="Söhne"/>
              </a:rPr>
              <a:t> </a:t>
            </a:r>
            <a:r>
              <a:rPr lang="en-US" b="0" i="0" dirty="0" err="1">
                <a:solidFill>
                  <a:srgbClr val="0D0D0D"/>
                </a:solidFill>
                <a:effectLst/>
                <a:latin typeface="Söhne"/>
              </a:rPr>
              <a:t>điện</a:t>
            </a:r>
            <a:r>
              <a:rPr lang="en-US" b="0" i="0" dirty="0">
                <a:solidFill>
                  <a:srgbClr val="0D0D0D"/>
                </a:solidFill>
                <a:effectLst/>
                <a:latin typeface="Söhne"/>
              </a:rPr>
              <a:t> (electric winch) </a:t>
            </a:r>
            <a:r>
              <a:rPr lang="en-US" b="0" i="0" dirty="0" err="1">
                <a:solidFill>
                  <a:srgbClr val="0D0D0D"/>
                </a:solidFill>
                <a:effectLst/>
                <a:latin typeface="Söhne"/>
              </a:rPr>
              <a:t>đóng</a:t>
            </a:r>
            <a:r>
              <a:rPr lang="en-US" b="0" i="0" dirty="0">
                <a:solidFill>
                  <a:srgbClr val="0D0D0D"/>
                </a:solidFill>
                <a:effectLst/>
                <a:latin typeface="Söhne"/>
              </a:rPr>
              <a:t> </a:t>
            </a:r>
            <a:r>
              <a:rPr lang="en-US" b="0" i="0" dirty="0" err="1">
                <a:solidFill>
                  <a:srgbClr val="0D0D0D"/>
                </a:solidFill>
                <a:effectLst/>
                <a:latin typeface="Söhne"/>
              </a:rPr>
              <a:t>vai</a:t>
            </a:r>
            <a:r>
              <a:rPr lang="en-US" b="0" i="0" dirty="0">
                <a:solidFill>
                  <a:srgbClr val="0D0D0D"/>
                </a:solidFill>
                <a:effectLst/>
                <a:latin typeface="Söhne"/>
              </a:rPr>
              <a:t> </a:t>
            </a:r>
            <a:r>
              <a:rPr lang="en-US" b="0" i="0" dirty="0" err="1">
                <a:solidFill>
                  <a:srgbClr val="0D0D0D"/>
                </a:solidFill>
                <a:effectLst/>
                <a:latin typeface="Söhne"/>
              </a:rPr>
              <a:t>trò</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lĩnh</a:t>
            </a:r>
            <a:r>
              <a:rPr lang="en-US" b="0" i="0" dirty="0">
                <a:solidFill>
                  <a:srgbClr val="0D0D0D"/>
                </a:solidFill>
                <a:effectLst/>
                <a:latin typeface="Söhne"/>
              </a:rPr>
              <a:t> </a:t>
            </a:r>
            <a:r>
              <a:rPr lang="en-US" b="0" i="0" dirty="0" err="1">
                <a:solidFill>
                  <a:srgbClr val="0D0D0D"/>
                </a:solidFill>
                <a:effectLst/>
                <a:latin typeface="Söhne"/>
              </a:rPr>
              <a:t>vực</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giúp</a:t>
            </a:r>
            <a:r>
              <a:rPr lang="en-US" b="0" i="0" dirty="0">
                <a:solidFill>
                  <a:srgbClr val="0D0D0D"/>
                </a:solidFill>
                <a:effectLst/>
                <a:latin typeface="Söhne"/>
              </a:rPr>
              <a:t> di </a:t>
            </a:r>
            <a:r>
              <a:rPr lang="en-US" b="0" i="0" dirty="0" err="1">
                <a:solidFill>
                  <a:srgbClr val="0D0D0D"/>
                </a:solidFill>
                <a:effectLst/>
                <a:latin typeface="Söhne"/>
              </a:rPr>
              <a:t>chuyển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nâng</a:t>
            </a:r>
            <a:r>
              <a:rPr lang="en-US" b="0" i="0" dirty="0">
                <a:solidFill>
                  <a:srgbClr val="0D0D0D"/>
                </a:solidFill>
                <a:effectLst/>
                <a:latin typeface="Söhne"/>
              </a:rPr>
              <a:t> </a:t>
            </a:r>
            <a:r>
              <a:rPr lang="en-US" b="0" i="0" dirty="0" err="1">
                <a:solidFill>
                  <a:srgbClr val="0D0D0D"/>
                </a:solidFill>
                <a:effectLst/>
                <a:latin typeface="Söhne"/>
              </a:rPr>
              <a:t>vật</a:t>
            </a:r>
            <a:r>
              <a:rPr lang="en-US" b="0" i="0" dirty="0">
                <a:solidFill>
                  <a:srgbClr val="0D0D0D"/>
                </a:solidFill>
                <a:effectLst/>
                <a:latin typeface="Söhne"/>
              </a:rPr>
              <a:t> </a:t>
            </a:r>
            <a:r>
              <a:rPr lang="en-US" b="0" i="0" dirty="0" err="1">
                <a:solidFill>
                  <a:srgbClr val="0D0D0D"/>
                </a:solidFill>
                <a:effectLst/>
                <a:latin typeface="Söhne"/>
              </a:rPr>
              <a:t>nặng</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cách</a:t>
            </a:r>
            <a:r>
              <a:rPr lang="en-US" b="0" i="0" dirty="0">
                <a:solidFill>
                  <a:srgbClr val="0D0D0D"/>
                </a:solidFill>
                <a:effectLst/>
                <a:latin typeface="Söhne"/>
              </a:rPr>
              <a:t> </a:t>
            </a:r>
            <a:r>
              <a:rPr lang="en-US" b="0" i="0" dirty="0" err="1">
                <a:solidFill>
                  <a:srgbClr val="0D0D0D"/>
                </a:solidFill>
                <a:effectLst/>
                <a:latin typeface="Söhne"/>
              </a:rPr>
              <a:t>hiệu</a:t>
            </a:r>
            <a:r>
              <a:rPr lang="en-US" b="0" i="0" dirty="0">
                <a:solidFill>
                  <a:srgbClr val="0D0D0D"/>
                </a:solidFill>
                <a:effectLst/>
                <a:latin typeface="Söhne"/>
              </a:rPr>
              <a:t> </a:t>
            </a:r>
            <a:r>
              <a:rPr lang="en-US" b="0" i="0" dirty="0" err="1">
                <a:solidFill>
                  <a:srgbClr val="0D0D0D"/>
                </a:solidFill>
                <a:effectLst/>
                <a:latin typeface="Söhne"/>
              </a:rPr>
              <a:t>quả</a:t>
            </a:r>
            <a:r>
              <a:rPr lang="en-US" sz="2000" dirty="0">
                <a:ea typeface="+mn-lt"/>
                <a:cs typeface="+mn-lt"/>
              </a:rPr>
              <a:t>:</a:t>
            </a:r>
            <a:endParaRPr lang="en-US" dirty="0"/>
          </a:p>
          <a:p>
            <a:pPr marL="730885" lvl="1" indent="-304165"/>
            <a:r>
              <a:rPr lang="vi-VN" i="0" dirty="0">
                <a:solidFill>
                  <a:srgbClr val="0D0D0D"/>
                </a:solidFill>
                <a:effectLst/>
                <a:latin typeface="Söhne"/>
              </a:rPr>
              <a:t>Nguy cơ Rơi Vật nặng</a:t>
            </a:r>
            <a:endParaRPr lang="en-US" i="0" dirty="0">
              <a:solidFill>
                <a:srgbClr val="0D0D0D"/>
              </a:solidFill>
              <a:effectLst/>
              <a:latin typeface="Söhne"/>
            </a:endParaRPr>
          </a:p>
          <a:p>
            <a:pPr marL="730885" lvl="1" indent="-304165"/>
            <a:r>
              <a:rPr lang="vi-VN" dirty="0"/>
              <a:t>Thiếu Bảo Dưỡng và Kiểm Tra</a:t>
            </a:r>
            <a:endParaRPr lang="en-US" dirty="0">
              <a:solidFill>
                <a:srgbClr val="0D0D0D"/>
              </a:solidFill>
              <a:latin typeface="Söhne"/>
            </a:endParaRPr>
          </a:p>
          <a:p>
            <a:pPr marL="730885" lvl="1" indent="-304165"/>
            <a:r>
              <a:rPr lang="nn-NO" dirty="0"/>
              <a:t>Sai Lầm Trong Vận Hành</a:t>
            </a:r>
            <a:endParaRPr lang="en-US" dirty="0">
              <a:solidFill>
                <a:srgbClr val="0D0D0D"/>
              </a:solidFill>
              <a:latin typeface="Söhne"/>
            </a:endParaRPr>
          </a:p>
          <a:p>
            <a:pPr marL="730885" lvl="1" indent="-304165"/>
            <a:r>
              <a:rPr lang="en-US" dirty="0" err="1"/>
              <a:t>Thời</a:t>
            </a:r>
            <a:r>
              <a:rPr lang="en-US" dirty="0"/>
              <a:t> </a:t>
            </a:r>
            <a:r>
              <a:rPr lang="en-US" dirty="0" err="1"/>
              <a:t>Tiết</a:t>
            </a:r>
            <a:r>
              <a:rPr lang="en-US" dirty="0"/>
              <a:t> </a:t>
            </a:r>
            <a:r>
              <a:rPr lang="en-US" dirty="0" err="1"/>
              <a:t>Xấu</a:t>
            </a:r>
            <a:endParaRPr lang="en-US" dirty="0">
              <a:solidFill>
                <a:srgbClr val="0D0D0D"/>
              </a:solidFill>
              <a:latin typeface="Söhne"/>
            </a:endParaRPr>
          </a:p>
          <a:p>
            <a:pPr marL="730885" lvl="1" indent="-304165"/>
            <a:r>
              <a:rPr lang="en-US" dirty="0" err="1"/>
              <a:t>Thiếu</a:t>
            </a:r>
            <a:r>
              <a:rPr lang="en-US" dirty="0"/>
              <a:t> Trang </a:t>
            </a:r>
            <a:r>
              <a:rPr lang="en-US" dirty="0" err="1"/>
              <a:t>Thiết</a:t>
            </a:r>
            <a:r>
              <a:rPr lang="en-US" dirty="0"/>
              <a:t> </a:t>
            </a:r>
            <a:r>
              <a:rPr lang="en-US" dirty="0" err="1"/>
              <a:t>Bị</a:t>
            </a:r>
            <a:r>
              <a:rPr lang="en-US" dirty="0"/>
              <a:t> </a:t>
            </a:r>
            <a:r>
              <a:rPr lang="en-US" dirty="0" err="1"/>
              <a:t>Bảo</a:t>
            </a:r>
            <a:r>
              <a:rPr lang="en-US" dirty="0"/>
              <a:t> </a:t>
            </a:r>
            <a:r>
              <a:rPr lang="en-US" dirty="0" err="1"/>
              <a:t>Hộ</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tời</a:t>
            </a:r>
            <a:r>
              <a:rPr lang="en-US" dirty="0"/>
              <a:t> </a:t>
            </a:r>
            <a:r>
              <a:rPr lang="en-US" dirty="0" err="1"/>
              <a:t>điện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tời</a:t>
            </a:r>
            <a:r>
              <a:rPr lang="en-US" dirty="0"/>
              <a:t> </a:t>
            </a:r>
            <a:r>
              <a:rPr lang="en-US" dirty="0" err="1"/>
              <a:t>điện</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tời điện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tời điện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tời điện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tời</a:t>
            </a:r>
            <a:r>
              <a:rPr lang="en-US" dirty="0"/>
              <a:t> </a:t>
            </a:r>
            <a:r>
              <a:rPr lang="en-US" dirty="0" err="1"/>
              <a:t>điện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tời</a:t>
            </a:r>
            <a:r>
              <a:rPr lang="en-US" dirty="0"/>
              <a:t> </a:t>
            </a:r>
            <a:r>
              <a:rPr lang="en-US" dirty="0" err="1"/>
              <a:t>điện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tời</a:t>
            </a:r>
            <a:r>
              <a:rPr lang="en-US" sz="2400" b="1" i="0" dirty="0">
                <a:effectLst/>
                <a:latin typeface="Söhne"/>
              </a:rPr>
              <a:t> </a:t>
            </a:r>
            <a:r>
              <a:rPr lang="en-US" sz="2400" b="1" i="0" dirty="0" err="1">
                <a:effectLst/>
                <a:latin typeface="Söhne"/>
              </a:rPr>
              <a:t>điện</a:t>
            </a:r>
            <a:endParaRPr lang="en-US" sz="2400" b="1" i="0" dirty="0">
              <a:effectLst/>
              <a:latin typeface="Söhne"/>
            </a:endParaRPr>
          </a:p>
          <a:p>
            <a:r>
              <a:rPr lang="vi-VN" b="0" i="0" dirty="0">
                <a:effectLst/>
                <a:latin typeface="Söhne"/>
              </a:rPr>
              <a:t>An toàn lao động là một yếu tố quan trọng không thể phớt lờ khi vận hành máy tời điện, đặc biệt là trong môi trường làm việc đòi hỏi sự chính xác và cẩn trọng. </a:t>
            </a:r>
            <a:endParaRPr lang="en-US" b="0" i="0" dirty="0">
              <a:effectLst/>
              <a:latin typeface="Söhne"/>
            </a:endParaRPr>
          </a:p>
          <a:p>
            <a:r>
              <a:rPr lang="vi-VN" b="0" i="0" dirty="0">
                <a:effectLst/>
                <a:latin typeface="Söhne"/>
              </a:rPr>
              <a:t>Việc thực hiện các biện pháp an toàn phù hợp không chỉ giúp bảo vệ người lao động khỏi nguy cơ tai nạn và chấn thương mà còn đảm bảo hiệu suất và hiệu quả của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36AE3CE-3AE1-66D7-05D1-1B885B86BF33}"/>
              </a:ext>
            </a:extLst>
          </p:cNvPr>
          <p:cNvPicPr>
            <a:picLocks noChangeAspect="1"/>
          </p:cNvPicPr>
          <p:nvPr/>
        </p:nvPicPr>
        <p:blipFill>
          <a:blip r:embed="rId3"/>
          <a:stretch>
            <a:fillRect/>
          </a:stretch>
        </p:blipFill>
        <p:spPr>
          <a:xfrm>
            <a:off x="-1178396"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tời</a:t>
            </a:r>
            <a:r>
              <a:rPr lang="en-US" sz="2400" b="1" i="0" dirty="0">
                <a:effectLst/>
                <a:latin typeface="Söhne"/>
              </a:rPr>
              <a:t> </a:t>
            </a:r>
            <a:r>
              <a:rPr lang="en-US" sz="2400" b="1" i="0" dirty="0" err="1">
                <a:effectLst/>
                <a:latin typeface="Söhne"/>
              </a:rPr>
              <a:t>điện</a:t>
            </a:r>
            <a:endParaRPr lang="en-US" sz="2400" b="1" i="0" dirty="0">
              <a:effectLst/>
              <a:latin typeface="Söhne"/>
            </a:endParaRPr>
          </a:p>
          <a:p>
            <a:r>
              <a:rPr lang="vi-VN" b="0" i="0" dirty="0">
                <a:effectLst/>
                <a:latin typeface="Söhne"/>
              </a:rPr>
              <a:t>Các giao thức và quy định an toàn khi vận hành máy tời điện đóng vai trò quan trọng trong việc bảo đảm an toàn cho người lao động và môi trường làm việc. Đầu tiên, việc tuân thủ các hướng dẫn vận hành của nhà sản xuất là cực kỳ quan trọng. </a:t>
            </a:r>
            <a:endParaRPr lang="en-US" b="0" i="0" dirty="0">
              <a:effectLst/>
              <a:latin typeface="Söhne"/>
            </a:endParaRPr>
          </a:p>
          <a:p>
            <a:r>
              <a:rPr lang="vi-VN" b="0" i="0" dirty="0">
                <a:effectLst/>
                <a:latin typeface="Söhne"/>
              </a:rPr>
              <a:t>Điều này bao gồm việc hiểu rõ các tính năng và hạn chế của máy tời điện, cũng như các biện pháp an toàn cần thiết khi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DF57952-A7E4-DE56-1D66-0867AC7A5946}"/>
              </a:ext>
            </a:extLst>
          </p:cNvPr>
          <p:cNvPicPr>
            <a:picLocks noChangeAspect="1"/>
          </p:cNvPicPr>
          <p:nvPr/>
        </p:nvPicPr>
        <p:blipFill>
          <a:blip r:embed="rId3"/>
          <a:stretch>
            <a:fillRect/>
          </a:stretch>
        </p:blipFill>
        <p:spPr>
          <a:xfrm>
            <a:off x="-1178396"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tời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tời</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Máy tời điện là một thiết bị phức tạp với nhiều thành phần khác nhau, mỗi thành phần đóng vai trò quan trọng trong quá trình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một máy tời điện tiêu chuẩn, các thành phần chính bao gồm động cơ, hệ thống truyền động, hệ thống dây cáp hoặc dây nâng, cùng các bộ phận điều khiển và bảo vệ.</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00A6366-43F3-12E2-1EE8-44C4336D94FE}"/>
              </a:ext>
            </a:extLst>
          </p:cNvPr>
          <p:cNvPicPr>
            <a:picLocks noChangeAspect="1"/>
          </p:cNvPicPr>
          <p:nvPr/>
        </p:nvPicPr>
        <p:blipFill>
          <a:blip r:embed="rId3"/>
          <a:stretch>
            <a:fillRect/>
          </a:stretch>
        </p:blipFill>
        <p:spPr>
          <a:xfrm>
            <a:off x="6076221"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tời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tời</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Cấu trúc và nguyên lý hoạt động của máy tời điện là một phần quan trọng trong việc hiểu cách thiết bị này hoạt động. Máy tời điện thường có cấu trúc gồm động cơ, hệ thống truyền động, dây cáp hoặc dây nâng, và các bộ phận điều khiển.</a:t>
            </a:r>
          </a:p>
          <a:p>
            <a:pPr algn="l"/>
            <a:r>
              <a:rPr lang="vi-VN" b="0" i="0" dirty="0">
                <a:effectLst/>
                <a:latin typeface="Open Sans" panose="020B0606030504020204" pitchFamily="34" charset="0"/>
              </a:rPr>
              <a:t>Động cơ là nguồn năng lượng chính để vận hành máy tời. Đối với máy tời điện, thường sử dụng động cơ điện để chuyển đổi năng lượng điện thành năng lượng cơ học, tạo ra lực kéo cần thiết để nâng hoặc kéo vật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093831C-81F5-A07E-7E0E-7CBA34B655E8}"/>
              </a:ext>
            </a:extLst>
          </p:cNvPr>
          <p:cNvPicPr>
            <a:picLocks noChangeAspect="1"/>
          </p:cNvPicPr>
          <p:nvPr/>
        </p:nvPicPr>
        <p:blipFill>
          <a:blip r:embed="rId3"/>
          <a:stretch>
            <a:fillRect/>
          </a:stretch>
        </p:blipFill>
        <p:spPr>
          <a:xfrm>
            <a:off x="6076221"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tời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tời</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Máy tời điện đóng vai trò quan trọng trong nhiều ngành sản xuất khác nhau, cung cấp một giải pháp hiệu quả và linh hoạt cho việc nâng và di chuyển vật liệu và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ngành sản xuất, máy tời điện thường được sử dụng để nâng và vận chuyển các vật phẩm nặng và cồng kềnh, giúp tăng cường hiệu suất và tiết kiệm thời gian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A9D3B1-DF53-0373-416B-A94FE9A994D2}"/>
              </a:ext>
            </a:extLst>
          </p:cNvPr>
          <p:cNvPicPr>
            <a:picLocks noChangeAspect="1"/>
          </p:cNvPicPr>
          <p:nvPr/>
        </p:nvPicPr>
        <p:blipFill>
          <a:blip r:embed="rId3"/>
          <a:stretch>
            <a:fillRect/>
          </a:stretch>
        </p:blipFill>
        <p:spPr>
          <a:xfrm>
            <a:off x="6076221"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tời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tời</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Việc vận hành máy tời điện đem lại nhiều lợi ích, nhưng cũng đi kèm với nhiều rủi ro tiềm ẩn. Một trong những rủi ro chính là tai nạn lao động, có thể xảy ra khi không tuân thủ đúng các quy tắc an toàn hoặc khi sử dụng máy tời điện không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không đảm bảo an toàn khi vận hành máy tời có thể dẫn đến tai nạn như rơi vật nặng, mắc kẹt hoặc va chạm.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8E28F38-30A5-70F7-80B0-0402753DD8EC}"/>
              </a:ext>
            </a:extLst>
          </p:cNvPr>
          <p:cNvPicPr>
            <a:picLocks noChangeAspect="1"/>
          </p:cNvPicPr>
          <p:nvPr/>
        </p:nvPicPr>
        <p:blipFill>
          <a:blip r:embed="rId3"/>
          <a:stretch>
            <a:fillRect/>
          </a:stretch>
        </p:blipFill>
        <p:spPr>
          <a:xfrm>
            <a:off x="6076221"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tời 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tời điện</a:t>
            </a:r>
          </a:p>
          <a:p>
            <a:pPr algn="l">
              <a:lnSpc>
                <a:spcPct val="120000"/>
              </a:lnSpc>
            </a:pPr>
            <a:r>
              <a:rPr lang="vi-VN" b="0" i="0" dirty="0">
                <a:effectLst/>
                <a:latin typeface="Open Sans" panose="020B0606030504020204" pitchFamily="34" charset="0"/>
              </a:rPr>
              <a:t>Trước khi vận hành máy tời điện, việc thực hiện kiểm tra an toàn là bước quan trọng để đảm bảo rằng thiết bị hoạt động một cách an toàn và hiệu quả. Đầu tiên, hãy kiểm tra trạng thái tổng quan của máy tời, bao gồm việc kiểm tra các phần cơ bản như động cơ, hệ thống truyền động và dây cáp hoặc dây nâng.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không có dấu hiệu của hỏng hóc, rò rỉ hoặc mài mòn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F2E6390-191D-3D20-F2B6-CBAF5FD2A9F7}"/>
              </a:ext>
            </a:extLst>
          </p:cNvPr>
          <p:cNvPicPr>
            <a:picLocks noChangeAspect="1"/>
          </p:cNvPicPr>
          <p:nvPr/>
        </p:nvPicPr>
        <p:blipFill>
          <a:blip r:embed="rId3"/>
          <a:stretch>
            <a:fillRect/>
          </a:stretch>
        </p:blipFill>
        <p:spPr>
          <a:xfrm>
            <a:off x="-602331" y="4197097"/>
            <a:ext cx="3816424" cy="38164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tời 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tời điện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an toàn của máy tời điện. Đầu tiên, hãy xem xét bảo trì cơ bản như kiểm tra và thay thế dây cáp hoặc dây nâng nếu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Dây cáp hoặc dây nâng thường phải chịu nhiều áp lực và mài mòn, nên việc thay mới định kỳ giúp đảm bảo tính an toàn và độ bền của máy tời.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3C9FDE9-8A94-D80A-85F0-DBED118B60C5}"/>
              </a:ext>
            </a:extLst>
          </p:cNvPr>
          <p:cNvPicPr>
            <a:picLocks noChangeAspect="1"/>
          </p:cNvPicPr>
          <p:nvPr/>
        </p:nvPicPr>
        <p:blipFill>
          <a:blip r:embed="rId3"/>
          <a:stretch>
            <a:fillRect/>
          </a:stretch>
        </p:blipFill>
        <p:spPr>
          <a:xfrm>
            <a:off x="-602331" y="4197097"/>
            <a:ext cx="3816424" cy="38164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tời</a:t>
            </a:r>
            <a:r>
              <a:rPr lang="en-US" sz="3200" b="1" dirty="0">
                <a:latin typeface="UTM Aptima" panose="02040603050506020204" pitchFamily="18" charset="0"/>
              </a:rPr>
              <a:t> </a:t>
            </a:r>
            <a:r>
              <a:rPr lang="en-US" sz="3200" b="1" dirty="0" err="1">
                <a:latin typeface="UTM Aptima" panose="02040603050506020204" pitchFamily="18" charset="0"/>
              </a:rPr>
              <a:t>điện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tời điện an toàn</a:t>
            </a:r>
            <a:r>
              <a:rPr lang="en-US" sz="2400" dirty="0"/>
              <a:t>:</a:t>
            </a:r>
          </a:p>
          <a:p>
            <a:pPr algn="l"/>
            <a:r>
              <a:rPr lang="vi-VN" b="0" i="0" dirty="0">
                <a:solidFill>
                  <a:srgbClr val="4C4F5A"/>
                </a:solidFill>
                <a:effectLst/>
                <a:highlight>
                  <a:srgbClr val="FFFFFF"/>
                </a:highlight>
                <a:latin typeface="Open Sans" panose="020B0606030504020204" pitchFamily="34" charset="0"/>
              </a:rPr>
              <a:t>Quy trình vận hành máy tời điện an toàn đòi hỏi tuân thủ các bước cụ thể để đảm bảo tính an toàn cho người sử dụng và môi trường làm việc. Đầu tiên, trước khi bắt đầu vận hành, hãy kiểm tra kỹ lưỡng máy tời và xung quanh để đảm bảo không có vật thể nào cản trở hoạt động và không có nguy cơ tai nạn.</a:t>
            </a:r>
          </a:p>
          <a:p>
            <a:pPr algn="l"/>
            <a:r>
              <a:rPr lang="vi-VN" b="0" i="0" dirty="0">
                <a:solidFill>
                  <a:srgbClr val="4C4F5A"/>
                </a:solidFill>
                <a:effectLst/>
                <a:highlight>
                  <a:srgbClr val="FFFFFF"/>
                </a:highlight>
                <a:latin typeface="Open Sans" panose="020B0606030504020204" pitchFamily="34" charset="0"/>
              </a:rPr>
              <a:t>Tiếp theo, hãy đảm bảo rằng tất cả người sử dụng đã được đào tạo về quy trình vận hành an toàn và sử dụng thiết bị bảo hộ cá nhân đầy đủ như mũ bảo hiểm, găng tay và giày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tời</a:t>
            </a:r>
            <a:r>
              <a:rPr lang="en-US" sz="3200" b="1" dirty="0">
                <a:latin typeface="UTM Aptima" panose="02040603050506020204" pitchFamily="18" charset="0"/>
              </a:rPr>
              <a:t> </a:t>
            </a:r>
            <a:r>
              <a:rPr lang="en-US" sz="3200" b="1" dirty="0" err="1">
                <a:latin typeface="UTM Aptima" panose="02040603050506020204" pitchFamily="18" charset="0"/>
              </a:rPr>
              <a:t>điện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tời điện</a:t>
            </a:r>
            <a:r>
              <a:rPr lang="en-US" sz="2400" dirty="0"/>
              <a:t>:</a:t>
            </a:r>
          </a:p>
          <a:p>
            <a:pPr algn="l"/>
            <a:r>
              <a:rPr lang="vi-VN" b="0" i="0" dirty="0">
                <a:solidFill>
                  <a:srgbClr val="4C4F5A"/>
                </a:solidFill>
                <a:effectLst/>
                <a:latin typeface="Open Sans" panose="020B0606030504020204" pitchFamily="34" charset="0"/>
              </a:rPr>
              <a:t>Đầu tiên, hãy đảm bảo rằng tất cả nhân viên đã được đào tạo về các biện pháp an toàn và quy trình xử lý sự cố.</a:t>
            </a:r>
          </a:p>
          <a:p>
            <a:pPr algn="l"/>
            <a:r>
              <a:rPr lang="vi-VN" b="0" i="0" dirty="0">
                <a:solidFill>
                  <a:srgbClr val="4C4F5A"/>
                </a:solidFill>
                <a:effectLst/>
                <a:latin typeface="Open Sans" panose="020B0606030504020204" pitchFamily="34" charset="0"/>
              </a:rPr>
              <a:t>Trong trường hợp xảy ra sự cố như rò rỉ dầu, ngừng đột ngột của máy tời hoặc mất kiểm soát, hãy ngưng ngay lập tức hoạt động và thông báo cho người quản lý hoặc nhóm an toàn để họ có thể xử lý tình huống.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tời</a:t>
            </a:r>
            <a:r>
              <a:rPr lang="en-US" b="1" i="0" dirty="0">
                <a:effectLst/>
                <a:latin typeface="Söhne"/>
              </a:rPr>
              <a:t> </a:t>
            </a:r>
            <a:r>
              <a:rPr lang="en-US" b="1" i="0" dirty="0" err="1">
                <a:effectLst/>
                <a:latin typeface="Söhne"/>
              </a:rPr>
              <a:t>điện</a:t>
            </a:r>
            <a:r>
              <a:rPr lang="en-US" sz="2000" dirty="0">
                <a:latin typeface="Söhne"/>
              </a:rPr>
              <a:t>:</a:t>
            </a:r>
          </a:p>
          <a:p>
            <a:pPr algn="l"/>
            <a:r>
              <a:rPr lang="vi-VN" b="0" i="0" dirty="0">
                <a:effectLst/>
                <a:latin typeface="Söhne"/>
              </a:rPr>
              <a:t>Trước khi vận hành máy tời điện, việc nhận diện các rủi ro và mối nguy hiểm tiềm ẩn là quan trọng để đảm bảo an toàn cho mọi người và tài sản. </a:t>
            </a:r>
            <a:endParaRPr lang="en-US" b="0" i="0" dirty="0">
              <a:effectLst/>
              <a:latin typeface="Söhne"/>
            </a:endParaRPr>
          </a:p>
          <a:p>
            <a:pPr algn="l"/>
            <a:r>
              <a:rPr lang="vi-VN" b="0" i="0" dirty="0">
                <a:effectLst/>
                <a:latin typeface="Söhne"/>
              </a:rPr>
              <a:t>Một trong những rủi ro chính là tai nạn lao động, có thể xảy ra do việc không tuân thủ đúng các quy tắc an toàn hoặc sử dụng máy tời không đúng cách. Các tai nạn có thể bao gồm rơi vật nặng, mắc kẹt hoặc va chạm.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A55174C3-7A7F-8C37-6F76-BA1BEC77BB14}"/>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tời điện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tời điện để việc vận hành an toàn</a:t>
            </a:r>
            <a:endParaRPr lang="en-US" b="0" i="0" dirty="0">
              <a:effectLst/>
              <a:latin typeface="Söhne"/>
            </a:endParaRPr>
          </a:p>
          <a:p>
            <a:pPr lvl="1"/>
            <a:r>
              <a:rPr lang="vi-VN" b="0" i="0" dirty="0">
                <a:effectLst/>
                <a:latin typeface="Söhne"/>
              </a:rPr>
              <a:t>Kiểm tra và bảo dưỡng định kỳ máy tời điện là một phần quan trọng của việc đảm bảo an toàn trong quá trình vận hành. Đầu tiên, cần thiết phải thực hiện các kiểm tra cơ bản định kỳ để đảm bảo rằng máy tời hoạt động một cách đúng cách. </a:t>
            </a:r>
            <a:endParaRPr lang="en-US" b="0" i="0" dirty="0">
              <a:effectLst/>
              <a:latin typeface="Söhne"/>
            </a:endParaRPr>
          </a:p>
          <a:p>
            <a:pPr lvl="1"/>
            <a:r>
              <a:rPr lang="vi-VN" b="0" i="0" dirty="0">
                <a:effectLst/>
                <a:latin typeface="Söhne"/>
              </a:rPr>
              <a:t>Điều này bao gồm kiểm tra trạng thái tổng quan của máy tời, bao gồm kiểm tra động cơ, hệ thống truyền động và các bộ phận điều khiển.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AD78D0B-41C2-102F-72A3-0FFC82EFD363}"/>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tời điện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tời</a:t>
            </a:r>
            <a:r>
              <a:rPr lang="en-US" b="0" i="0" dirty="0">
                <a:effectLst/>
                <a:latin typeface="Söhne"/>
              </a:rPr>
              <a:t> </a:t>
            </a:r>
            <a:r>
              <a:rPr lang="en-US" b="0" i="0" dirty="0" err="1">
                <a:effectLst/>
                <a:latin typeface="Söhne"/>
              </a:rPr>
              <a:t>điện</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Tuân thủ các quy định an toàn lao động là yếu tố cực kỳ quan trọng để đảm bảo việc vận hành máy tời điện diễn ra một cách an toàn và hiệu quả. </a:t>
            </a:r>
            <a:endParaRPr lang="en-US" b="0" i="0" dirty="0">
              <a:effectLst/>
              <a:latin typeface="Söhne"/>
            </a:endParaRPr>
          </a:p>
          <a:p>
            <a:pPr lvl="1"/>
            <a:r>
              <a:rPr lang="vi-VN" b="0" i="0" dirty="0">
                <a:effectLst/>
                <a:latin typeface="Söhne"/>
              </a:rPr>
              <a:t>Đầu tiên, việc cung cấp đào tạo và huấn luyện cho nhân viên về các quy định an toàn lao động và các quy trình vận hành an toàn là cực kỳ quan trọng. Đảm bảo rằng tất cả nhân viên đã được hướng dẫn về cách sử dụng máy tời điện một cách đúng cách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57A0799-2CBD-17CE-A8B1-3F6C999F188E}"/>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tời điện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tời</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Đầu tiên, hãy xác định các khu vực nguy hiểm như nơi có nguy cơ va chạm, rơi vật liệu hoặc các vật thể di động khác.</a:t>
            </a:r>
          </a:p>
          <a:p>
            <a:pPr lvl="1"/>
            <a:r>
              <a:rPr lang="vi-VN" b="0" i="0" dirty="0">
                <a:effectLst/>
                <a:latin typeface="Söhne"/>
              </a:rPr>
              <a:t>Tiếp theo, đánh dấu rõ ràng các vùng an toàn bằng biển báo, dây rào hoặc vạch kẻ đất. Các biện pháp này giúp người làm việc nhận biết và tránh xa các khu vực nguy hiểm khi vận hành máy tời.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F67F0D-280A-C9DD-1916-03BB0EB3BEA4}"/>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tời điện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tời</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Trong quá trình vận hành máy tời điện, việc sử dụng thiết bị bảo hộ cá nhân là bước quan trọng để bảo vệ người lao động khỏi nguy cơ và tai nạn. </a:t>
            </a:r>
            <a:endParaRPr lang="en-US" b="0" i="0" dirty="0">
              <a:effectLst/>
              <a:latin typeface="Söhne"/>
            </a:endParaRPr>
          </a:p>
          <a:p>
            <a:pPr lvl="1"/>
            <a:r>
              <a:rPr lang="vi-VN" b="0" i="0" dirty="0">
                <a:effectLst/>
                <a:latin typeface="Söhne"/>
              </a:rPr>
              <a:t>Một số thiết bị bảo hộ cá nhân quan trọng bao gồm mũ bảo hiểm, găng tay, kính bảo hộ và giày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008E2C8-3DBB-6E4A-5986-291FB7A7477F}"/>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tời điện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tời điện</a:t>
            </a:r>
            <a:endParaRPr lang="en-US" b="0" i="0" dirty="0">
              <a:effectLst/>
              <a:latin typeface="Söhne"/>
            </a:endParaRPr>
          </a:p>
          <a:p>
            <a:pPr lvl="1"/>
            <a:r>
              <a:rPr lang="vi-VN" b="0" i="0" dirty="0">
                <a:effectLst/>
                <a:latin typeface="Söhne"/>
              </a:rPr>
              <a:t>Đầu tiên, người lao động phải ngừng ngay lập tức mọi hoạt động và thông báo về sự cố cho người quản lý hoặc nhóm an toàn.</a:t>
            </a:r>
          </a:p>
          <a:p>
            <a:pPr lvl="1"/>
            <a:r>
              <a:rPr lang="vi-VN" b="0" i="0" dirty="0">
                <a:effectLst/>
                <a:latin typeface="Söhne"/>
              </a:rPr>
              <a:t>Tiếp theo, phải tiến hành đánh giá nguy cơ và xác định nguyên nhân của sự cố để có thể áp dụng biện pháp khắc phục kịp thời.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ADB8EF-013B-FD1D-3D57-095306E60BDE}"/>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tời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tời điện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tời</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E35319-F103-DE05-5419-9C135639DBF9}"/>
              </a:ext>
            </a:extLst>
          </p:cNvPr>
          <p:cNvPicPr>
            <a:picLocks noChangeAspect="1"/>
          </p:cNvPicPr>
          <p:nvPr/>
        </p:nvPicPr>
        <p:blipFill>
          <a:blip r:embed="rId4"/>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tời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tời điện</a:t>
            </a:r>
            <a:endParaRPr lang="en-US" sz="2400" b="1" i="0" dirty="0">
              <a:effectLst/>
              <a:latin typeface="Söhne"/>
            </a:endParaRPr>
          </a:p>
          <a:p>
            <a:r>
              <a:rPr lang="vi-VN" b="0" i="0" dirty="0">
                <a:effectLst/>
                <a:latin typeface="Söhne"/>
              </a:rPr>
              <a:t>Điều kiện thời tiết có ảnh hưởng đáng kể đến việc vận hành máy tời điện. Trong điều kiện thời tiết xấu như mưa gió, sương mù hoặc tuyết, việc làm việc trở nên khó khăn và nguy hiểm hơn. </a:t>
            </a:r>
            <a:endParaRPr lang="en-US" b="0" i="0" dirty="0">
              <a:effectLst/>
              <a:latin typeface="Söhne"/>
            </a:endParaRPr>
          </a:p>
          <a:p>
            <a:r>
              <a:rPr lang="vi-VN" b="0" i="0" dirty="0">
                <a:effectLst/>
                <a:latin typeface="Söhne"/>
              </a:rPr>
              <a:t>Mưa làm tăng nguy cơ trượt trên các bề mặt làm việc, gây ra nguy cơ ngã và trượt với máy tời hoặc vật liệu nâng.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8B90EFC-209F-1BE5-098A-AA36A82DAF8E}"/>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tời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tời điện</a:t>
            </a:r>
            <a:endParaRPr lang="en-US" sz="2400" b="1" i="0" dirty="0">
              <a:effectLst/>
              <a:latin typeface="Söhne"/>
            </a:endParaRPr>
          </a:p>
          <a:p>
            <a:r>
              <a:rPr lang="vi-VN" b="0" i="0" dirty="0">
                <a:effectLst/>
                <a:latin typeface="Söhne"/>
              </a:rPr>
              <a:t>Môi trường làm việc đóng vai trò quan trọng trong việc ảnh hưởng đến việc vận hành máy tời điện. Một môi trường làm việc sạch sẽ và có đủ ánh sáng giúp người làm việc dễ dàng quan sát và điều khiển máy tời một cách chính xác. </a:t>
            </a:r>
            <a:endParaRPr lang="en-US" b="0" i="0" dirty="0">
              <a:effectLst/>
              <a:latin typeface="Söhne"/>
            </a:endParaRPr>
          </a:p>
          <a:p>
            <a:r>
              <a:rPr lang="vi-VN" b="0" i="0" dirty="0">
                <a:effectLst/>
                <a:latin typeface="Söhne"/>
              </a:rPr>
              <a:t>Ngược lại, môi trường làm việc bẩn và thiếu ánh sáng có thể gây khó khăn trong quá trình vận hành và tăng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8F696B0-38B8-B344-BC75-C5DF48FF02E1}"/>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tời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tời điện ảnh hưởng như thế nào đến việc vận hành máy tời điện</a:t>
            </a:r>
            <a:endParaRPr lang="en-US" sz="2400" b="1" i="0" dirty="0">
              <a:effectLst/>
              <a:latin typeface="Söhne"/>
            </a:endParaRPr>
          </a:p>
          <a:p>
            <a:r>
              <a:rPr lang="vi-VN" b="0" i="0" dirty="0">
                <a:effectLst/>
                <a:latin typeface="Söhne"/>
              </a:rPr>
              <a:t>Tình trạng kỹ thuật của máy tời điện đóng vai trò quan trọng trong việc ảnh hưởng đến việc vận hành máy tời. Máy tời điện cần phải được kiểm tra định kỳ và bảo dưỡng để đảm bảo rằng tất cả các bộ phận hoạt động đúng cách và an toàn. </a:t>
            </a:r>
            <a:endParaRPr lang="en-US" b="0" i="0" dirty="0">
              <a:effectLst/>
              <a:latin typeface="Söhne"/>
            </a:endParaRPr>
          </a:p>
          <a:p>
            <a:r>
              <a:rPr lang="vi-VN" b="0" i="0" dirty="0">
                <a:effectLst/>
                <a:latin typeface="Söhne"/>
              </a:rPr>
              <a:t>Nếu máy tời gặp phải các vấn đề kỹ thuật như hỏng hóc hoặc lỗi cảm biến, có thể dẫn đến việc hoạt động không ổn định hoặc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CF360B0-D4F6-0A0D-D153-CE3D3D9371D3}"/>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tời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tời điện</a:t>
            </a:r>
            <a:endParaRPr lang="en-US" sz="2400" b="1" i="0" dirty="0">
              <a:effectLst/>
              <a:latin typeface="Söhne"/>
            </a:endParaRPr>
          </a:p>
          <a:p>
            <a:r>
              <a:rPr lang="vi-VN" b="0" i="0" dirty="0">
                <a:effectLst/>
                <a:latin typeface="Söhne"/>
              </a:rPr>
              <a:t>Kiến thức an toàn và kỹ năng của người lao động đóng vai trò quan trọng trong việc ảnh hưởng đến việc vận hành máy tời điện. Đầu tiên, việc hiểu biết về các nguy cơ và rủi ro liên quan đến việc sử dụng máy tời là cực kỳ quan trọng. </a:t>
            </a:r>
            <a:endParaRPr lang="en-US" b="0" i="0" dirty="0">
              <a:effectLst/>
              <a:latin typeface="Söhne"/>
            </a:endParaRPr>
          </a:p>
          <a:p>
            <a:r>
              <a:rPr lang="vi-VN" b="0" i="0" dirty="0">
                <a:effectLst/>
                <a:latin typeface="Söhne"/>
              </a:rPr>
              <a:t>Người lao động cần phải biết cách xác định và đánh giá nguy cơ, đồng thời biết cách áp dụng các biện pháp phòng ngừa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8F6B939-495B-2A13-3648-D15C4C198281}"/>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tời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tời điện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tời điện cần phải được đào tạo về an toàn lao động vì nhiều lý do quan trọng. Đầu tiên và quan trọng nhất, đào tạo an toàn giúp họ nhận biết và hiểu rõ về các nguy cơ và rủi ro tiềm ẩn khi làm việc với máy tời.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nhận diện các nguy cơ va chạm, rơi vật liệu, đánh giá nguy cơ điện, và hiểu biết về các biện pháp phòng ngừa và xử lý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0174301-33D2-66A9-6291-5E1012F407E7}"/>
              </a:ext>
            </a:extLst>
          </p:cNvPr>
          <p:cNvPicPr>
            <a:picLocks noChangeAspect="1"/>
          </p:cNvPicPr>
          <p:nvPr/>
        </p:nvPicPr>
        <p:blipFill>
          <a:blip r:embed="rId3"/>
          <a:stretch>
            <a:fillRect/>
          </a:stretch>
        </p:blipFill>
        <p:spPr>
          <a:xfrm>
            <a:off x="7653336" y="1988840"/>
            <a:ext cx="3389064" cy="3389064"/>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tời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tời</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1B2B2D4-B077-60B4-574B-593B367DB8A4}"/>
              </a:ext>
            </a:extLst>
          </p:cNvPr>
          <p:cNvPicPr>
            <a:picLocks noChangeAspect="1"/>
          </p:cNvPicPr>
          <p:nvPr/>
        </p:nvPicPr>
        <p:blipFill>
          <a:blip r:embed="rId3"/>
          <a:stretch>
            <a:fillRect/>
          </a:stretch>
        </p:blipFill>
        <p:spPr>
          <a:xfrm>
            <a:off x="7653336" y="1988840"/>
            <a:ext cx="3389064" cy="3389064"/>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tời</a:t>
            </a:r>
            <a:r>
              <a:rPr lang="en-US" sz="3200" dirty="0">
                <a:latin typeface="UTM Aptima" panose="02040603050506020204" pitchFamily="18" charset="0"/>
              </a:rPr>
              <a:t> </a:t>
            </a:r>
            <a:r>
              <a:rPr lang="en-US" sz="3200" dirty="0" err="1">
                <a:latin typeface="UTM Aptima" panose="02040603050506020204" pitchFamily="18" charset="0"/>
              </a:rPr>
              <a:t>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tời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tời điện là vô cùng quan trọng với nhiều lý do. Trước hết, an toàn lao động đảm bảo sự bảo vệ của người lao động, giảm thiểu nguy cơ tai nạn và thương tích trong quá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không chỉ ảnh hưởng đến sức khỏe và tính mạng của nhân viên mà còn tác động tích cực đến tinh thần làm việc và hiệu suất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BE9D0C2-11E2-2164-60F5-AD023F6E6330}"/>
              </a:ext>
            </a:extLst>
          </p:cNvPr>
          <p:cNvPicPr>
            <a:picLocks noChangeAspect="1"/>
          </p:cNvPicPr>
          <p:nvPr/>
        </p:nvPicPr>
        <p:blipFill>
          <a:blip r:embed="rId3"/>
          <a:stretch>
            <a:fillRect/>
          </a:stretch>
        </p:blipFill>
        <p:spPr>
          <a:xfrm>
            <a:off x="-602332" y="4437112"/>
            <a:ext cx="3096344" cy="309634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tời</a:t>
            </a:r>
            <a:r>
              <a:rPr lang="en-US" sz="3200" dirty="0">
                <a:latin typeface="UTM Aptima" panose="02040603050506020204" pitchFamily="18" charset="0"/>
              </a:rPr>
              <a:t> </a:t>
            </a:r>
            <a:r>
              <a:rPr lang="en-US" sz="3200" dirty="0" err="1">
                <a:latin typeface="UTM Aptima" panose="02040603050506020204" pitchFamily="18" charset="0"/>
              </a:rPr>
              <a:t>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tời điện</a:t>
            </a:r>
          </a:p>
          <a:p>
            <a:pPr algn="l">
              <a:lnSpc>
                <a:spcPct val="120000"/>
              </a:lnSpc>
            </a:pPr>
            <a:r>
              <a:rPr lang="vi-VN" b="0" i="0" dirty="0">
                <a:effectLst/>
                <a:latin typeface="Open Sans" panose="020B0606030504020204" pitchFamily="34" charset="0"/>
              </a:rPr>
              <a:t>Đầu tiên, người vận hành cần kiểm tra kỹ lưỡng máy tời trước khi sử dụng để đảm bảo rằng tất cả các bộ phận hoạt động đúng cách và không có hỏng hóc.</a:t>
            </a:r>
          </a:p>
          <a:p>
            <a:pPr algn="l">
              <a:lnSpc>
                <a:spcPct val="120000"/>
              </a:lnSpc>
            </a:pPr>
            <a:r>
              <a:rPr lang="vi-VN" b="0" i="0" dirty="0">
                <a:effectLst/>
                <a:latin typeface="Open Sans" panose="020B0606030504020204" pitchFamily="34" charset="0"/>
              </a:rPr>
              <a:t>Tiếp theo, việc đảm bảo rằng khu vực làm việc xung quanh máy tời được sạch sẽ và không có vật cản giúp giảm thiểu nguy cơ va chạm và tai nạn.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367E181-7AC9-3379-476A-20A911EF402D}"/>
              </a:ext>
            </a:extLst>
          </p:cNvPr>
          <p:cNvPicPr>
            <a:picLocks noChangeAspect="1"/>
          </p:cNvPicPr>
          <p:nvPr/>
        </p:nvPicPr>
        <p:blipFill>
          <a:blip r:embed="rId3"/>
          <a:stretch>
            <a:fillRect/>
          </a:stretch>
        </p:blipFill>
        <p:spPr>
          <a:xfrm>
            <a:off x="-602332" y="4437112"/>
            <a:ext cx="3096344" cy="309634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269</TotalTime>
  <Words>3282</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TỜI ĐIỆN</vt:lpstr>
      <vt:lpstr>Một số vụ tai nạn lao động khi vận hành máy tời điện</vt:lpstr>
      <vt:lpstr>Tóm tắt bài học</vt:lpstr>
      <vt:lpstr>Giới thiệu</vt:lpstr>
      <vt:lpstr>Giới thiệu</vt:lpstr>
      <vt:lpstr>Thành Phần Và Chức Năng Của máy tời điện</vt:lpstr>
      <vt:lpstr>Thành Phần Và Chức Năng Của máy tời điện</vt:lpstr>
      <vt:lpstr>Thành Phần Và Chức Năng Của máy tời điện</vt:lpstr>
      <vt:lpstr>Thành Phần Và Chức Năng Của máy tời điện</vt:lpstr>
      <vt:lpstr>Kiểm tra và bảo trì an toàn trước khi vận hành máy tời điện</vt:lpstr>
      <vt:lpstr>Kiểm tra và bảo trì an toàn trước khi vận hành máy tời điện</vt:lpstr>
      <vt:lpstr>Quy trình vận hành an toàn máy tời điện</vt:lpstr>
      <vt:lpstr>Quy trình vận hành an toàn máy tời điện</vt:lpstr>
      <vt:lpstr>Đánh giá rủi ro và quản lý mối nguy khi vận hành máy tời điện</vt:lpstr>
      <vt:lpstr>Đánh giá rủi ro và quản lý mối nguy khi vận hành máy tời điện</vt:lpstr>
      <vt:lpstr>Đánh giá rủi ro và quản lý mối nguy khi vận hành máy tời điện</vt:lpstr>
      <vt:lpstr>Đánh giá rủi ro và quản lý mối nguy khi vận hành máy tời điện</vt:lpstr>
      <vt:lpstr>Đánh giá rủi ro và quản lý mối nguy khi vận hành máy tời điện</vt:lpstr>
      <vt:lpstr>Đánh giá rủi ro và quản lý mối nguy khi vận hành máy tời điện</vt:lpstr>
      <vt:lpstr>Đánh giá rủi ro và quản lý mối nguy khi vận hành máy tời điện</vt:lpstr>
      <vt:lpstr>Các yếu tố ảnh hưởng đến an toàn lao động khi vận hành máy tời điện</vt:lpstr>
      <vt:lpstr>Các yếu tố ảnh hưởng đến an toàn lao động khi vận hành máy tời điện</vt:lpstr>
      <vt:lpstr>Các yếu tố ảnh hưởng đến an toàn lao động khi vận hành máy tời điện</vt:lpstr>
      <vt:lpstr>Các yếu tố ảnh hưởng đến an toàn lao động khi vận hành máy tời điện</vt:lpstr>
      <vt:lpstr>Đào tạo an toàn lao động về kỹ năng vận hành máy tời điện an toàn</vt:lpstr>
      <vt:lpstr>Đào tạo an toàn lao động về kỹ năng vận hành máy tời điện an toàn</vt:lpstr>
      <vt:lpstr>Ý nghĩa của an toàn lao động trong việc vận hành máy tời điện</vt:lpstr>
      <vt:lpstr>Ý nghĩa của an toàn lao động trong việc vận hành máy tời điện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2024-04-22T06:17:58Z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