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4"/>
  </p:notesMasterIdLst>
  <p:handoutMasterIdLst>
    <p:handoutMasterId r:id="rId35"/>
  </p:handoutMasterIdLst>
  <p:sldIdLst>
    <p:sldId id="281" r:id="rId5"/>
    <p:sldId id="259" r:id="rId6"/>
    <p:sldId id="287" r:id="rId7"/>
    <p:sldId id="289" r:id="rId8"/>
    <p:sldId id="324" r:id="rId9"/>
    <p:sldId id="272" r:id="rId10"/>
    <p:sldId id="327" r:id="rId11"/>
    <p:sldId id="328" r:id="rId12"/>
    <p:sldId id="331" r:id="rId13"/>
    <p:sldId id="288" r:id="rId14"/>
    <p:sldId id="332" r:id="rId15"/>
    <p:sldId id="339" r:id="rId16"/>
    <p:sldId id="338" r:id="rId17"/>
    <p:sldId id="283" r:id="rId18"/>
    <p:sldId id="345" r:id="rId19"/>
    <p:sldId id="346" r:id="rId20"/>
    <p:sldId id="347" r:id="rId21"/>
    <p:sldId id="348" r:id="rId22"/>
    <p:sldId id="349" r:id="rId23"/>
    <p:sldId id="350" r:id="rId24"/>
    <p:sldId id="351" r:id="rId25"/>
    <p:sldId id="352" r:id="rId26"/>
    <p:sldId id="353" r:id="rId27"/>
    <p:sldId id="354" r:id="rId28"/>
    <p:sldId id="355" r:id="rId29"/>
    <p:sldId id="356" r:id="rId30"/>
    <p:sldId id="357" r:id="rId31"/>
    <p:sldId id="358" r:id="rId32"/>
    <p:sldId id="285" r:id="rId33"/>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1" d="100"/>
          <a:sy n="111" d="100"/>
        </p:scale>
        <p:origin x="900" y="-792"/>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5/3/2024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5/3/2024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12</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13</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14</a:t>
            </a:fld>
            <a:endParaRPr lang="en-US" dirty="0"/>
          </a:p>
        </p:txBody>
      </p:sp>
    </p:spTree>
    <p:extLst>
      <p:ext uri="{BB962C8B-B14F-4D97-AF65-F5344CB8AC3E}">
        <p14:creationId xmlns:p14="http://schemas.microsoft.com/office/powerpoint/2010/main" val="2528546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15</a:t>
            </a:fld>
            <a:endParaRPr lang="en-US" dirty="0"/>
          </a:p>
        </p:txBody>
      </p:sp>
    </p:spTree>
    <p:extLst>
      <p:ext uri="{BB962C8B-B14F-4D97-AF65-F5344CB8AC3E}">
        <p14:creationId xmlns:p14="http://schemas.microsoft.com/office/powerpoint/2010/main" val="509622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16</a:t>
            </a:fld>
            <a:endParaRPr lang="en-US" dirty="0"/>
          </a:p>
        </p:txBody>
      </p:sp>
    </p:spTree>
    <p:extLst>
      <p:ext uri="{BB962C8B-B14F-4D97-AF65-F5344CB8AC3E}">
        <p14:creationId xmlns:p14="http://schemas.microsoft.com/office/powerpoint/2010/main" val="3211700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17</a:t>
            </a:fld>
            <a:endParaRPr lang="en-US" dirty="0"/>
          </a:p>
        </p:txBody>
      </p:sp>
    </p:spTree>
    <p:extLst>
      <p:ext uri="{BB962C8B-B14F-4D97-AF65-F5344CB8AC3E}">
        <p14:creationId xmlns:p14="http://schemas.microsoft.com/office/powerpoint/2010/main" val="39337558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18</a:t>
            </a:fld>
            <a:endParaRPr lang="en-US" dirty="0"/>
          </a:p>
        </p:txBody>
      </p:sp>
    </p:spTree>
    <p:extLst>
      <p:ext uri="{BB962C8B-B14F-4D97-AF65-F5344CB8AC3E}">
        <p14:creationId xmlns:p14="http://schemas.microsoft.com/office/powerpoint/2010/main" val="3878855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19</a:t>
            </a:fld>
            <a:endParaRPr lang="en-US" dirty="0"/>
          </a:p>
        </p:txBody>
      </p:sp>
    </p:spTree>
    <p:extLst>
      <p:ext uri="{BB962C8B-B14F-4D97-AF65-F5344CB8AC3E}">
        <p14:creationId xmlns:p14="http://schemas.microsoft.com/office/powerpoint/2010/main" val="4276858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20</a:t>
            </a:fld>
            <a:endParaRPr lang="en-US" dirty="0"/>
          </a:p>
        </p:txBody>
      </p:sp>
    </p:spTree>
    <p:extLst>
      <p:ext uri="{BB962C8B-B14F-4D97-AF65-F5344CB8AC3E}">
        <p14:creationId xmlns:p14="http://schemas.microsoft.com/office/powerpoint/2010/main" val="34452169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29</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5/3/2024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VẬN HÀNH MÁY THỔI</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D1A484AD-1E6B-9872-550E-7B753267331D}"/>
              </a:ext>
            </a:extLst>
          </p:cNvPr>
          <p:cNvPicPr>
            <a:picLocks noChangeAspect="1"/>
          </p:cNvPicPr>
          <p:nvPr/>
        </p:nvPicPr>
        <p:blipFill>
          <a:blip r:embed="rId4"/>
          <a:stretch>
            <a:fillRect/>
          </a:stretch>
        </p:blipFill>
        <p:spPr>
          <a:xfrm>
            <a:off x="4214810" y="3645024"/>
            <a:ext cx="3757613" cy="3757613"/>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Autofit/>
          </a:bodyPr>
          <a:lstStyle/>
          <a:p>
            <a:pPr>
              <a:lnSpc>
                <a:spcPct val="100000"/>
              </a:lnSpc>
            </a:pPr>
            <a:r>
              <a:rPr lang="en-US" sz="3200" b="1" dirty="0" err="1">
                <a:solidFill>
                  <a:schemeClr val="accent1"/>
                </a:solidFill>
                <a:latin typeface="UTM Aptima" panose="02040603050506020204" pitchFamily="18" charset="0"/>
              </a:rPr>
              <a:t>Một</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số</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vụ</a:t>
            </a:r>
            <a:r>
              <a:rPr lang="en-US" sz="3200" b="1" dirty="0">
                <a:solidFill>
                  <a:schemeClr val="accent1"/>
                </a:solidFill>
                <a:latin typeface="UTM Aptima" panose="02040603050506020204" pitchFamily="18" charset="0"/>
              </a:rPr>
              <a:t> tai </a:t>
            </a:r>
            <a:r>
              <a:rPr lang="en-US" sz="3200" b="1" dirty="0" err="1">
                <a:solidFill>
                  <a:schemeClr val="accent1"/>
                </a:solidFill>
                <a:latin typeface="UTM Aptima" panose="02040603050506020204" pitchFamily="18" charset="0"/>
              </a:rPr>
              <a:t>nạn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lao</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động</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khi</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vận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hành</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máy</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thổi</a:t>
            </a:r>
            <a:endParaRPr lang="en-US" sz="32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Khi vận hành máy thổi (blower machine) trong môi trường công nghiệp, các tai nạn lao động có thể xảy ra do nhiều nguyên nhân khác nhau</a:t>
            </a:r>
            <a:r>
              <a:rPr lang="en-US" sz="2000" dirty="0">
                <a:ea typeface="+mn-lt"/>
                <a:cs typeface="+mn-lt"/>
              </a:rPr>
              <a:t>:</a:t>
            </a:r>
            <a:endParaRPr lang="en-US" dirty="0"/>
          </a:p>
          <a:p>
            <a:pPr marL="730885" lvl="1" indent="-304165"/>
            <a:r>
              <a:rPr lang="en-US" i="0" dirty="0">
                <a:solidFill>
                  <a:srgbClr val="0D0D0D"/>
                </a:solidFill>
                <a:effectLst/>
                <a:latin typeface="Söhne"/>
              </a:rPr>
              <a:t>Tai </a:t>
            </a:r>
            <a:r>
              <a:rPr lang="en-US" i="0" dirty="0" err="1">
                <a:solidFill>
                  <a:srgbClr val="0D0D0D"/>
                </a:solidFill>
                <a:effectLst/>
                <a:latin typeface="Söhne"/>
              </a:rPr>
              <a:t>nạn</a:t>
            </a:r>
            <a:r>
              <a:rPr lang="en-US" i="0" dirty="0">
                <a:solidFill>
                  <a:srgbClr val="0D0D0D"/>
                </a:solidFill>
                <a:effectLst/>
                <a:latin typeface="Söhne"/>
              </a:rPr>
              <a:t> do </a:t>
            </a:r>
            <a:r>
              <a:rPr lang="en-US" i="0" dirty="0" err="1">
                <a:solidFill>
                  <a:srgbClr val="0D0D0D"/>
                </a:solidFill>
                <a:effectLst/>
                <a:latin typeface="Söhne"/>
              </a:rPr>
              <a:t>va</a:t>
            </a:r>
            <a:r>
              <a:rPr lang="en-US" i="0" dirty="0">
                <a:solidFill>
                  <a:srgbClr val="0D0D0D"/>
                </a:solidFill>
                <a:effectLst/>
                <a:latin typeface="Söhne"/>
              </a:rPr>
              <a:t> </a:t>
            </a:r>
            <a:r>
              <a:rPr lang="en-US" i="0" dirty="0" err="1">
                <a:solidFill>
                  <a:srgbClr val="0D0D0D"/>
                </a:solidFill>
                <a:effectLst/>
                <a:latin typeface="Söhne"/>
              </a:rPr>
              <a:t>chạm</a:t>
            </a:r>
            <a:r>
              <a:rPr lang="en-US" i="0" dirty="0">
                <a:solidFill>
                  <a:srgbClr val="0D0D0D"/>
                </a:solidFill>
                <a:effectLst/>
                <a:latin typeface="Söhne"/>
              </a:rPr>
              <a:t> </a:t>
            </a:r>
            <a:r>
              <a:rPr lang="en-US" i="0" dirty="0" err="1">
                <a:solidFill>
                  <a:srgbClr val="0D0D0D"/>
                </a:solidFill>
                <a:effectLst/>
                <a:latin typeface="Söhne"/>
              </a:rPr>
              <a:t>và</a:t>
            </a:r>
            <a:r>
              <a:rPr lang="en-US" i="0" dirty="0">
                <a:solidFill>
                  <a:srgbClr val="0D0D0D"/>
                </a:solidFill>
                <a:effectLst/>
                <a:latin typeface="Söhne"/>
              </a:rPr>
              <a:t> </a:t>
            </a:r>
            <a:r>
              <a:rPr lang="en-US" i="0" dirty="0" err="1">
                <a:solidFill>
                  <a:srgbClr val="0D0D0D"/>
                </a:solidFill>
                <a:effectLst/>
                <a:latin typeface="Söhne"/>
              </a:rPr>
              <a:t>tiếp</a:t>
            </a:r>
            <a:r>
              <a:rPr lang="en-US" i="0" dirty="0">
                <a:solidFill>
                  <a:srgbClr val="0D0D0D"/>
                </a:solidFill>
                <a:effectLst/>
                <a:latin typeface="Söhne"/>
              </a:rPr>
              <a:t> </a:t>
            </a:r>
            <a:r>
              <a:rPr lang="en-US" i="0" dirty="0" err="1">
                <a:solidFill>
                  <a:srgbClr val="0D0D0D"/>
                </a:solidFill>
                <a:effectLst/>
                <a:latin typeface="Söhne"/>
              </a:rPr>
              <a:t>xúc</a:t>
            </a:r>
            <a:r>
              <a:rPr lang="en-US" i="0" dirty="0">
                <a:solidFill>
                  <a:srgbClr val="0D0D0D"/>
                </a:solidFill>
                <a:effectLst/>
                <a:latin typeface="Söhne"/>
              </a:rPr>
              <a:t> </a:t>
            </a:r>
            <a:r>
              <a:rPr lang="en-US" i="0" dirty="0" err="1">
                <a:solidFill>
                  <a:srgbClr val="0D0D0D"/>
                </a:solidFill>
                <a:effectLst/>
                <a:latin typeface="Söhne"/>
              </a:rPr>
              <a:t>với</a:t>
            </a:r>
            <a:r>
              <a:rPr lang="en-US" i="0" dirty="0">
                <a:solidFill>
                  <a:srgbClr val="0D0D0D"/>
                </a:solidFill>
                <a:effectLst/>
                <a:latin typeface="Söhne"/>
              </a:rPr>
              <a:t> </a:t>
            </a:r>
            <a:r>
              <a:rPr lang="en-US" i="0" dirty="0" err="1">
                <a:solidFill>
                  <a:srgbClr val="0D0D0D"/>
                </a:solidFill>
                <a:effectLst/>
                <a:latin typeface="Söhne"/>
              </a:rPr>
              <a:t>các</a:t>
            </a:r>
            <a:r>
              <a:rPr lang="en-US" i="0" dirty="0">
                <a:solidFill>
                  <a:srgbClr val="0D0D0D"/>
                </a:solidFill>
                <a:effectLst/>
                <a:latin typeface="Söhne"/>
              </a:rPr>
              <a:t> </a:t>
            </a:r>
            <a:r>
              <a:rPr lang="en-US" i="0" dirty="0" err="1">
                <a:solidFill>
                  <a:srgbClr val="0D0D0D"/>
                </a:solidFill>
                <a:effectLst/>
                <a:latin typeface="Söhne"/>
              </a:rPr>
              <a:t>bộ</a:t>
            </a:r>
            <a:r>
              <a:rPr lang="en-US" i="0" dirty="0">
                <a:solidFill>
                  <a:srgbClr val="0D0D0D"/>
                </a:solidFill>
                <a:effectLst/>
                <a:latin typeface="Söhne"/>
              </a:rPr>
              <a:t> </a:t>
            </a:r>
            <a:r>
              <a:rPr lang="en-US" i="0" dirty="0" err="1">
                <a:solidFill>
                  <a:srgbClr val="0D0D0D"/>
                </a:solidFill>
                <a:effectLst/>
                <a:latin typeface="Söhne"/>
              </a:rPr>
              <a:t>phận</a:t>
            </a:r>
            <a:r>
              <a:rPr lang="en-US" i="0" dirty="0">
                <a:solidFill>
                  <a:srgbClr val="0D0D0D"/>
                </a:solidFill>
                <a:effectLst/>
                <a:latin typeface="Söhne"/>
              </a:rPr>
              <a:t> </a:t>
            </a:r>
            <a:r>
              <a:rPr lang="en-US" i="0" dirty="0" err="1">
                <a:solidFill>
                  <a:srgbClr val="0D0D0D"/>
                </a:solidFill>
                <a:effectLst/>
                <a:latin typeface="Söhne"/>
              </a:rPr>
              <a:t>chuyển</a:t>
            </a:r>
            <a:r>
              <a:rPr lang="en-US" i="0" dirty="0">
                <a:solidFill>
                  <a:srgbClr val="0D0D0D"/>
                </a:solidFill>
                <a:effectLst/>
                <a:latin typeface="Söhne"/>
              </a:rPr>
              <a:t> </a:t>
            </a:r>
            <a:r>
              <a:rPr lang="en-US" i="0" dirty="0" err="1">
                <a:solidFill>
                  <a:srgbClr val="0D0D0D"/>
                </a:solidFill>
                <a:effectLst/>
                <a:latin typeface="Söhne"/>
              </a:rPr>
              <a:t>động</a:t>
            </a:r>
            <a:endParaRPr lang="en-US" i="0" dirty="0">
              <a:solidFill>
                <a:srgbClr val="0D0D0D"/>
              </a:solidFill>
              <a:effectLst/>
              <a:latin typeface="Söhne"/>
            </a:endParaRPr>
          </a:p>
          <a:p>
            <a:pPr marL="730885" lvl="1" indent="-304165"/>
            <a:r>
              <a:rPr lang="vi-VN" dirty="0"/>
              <a:t>Nguy cơ về độ ồn và rung động</a:t>
            </a:r>
            <a:endParaRPr lang="en-US" dirty="0">
              <a:solidFill>
                <a:srgbClr val="0D0D0D"/>
              </a:solidFill>
              <a:latin typeface="Söhne"/>
            </a:endParaRPr>
          </a:p>
          <a:p>
            <a:pPr marL="730885" lvl="1" indent="-304165"/>
            <a:r>
              <a:rPr lang="vi-VN" dirty="0"/>
              <a:t>Nguy cơ về hấp thụ bụi và chất hóa học</a:t>
            </a:r>
            <a:endParaRPr lang="en-US" dirty="0">
              <a:solidFill>
                <a:srgbClr val="0D0D0D"/>
              </a:solidFill>
              <a:latin typeface="Söhne"/>
            </a:endParaRPr>
          </a:p>
          <a:p>
            <a:pPr marL="730885" lvl="1" indent="-304165"/>
            <a:r>
              <a:rPr lang="vi-VN" dirty="0"/>
              <a:t>Nguy cơ về điện áp và hệ thống điện</a:t>
            </a:r>
            <a:endParaRPr lang="en-US" dirty="0">
              <a:solidFill>
                <a:srgbClr val="0D0D0D"/>
              </a:solidFill>
              <a:latin typeface="Söhne"/>
            </a:endParaRPr>
          </a:p>
          <a:p>
            <a:pPr marL="730885" lvl="1" indent="-304165"/>
            <a:r>
              <a:rPr lang="vi-VN" dirty="0"/>
              <a:t>Nguy cơ hư hỏng máy móc và bảo trì</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85000" lnSpcReduction="20000"/>
          </a:bodyPr>
          <a:lstStyle/>
          <a:p>
            <a:pPr marL="304165" indent="-304165">
              <a:buClr>
                <a:schemeClr val="tx1"/>
              </a:buClr>
            </a:pPr>
            <a:r>
              <a:rPr lang="en-US" dirty="0">
                <a:latin typeface="UTM Avo" panose="02040603050506020204" pitchFamily="18" charset="0"/>
              </a:rPr>
              <a:t>1</a:t>
            </a:r>
            <a:r>
              <a:rPr lang="vi-VN" dirty="0"/>
              <a:t>. </a:t>
            </a:r>
            <a:r>
              <a:rPr lang="en-US" dirty="0" err="1"/>
              <a:t>Giới</a:t>
            </a:r>
            <a:r>
              <a:rPr lang="en-US" dirty="0"/>
              <a:t> </a:t>
            </a:r>
            <a:r>
              <a:rPr lang="en-US" dirty="0" err="1"/>
              <a:t>thiệu</a:t>
            </a:r>
            <a:endParaRPr lang="vi-VN" dirty="0"/>
          </a:p>
          <a:p>
            <a:pPr marL="304165" indent="-304165">
              <a:buClr>
                <a:schemeClr val="tx1"/>
              </a:buClr>
            </a:pPr>
            <a:r>
              <a:rPr lang="en-US" dirty="0">
                <a:latin typeface="UTM Avo" panose="02040603050506020204" pitchFamily="18" charset="0"/>
              </a:rPr>
              <a:t>2</a:t>
            </a:r>
            <a:r>
              <a:rPr lang="vi-VN" dirty="0"/>
              <a:t>. Thành Phần Và Chức Năng Của </a:t>
            </a:r>
            <a:r>
              <a:rPr lang="en-US" dirty="0" err="1"/>
              <a:t>máy</a:t>
            </a:r>
            <a:r>
              <a:rPr lang="en-US" dirty="0"/>
              <a:t> </a:t>
            </a:r>
            <a:r>
              <a:rPr lang="en-US" dirty="0" err="1"/>
              <a:t>thổi</a:t>
            </a:r>
            <a:endParaRPr lang="vi-VN" dirty="0"/>
          </a:p>
          <a:p>
            <a:pPr marL="304165" indent="-304165">
              <a:buClr>
                <a:schemeClr val="tx1"/>
              </a:buClr>
            </a:pPr>
            <a:r>
              <a:rPr lang="en-US" dirty="0">
                <a:latin typeface="UTM Avo" panose="02040603050506020204" pitchFamily="18" charset="0"/>
              </a:rPr>
              <a:t>3</a:t>
            </a:r>
            <a:r>
              <a:rPr lang="vi-VN" dirty="0"/>
              <a:t>. Kiểm tra và bảo trì an toàn trước khi vận hành</a:t>
            </a:r>
            <a:r>
              <a:rPr lang="en-US" dirty="0"/>
              <a:t> </a:t>
            </a:r>
            <a:r>
              <a:rPr lang="en-US" dirty="0" err="1"/>
              <a:t>máy</a:t>
            </a:r>
            <a:r>
              <a:rPr lang="en-US" dirty="0"/>
              <a:t> </a:t>
            </a:r>
            <a:r>
              <a:rPr lang="en-US" dirty="0" err="1"/>
              <a:t>thổi</a:t>
            </a:r>
            <a:endParaRPr lang="vi-VN" dirty="0"/>
          </a:p>
          <a:p>
            <a:pPr marL="304165" indent="-304165">
              <a:buClr>
                <a:schemeClr val="tx1"/>
              </a:buClr>
            </a:pPr>
            <a:r>
              <a:rPr lang="en-US" dirty="0">
                <a:latin typeface="UTM Avo" panose="02040603050506020204" pitchFamily="18" charset="0"/>
              </a:rPr>
              <a:t>4</a:t>
            </a:r>
            <a:r>
              <a:rPr lang="vi-VN" dirty="0"/>
              <a:t>. Quy trình vận hành an toàn máy thổi</a:t>
            </a:r>
          </a:p>
          <a:p>
            <a:pPr marL="304165" indent="-304165">
              <a:buClr>
                <a:schemeClr val="tx1"/>
              </a:buClr>
            </a:pPr>
            <a:r>
              <a:rPr lang="en-US" dirty="0">
                <a:latin typeface="UTM Avo" panose="02040603050506020204" pitchFamily="18" charset="0"/>
              </a:rPr>
              <a:t>5</a:t>
            </a:r>
            <a:r>
              <a:rPr lang="vi-VN" dirty="0"/>
              <a:t>. Đánh giá rủi ro và quản lý mối nguy khi vận hành máy thổi</a:t>
            </a:r>
          </a:p>
          <a:p>
            <a:pPr marL="304165" indent="-304165">
              <a:buClr>
                <a:schemeClr val="tx1"/>
              </a:buClr>
            </a:pPr>
            <a:r>
              <a:rPr lang="en-US" dirty="0">
                <a:latin typeface="UTM Avo" panose="02040603050506020204" pitchFamily="18" charset="0"/>
              </a:rPr>
              <a:t>6</a:t>
            </a:r>
            <a:r>
              <a:rPr lang="vi-VN" dirty="0"/>
              <a:t>. Các yếu tố ảnh hưởng đến an toàn lao động khi vận hành máy thổi</a:t>
            </a:r>
            <a:endParaRPr lang="en-US" dirty="0"/>
          </a:p>
          <a:p>
            <a:pPr marL="304165" indent="-304165">
              <a:buClr>
                <a:schemeClr val="tx1"/>
              </a:buClr>
            </a:pPr>
            <a:r>
              <a:rPr lang="en-US" dirty="0"/>
              <a:t>7. </a:t>
            </a:r>
            <a:r>
              <a:rPr lang="en-US" dirty="0" err="1"/>
              <a:t>Đào</a:t>
            </a:r>
            <a:r>
              <a:rPr lang="en-US" dirty="0"/>
              <a:t> </a:t>
            </a:r>
            <a:r>
              <a:rPr lang="en-US" dirty="0" err="1"/>
              <a:t>tạo</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về</a:t>
            </a:r>
            <a:r>
              <a:rPr lang="en-US" dirty="0"/>
              <a:t> </a:t>
            </a:r>
            <a:r>
              <a:rPr lang="en-US" dirty="0" err="1"/>
              <a:t>kỹ</a:t>
            </a:r>
            <a:r>
              <a:rPr lang="en-US" dirty="0"/>
              <a:t> </a:t>
            </a:r>
            <a:r>
              <a:rPr lang="en-US" dirty="0" err="1"/>
              <a:t>năng</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thổi</a:t>
            </a:r>
            <a:endParaRPr lang="en-US" dirty="0"/>
          </a:p>
          <a:p>
            <a:pPr marL="304165" indent="-304165">
              <a:buClr>
                <a:schemeClr val="tx1"/>
              </a:buClr>
            </a:pPr>
            <a:r>
              <a:rPr lang="en-US" dirty="0"/>
              <a:t>8. Ý </a:t>
            </a:r>
            <a:r>
              <a:rPr lang="en-US" dirty="0" err="1"/>
              <a:t>nghĩa</a:t>
            </a:r>
            <a:r>
              <a:rPr lang="en-US" dirty="0"/>
              <a:t> </a:t>
            </a:r>
            <a:r>
              <a:rPr lang="en-US" dirty="0" err="1"/>
              <a:t>của</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trong</a:t>
            </a:r>
            <a:r>
              <a:rPr lang="en-US" dirty="0"/>
              <a:t> </a:t>
            </a:r>
            <a:r>
              <a:rPr lang="en-US" dirty="0" err="1"/>
              <a:t>việc</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thổi</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A. </a:t>
            </a:r>
            <a:r>
              <a:rPr lang="en-US" sz="2400" b="1" i="0" dirty="0" err="1">
                <a:effectLst/>
                <a:latin typeface="Söhne"/>
              </a:rPr>
              <a:t>Tổng</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về</a:t>
            </a:r>
            <a:r>
              <a:rPr lang="en-US" sz="2400" b="1" i="0" dirty="0">
                <a:effectLst/>
                <a:latin typeface="Söhne"/>
              </a:rPr>
              <a:t> </a:t>
            </a:r>
            <a:r>
              <a:rPr lang="en-US" sz="2400" b="1" i="0" dirty="0" err="1">
                <a:effectLst/>
                <a:latin typeface="Söhne"/>
              </a:rPr>
              <a:t>tầm</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của</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lao</a:t>
            </a:r>
            <a:r>
              <a:rPr lang="en-US" sz="2400" b="1" i="0" dirty="0">
                <a:effectLst/>
                <a:latin typeface="Söhne"/>
              </a:rPr>
              <a:t> </a:t>
            </a:r>
            <a:r>
              <a:rPr lang="en-US" sz="2400" b="1" i="0" dirty="0" err="1">
                <a:effectLst/>
                <a:latin typeface="Söhne"/>
              </a:rPr>
              <a:t>động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máy</a:t>
            </a:r>
            <a:r>
              <a:rPr lang="en-US" sz="2400" b="1" i="0" dirty="0">
                <a:effectLst/>
                <a:latin typeface="Söhne"/>
              </a:rPr>
              <a:t> </a:t>
            </a:r>
            <a:r>
              <a:rPr lang="en-US" sz="2400" b="1" i="0" dirty="0" err="1">
                <a:effectLst/>
                <a:latin typeface="Söhne"/>
              </a:rPr>
              <a:t>thổi</a:t>
            </a:r>
            <a:endParaRPr lang="en-US" sz="2400" b="1" i="0" dirty="0">
              <a:effectLst/>
              <a:latin typeface="Söhne"/>
            </a:endParaRPr>
          </a:p>
          <a:p>
            <a:r>
              <a:rPr lang="vi-VN" b="0" i="0" dirty="0">
                <a:effectLst/>
                <a:latin typeface="Söhne"/>
              </a:rPr>
              <a:t>An toàn lao động là một yếu tố vô cùng quan trọng trong quá trình vận hành máy thổi (blower machine). Khi làm việc với máy thổi, nhân viên cần nhận thức rõ về các nguy hiểm tiềm ẩn và áp dụng các biện pháp đảm bảo an toàn. </a:t>
            </a:r>
            <a:endParaRPr lang="en-US" b="0" i="0" dirty="0">
              <a:effectLst/>
              <a:latin typeface="Söhne"/>
            </a:endParaRPr>
          </a:p>
          <a:p>
            <a:r>
              <a:rPr lang="vi-VN" b="0" i="0" dirty="0">
                <a:effectLst/>
                <a:latin typeface="Söhne"/>
              </a:rPr>
              <a:t>Máy thổi thường được sử dụng để tạo ra luồng không khí mạnh để thổi bụi, rác và các vật liệu khác. Việc vận hành máy này đòi hỏi tuân thủ nghiêm ngặt các quy trình an toàn để tránh các tai nạn không mong muốn.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ED4C6079-591E-3DEE-F589-1B786B6D63E0}"/>
              </a:ext>
            </a:extLst>
          </p:cNvPr>
          <p:cNvPicPr>
            <a:picLocks noChangeAspect="1"/>
          </p:cNvPicPr>
          <p:nvPr/>
        </p:nvPicPr>
        <p:blipFill>
          <a:blip r:embed="rId3"/>
          <a:stretch>
            <a:fillRect/>
          </a:stretch>
        </p:blipFill>
        <p:spPr>
          <a:xfrm>
            <a:off x="-890364" y="3140968"/>
            <a:ext cx="4761905" cy="4761905"/>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B. </a:t>
            </a:r>
            <a:r>
              <a:rPr lang="en-US" sz="2400" b="1" i="0" dirty="0" err="1">
                <a:effectLst/>
                <a:latin typeface="Söhne"/>
              </a:rPr>
              <a:t>Các</a:t>
            </a:r>
            <a:r>
              <a:rPr lang="en-US" sz="2400" b="1" i="0" dirty="0">
                <a:effectLst/>
                <a:latin typeface="Söhne"/>
              </a:rPr>
              <a:t> </a:t>
            </a:r>
            <a:r>
              <a:rPr lang="en-US" sz="2400" b="1" i="0" dirty="0" err="1">
                <a:effectLst/>
                <a:latin typeface="Söhne"/>
              </a:rPr>
              <a:t>giao</a:t>
            </a:r>
            <a:r>
              <a:rPr lang="en-US" sz="2400" b="1" i="0" dirty="0">
                <a:effectLst/>
                <a:latin typeface="Söhne"/>
              </a:rPr>
              <a:t> </a:t>
            </a:r>
            <a:r>
              <a:rPr lang="en-US" sz="2400" b="1" i="0" dirty="0" err="1">
                <a:effectLst/>
                <a:latin typeface="Söhne"/>
              </a:rPr>
              <a:t>thức</a:t>
            </a:r>
            <a:r>
              <a:rPr lang="en-US" sz="2400" b="1" i="0" dirty="0">
                <a:effectLst/>
                <a:latin typeface="Söhne"/>
              </a:rPr>
              <a:t> </a:t>
            </a:r>
            <a:r>
              <a:rPr lang="en-US" sz="2400" b="1" i="0" dirty="0" err="1">
                <a:effectLst/>
                <a:latin typeface="Söhne"/>
              </a:rPr>
              <a:t>và</a:t>
            </a:r>
            <a:r>
              <a:rPr lang="en-US" sz="2400" b="1" i="0" dirty="0">
                <a:effectLst/>
                <a:latin typeface="Söhne"/>
              </a:rPr>
              <a:t> </a:t>
            </a:r>
            <a:r>
              <a:rPr lang="en-US" sz="2400" b="1" i="0" dirty="0" err="1">
                <a:effectLst/>
                <a:latin typeface="Söhne"/>
              </a:rPr>
              <a:t>quy</a:t>
            </a:r>
            <a:r>
              <a:rPr lang="en-US" sz="2400" b="1" i="0" dirty="0">
                <a:effectLst/>
                <a:latin typeface="Söhne"/>
              </a:rPr>
              <a:t> </a:t>
            </a:r>
            <a:r>
              <a:rPr lang="en-US" sz="2400" b="1" i="0" dirty="0" err="1">
                <a:effectLst/>
                <a:latin typeface="Söhne"/>
              </a:rPr>
              <a:t>định</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máy</a:t>
            </a:r>
            <a:r>
              <a:rPr lang="en-US" sz="2400" b="1" i="0" dirty="0">
                <a:effectLst/>
                <a:latin typeface="Söhne"/>
              </a:rPr>
              <a:t> </a:t>
            </a:r>
            <a:r>
              <a:rPr lang="en-US" sz="2400" b="1" i="0" dirty="0" err="1">
                <a:effectLst/>
                <a:latin typeface="Söhne"/>
              </a:rPr>
              <a:t>thổi</a:t>
            </a:r>
            <a:endParaRPr lang="en-US" sz="2400" b="1" i="0" dirty="0">
              <a:effectLst/>
              <a:latin typeface="Söhne"/>
            </a:endParaRPr>
          </a:p>
          <a:p>
            <a:r>
              <a:rPr lang="vi-VN" b="0" i="0" dirty="0">
                <a:effectLst/>
                <a:latin typeface="Söhne"/>
              </a:rPr>
              <a:t>Khi vận hành máy thổi (blower machine), việc tuân thủ các giao thức và quy định an toàn là rất quan trọng để đảm bảo an toàn cho nhân viên và môi trường làm việc. Đầu tiên, việc đào tạo nhân viên về cách sử dụng và vận hành máy thổi là bước quan trọng nhất. </a:t>
            </a:r>
            <a:endParaRPr lang="en-US" b="0" i="0" dirty="0">
              <a:effectLst/>
              <a:latin typeface="Söhne"/>
            </a:endParaRPr>
          </a:p>
          <a:p>
            <a:r>
              <a:rPr lang="vi-VN" b="0" i="0" dirty="0">
                <a:effectLst/>
                <a:latin typeface="Söhne"/>
              </a:rPr>
              <a:t>Nhân viên cần phải hiểu rõ các nguyên tắc cơ bản của an toàn, bao gồm cách khởi động, dừng máy, và ứng xử trong các tình huống nguy hiểm.</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BA8FDDFE-0AE7-9C0A-6D23-5E02491DA328}"/>
              </a:ext>
            </a:extLst>
          </p:cNvPr>
          <p:cNvPicPr>
            <a:picLocks noChangeAspect="1"/>
          </p:cNvPicPr>
          <p:nvPr/>
        </p:nvPicPr>
        <p:blipFill>
          <a:blip r:embed="rId3"/>
          <a:stretch>
            <a:fillRect/>
          </a:stretch>
        </p:blipFill>
        <p:spPr>
          <a:xfrm>
            <a:off x="-890364" y="3140968"/>
            <a:ext cx="4761905" cy="4761905"/>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thổi</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A.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khác</a:t>
            </a:r>
            <a:r>
              <a:rPr lang="en-US" b="1" i="0" dirty="0">
                <a:effectLst/>
                <a:latin typeface="Open Sans" panose="020B0606030504020204" pitchFamily="34" charset="0"/>
              </a:rPr>
              <a:t> </a:t>
            </a:r>
            <a:r>
              <a:rPr lang="en-US" b="1" i="0" dirty="0" err="1">
                <a:effectLst/>
                <a:latin typeface="Open Sans" panose="020B0606030504020204" pitchFamily="34" charset="0"/>
              </a:rPr>
              <a:t>nhau</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thổi</a:t>
            </a:r>
            <a:r>
              <a:rPr lang="en-US" sz="2000" dirty="0">
                <a:solidFill>
                  <a:schemeClr val="bg1"/>
                </a:solidFill>
              </a:rPr>
              <a:t>:</a:t>
            </a:r>
          </a:p>
          <a:p>
            <a:pPr algn="l"/>
            <a:r>
              <a:rPr lang="vi-VN" b="0" i="0" dirty="0">
                <a:effectLst/>
                <a:latin typeface="Open Sans" panose="020B0606030504020204" pitchFamily="34" charset="0"/>
              </a:rPr>
              <a:t>Máy thổi (blower machine) là một thiết bị được sử dụng để tạo ra luồng không khí mạnh, thường để di chuyển bụi, rác và vật liệu khác.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Các thành phần chính của máy thổi bao gồm một động cơ để tạo năng lượng cần thiết và một quạt hoặc cánh quạt để tạo ra luồng không khí.</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077524F1-A6B6-3F3B-DBAE-F1B40A4B45BC}"/>
              </a:ext>
            </a:extLst>
          </p:cNvPr>
          <p:cNvPicPr>
            <a:picLocks noChangeAspect="1"/>
          </p:cNvPicPr>
          <p:nvPr/>
        </p:nvPicPr>
        <p:blipFill>
          <a:blip r:embed="rId3"/>
          <a:stretch>
            <a:fillRect/>
          </a:stretch>
        </p:blipFill>
        <p:spPr>
          <a:xfrm>
            <a:off x="6254708" y="374505"/>
            <a:ext cx="6108990" cy="6108990"/>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thổi</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Cấu</a:t>
            </a:r>
            <a:r>
              <a:rPr lang="en-US" b="1" i="0" dirty="0">
                <a:effectLst/>
                <a:latin typeface="Open Sans" panose="020B0606030504020204" pitchFamily="34" charset="0"/>
              </a:rPr>
              <a:t> </a:t>
            </a:r>
            <a:r>
              <a:rPr lang="en-US" b="1" i="0" dirty="0" err="1">
                <a:effectLst/>
                <a:latin typeface="Open Sans" panose="020B0606030504020204" pitchFamily="34" charset="0"/>
              </a:rPr>
              <a:t>trúc</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hoạt</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thổi</a:t>
            </a:r>
            <a:r>
              <a:rPr lang="en-US" sz="2000" dirty="0">
                <a:solidFill>
                  <a:schemeClr val="bg1"/>
                </a:solidFill>
              </a:rPr>
              <a:t>:</a:t>
            </a:r>
          </a:p>
          <a:p>
            <a:pPr algn="l"/>
            <a:r>
              <a:rPr lang="vi-VN" b="0" i="0" dirty="0">
                <a:effectLst/>
                <a:latin typeface="Open Sans" panose="020B0606030504020204" pitchFamily="34" charset="0"/>
              </a:rPr>
              <a:t>Máy thổi (blower machine) là một thiết bị được thiết kế để tạo ra luồng không khí mạnh bằng cách sử dụng cánh quạt hoặc quạt xoay.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Cấu trúc của máy thổi bao gồm một động cơ chuyển động (thường là động cơ điện) kết nối với một trục quay. Trục quay này có cánh quạt hoặc quạt được gắn trên đó.</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FDDD4628-F43F-A25A-E7CD-050D5AE32777}"/>
              </a:ext>
            </a:extLst>
          </p:cNvPr>
          <p:cNvPicPr>
            <a:picLocks noChangeAspect="1"/>
          </p:cNvPicPr>
          <p:nvPr/>
        </p:nvPicPr>
        <p:blipFill>
          <a:blip r:embed="rId3"/>
          <a:stretch>
            <a:fillRect/>
          </a:stretch>
        </p:blipFill>
        <p:spPr>
          <a:xfrm>
            <a:off x="6254708" y="374505"/>
            <a:ext cx="6108990" cy="6108990"/>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thổi</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C. </a:t>
            </a:r>
            <a:r>
              <a:rPr lang="en-US" b="1" i="0" dirty="0" err="1">
                <a:effectLst/>
                <a:latin typeface="Open Sans" panose="020B0606030504020204" pitchFamily="34" charset="0"/>
              </a:rPr>
              <a:t>Ứng</a:t>
            </a:r>
            <a:r>
              <a:rPr lang="en-US" b="1" i="0" dirty="0">
                <a:effectLst/>
                <a:latin typeface="Open Sans" panose="020B0606030504020204" pitchFamily="34" charset="0"/>
              </a:rPr>
              <a:t> </a:t>
            </a:r>
            <a:r>
              <a:rPr lang="en-US" b="1" i="0" dirty="0" err="1">
                <a:effectLst/>
                <a:latin typeface="Open Sans" panose="020B0606030504020204" pitchFamily="34" charset="0"/>
              </a:rPr>
              <a:t>dụng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ngành</a:t>
            </a:r>
            <a:r>
              <a:rPr lang="en-US" b="1" i="0" dirty="0">
                <a:effectLst/>
                <a:latin typeface="Open Sans" panose="020B0606030504020204" pitchFamily="34" charset="0"/>
              </a:rPr>
              <a:t> </a:t>
            </a:r>
            <a:r>
              <a:rPr lang="en-US" b="1" i="0" dirty="0" err="1">
                <a:effectLst/>
                <a:latin typeface="Open Sans" panose="020B0606030504020204" pitchFamily="34" charset="0"/>
              </a:rPr>
              <a:t>ngành</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nghiệp</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thổi</a:t>
            </a:r>
            <a:r>
              <a:rPr lang="en-US" sz="2000" dirty="0">
                <a:solidFill>
                  <a:schemeClr val="bg1"/>
                </a:solidFill>
              </a:rPr>
              <a:t>:</a:t>
            </a:r>
          </a:p>
          <a:p>
            <a:pPr algn="l"/>
            <a:r>
              <a:rPr lang="vi-VN" b="0" i="0" dirty="0">
                <a:effectLst/>
                <a:latin typeface="Open Sans" panose="020B0606030504020204" pitchFamily="34" charset="0"/>
              </a:rPr>
              <a:t>Máy thổi (blower machine) là một thiết bị có nhiều ứng dụng trong ngành công nghiệp. Trong các nhà máy sản xuất, máy thổi được sử dụng để thông gió và làm sạch bụi, rác trong quá trình sản xuất. Việc sử dụng máy thổi giúp duy trì môi trường làm việc sạch sẽ và an toàn cho nhân viên.</a:t>
            </a:r>
          </a:p>
          <a:p>
            <a:pPr algn="l"/>
            <a:r>
              <a:rPr lang="vi-VN" b="0" i="0" dirty="0">
                <a:effectLst/>
                <a:latin typeface="Open Sans" panose="020B0606030504020204" pitchFamily="34" charset="0"/>
              </a:rPr>
              <a:t>Ngoài ra, máy thổi cũng được sử dụng trong ngành xử lý chất thải. Các nhà máy xử lý rác thải thường sử dụng máy thổi để thổi hoặc hút rác, bụi và các vật liệu khác trong quá trình xử lý và vận chuyển chất thải.</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4D82F7B3-BDE6-3626-BF57-4878D81E1B29}"/>
              </a:ext>
            </a:extLst>
          </p:cNvPr>
          <p:cNvPicPr>
            <a:picLocks noChangeAspect="1"/>
          </p:cNvPicPr>
          <p:nvPr/>
        </p:nvPicPr>
        <p:blipFill>
          <a:blip r:embed="rId3"/>
          <a:stretch>
            <a:fillRect/>
          </a:stretch>
        </p:blipFill>
        <p:spPr>
          <a:xfrm>
            <a:off x="6254708" y="374505"/>
            <a:ext cx="6108990" cy="6108990"/>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thổi</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D. </a:t>
            </a:r>
            <a:r>
              <a:rPr lang="en-US" b="1" i="0" dirty="0" err="1">
                <a:effectLst/>
                <a:latin typeface="Open Sans" panose="020B0606030504020204" pitchFamily="34" charset="0"/>
              </a:rPr>
              <a:t>Những</a:t>
            </a:r>
            <a:r>
              <a:rPr lang="en-US" b="1" i="0" dirty="0">
                <a:effectLst/>
                <a:latin typeface="Open Sans" panose="020B0606030504020204" pitchFamily="34" charset="0"/>
              </a:rPr>
              <a:t> </a:t>
            </a:r>
            <a:r>
              <a:rPr lang="en-US" b="1" i="0" dirty="0" err="1">
                <a:effectLst/>
                <a:latin typeface="Open Sans" panose="020B0606030504020204" pitchFamily="34" charset="0"/>
              </a:rPr>
              <a:t>rủi</a:t>
            </a:r>
            <a:r>
              <a:rPr lang="en-US" b="1" i="0" dirty="0">
                <a:effectLst/>
                <a:latin typeface="Open Sans" panose="020B0606030504020204" pitchFamily="34" charset="0"/>
              </a:rPr>
              <a:t> </a:t>
            </a:r>
            <a:r>
              <a:rPr lang="en-US" b="1" i="0" dirty="0" err="1">
                <a:effectLst/>
                <a:latin typeface="Open Sans" panose="020B0606030504020204" pitchFamily="34" charset="0"/>
              </a:rPr>
              <a:t>ro</a:t>
            </a:r>
            <a:r>
              <a:rPr lang="en-US" b="1" i="0" dirty="0">
                <a:effectLst/>
                <a:latin typeface="Open Sans" panose="020B0606030504020204" pitchFamily="34" charset="0"/>
              </a:rPr>
              <a:t> </a:t>
            </a:r>
            <a:r>
              <a:rPr lang="en-US" b="1" i="0" dirty="0" err="1">
                <a:effectLst/>
                <a:latin typeface="Open Sans" panose="020B0606030504020204" pitchFamily="34" charset="0"/>
              </a:rPr>
              <a:t>liên</a:t>
            </a:r>
            <a:r>
              <a:rPr lang="en-US" b="1" i="0" dirty="0">
                <a:effectLst/>
                <a:latin typeface="Open Sans" panose="020B0606030504020204" pitchFamily="34" charset="0"/>
              </a:rPr>
              <a:t> </a:t>
            </a:r>
            <a:r>
              <a:rPr lang="en-US" b="1" i="0" dirty="0" err="1">
                <a:effectLst/>
                <a:latin typeface="Open Sans" panose="020B0606030504020204" pitchFamily="34" charset="0"/>
              </a:rPr>
              <a:t>quan</a:t>
            </a:r>
            <a:r>
              <a:rPr lang="en-US" b="1" i="0" dirty="0">
                <a:effectLst/>
                <a:latin typeface="Open Sans" panose="020B0606030504020204" pitchFamily="34" charset="0"/>
              </a:rPr>
              <a:t> </a:t>
            </a:r>
            <a:r>
              <a:rPr lang="en-US" b="1" i="0" dirty="0" err="1">
                <a:effectLst/>
                <a:latin typeface="Open Sans" panose="020B0606030504020204" pitchFamily="34" charset="0"/>
              </a:rPr>
              <a:t>đến</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thổi</a:t>
            </a:r>
            <a:r>
              <a:rPr lang="en-US" sz="2000" dirty="0">
                <a:solidFill>
                  <a:schemeClr val="bg1"/>
                </a:solidFill>
              </a:rPr>
              <a:t>:</a:t>
            </a:r>
          </a:p>
          <a:p>
            <a:pPr algn="l"/>
            <a:r>
              <a:rPr lang="vi-VN" b="0" i="0" dirty="0">
                <a:effectLst/>
                <a:latin typeface="Open Sans" panose="020B0606030504020204" pitchFamily="34" charset="0"/>
              </a:rPr>
              <a:t>Việc vận hành máy thổi (blower machine) có thể mang đến một số rủi ro đáng quan ngại. Một trong những rủi ro chính là nguy cơ va đập và bị kẹt khi làm việc gần máy thổi. </a:t>
            </a:r>
          </a:p>
          <a:p>
            <a:pPr algn="l"/>
            <a:r>
              <a:rPr lang="vi-VN" b="0" i="0" dirty="0">
                <a:effectLst/>
                <a:latin typeface="Open Sans" panose="020B0606030504020204" pitchFamily="34" charset="0"/>
              </a:rPr>
              <a:t>Tiếng ồn là một vấn đề khác liên quan đến việc vận hành máy thổi. Các máy thổi thường tạo ra âm thanh lớn trong quá trình hoạt động, ảnh hưởng đến thính giác của nhân viên làm việc xung quanh. </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63E679B8-F14E-7FFE-8C9B-34DC324A3A8E}"/>
              </a:ext>
            </a:extLst>
          </p:cNvPr>
          <p:cNvPicPr>
            <a:picLocks noChangeAspect="1"/>
          </p:cNvPicPr>
          <p:nvPr/>
        </p:nvPicPr>
        <p:blipFill>
          <a:blip r:embed="rId3"/>
          <a:stretch>
            <a:fillRect/>
          </a:stretch>
        </p:blipFill>
        <p:spPr>
          <a:xfrm>
            <a:off x="6254708" y="374505"/>
            <a:ext cx="6108990" cy="6108990"/>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máy thổi</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A. </a:t>
            </a:r>
            <a:r>
              <a:rPr lang="vi-VN" sz="2000" b="1" i="0" dirty="0">
                <a:effectLst/>
                <a:latin typeface="Open Sans" panose="020B0606030504020204" pitchFamily="34" charset="0"/>
              </a:rPr>
              <a:t>Kiểm tra an toàn trước khi vận hành máy thổi</a:t>
            </a:r>
          </a:p>
          <a:p>
            <a:pPr algn="l">
              <a:lnSpc>
                <a:spcPct val="120000"/>
              </a:lnSpc>
            </a:pPr>
            <a:r>
              <a:rPr lang="vi-VN" b="0" i="0" dirty="0">
                <a:effectLst/>
                <a:latin typeface="Open Sans" panose="020B0606030504020204" pitchFamily="34" charset="0"/>
              </a:rPr>
              <a:t>Đầu tiên, hãy kiểm tra các bộ phận của máy như động cơ, cánh quạt, và các thành phần khác để đảm bảo chúng hoạt động bình thường và không có dấu hiệu hỏng hóc.</a:t>
            </a:r>
          </a:p>
          <a:p>
            <a:pPr algn="l">
              <a:lnSpc>
                <a:spcPct val="120000"/>
              </a:lnSpc>
            </a:pPr>
            <a:r>
              <a:rPr lang="vi-VN" b="0" i="0" dirty="0">
                <a:effectLst/>
                <a:latin typeface="Open Sans" panose="020B0606030504020204" pitchFamily="34" charset="0"/>
              </a:rPr>
              <a:t>Tiếp theo, hãy đảm bảo rằng máy thổi được lắp đặt và cố định chắc chắn, tránh tình trạng lung lay hoặc di chuyển không mong muốn trong quá trình vận hành. Nếu máy thổi có di chuyển, có thể gây nguy hiểm cho nhân viên xung quanh và dẫn đến sự cố.</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430CE12F-7DAB-195C-5C2A-74CEC023F323}"/>
              </a:ext>
            </a:extLst>
          </p:cNvPr>
          <p:cNvPicPr>
            <a:picLocks noChangeAspect="1"/>
          </p:cNvPicPr>
          <p:nvPr/>
        </p:nvPicPr>
        <p:blipFill>
          <a:blip r:embed="rId3"/>
          <a:stretch>
            <a:fillRect/>
          </a:stretch>
        </p:blipFill>
        <p:spPr>
          <a:xfrm>
            <a:off x="-1043980" y="3140968"/>
            <a:ext cx="5256584" cy="5256584"/>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máy thổi</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Hướng dẫn bảo trì máy thổi định kỳ</a:t>
            </a:r>
          </a:p>
          <a:p>
            <a:pPr algn="l">
              <a:lnSpc>
                <a:spcPct val="120000"/>
              </a:lnSpc>
            </a:pPr>
            <a:r>
              <a:rPr lang="vi-VN" b="0" i="0" dirty="0">
                <a:effectLst/>
                <a:latin typeface="Open Sans" panose="020B0606030504020204" pitchFamily="34" charset="0"/>
              </a:rPr>
              <a:t>Đầu tiên, kiểm tra và làm sạch các bộ phận bên ngoài của máy thổi, bao gồm vỏ máy, cánh quạt, và hệ thống điều khiển. Loại bỏ bụi bẩn, dầu mỡ tích tụ có thể làm giảm hiệu suất hoạt động của máy và gây ra các vấn đề kỹ thuật.</a:t>
            </a:r>
          </a:p>
          <a:p>
            <a:pPr algn="l">
              <a:lnSpc>
                <a:spcPct val="120000"/>
              </a:lnSpc>
            </a:pPr>
            <a:r>
              <a:rPr lang="vi-VN" b="0" i="0" dirty="0">
                <a:effectLst/>
                <a:latin typeface="Open Sans" panose="020B0606030504020204" pitchFamily="34" charset="0"/>
              </a:rPr>
              <a:t>Tiếp theo, kiểm tra và thay đổi dầu mỡ định kỳ theo hướng dẫn của nhà sản xuất. Động cơ và các bộ phận chuyển động cần được bôi trơn đầy đủ để giảm ma sát và đảm bảo hoạt động êm ái.</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A54DA806-BFFC-7C52-4A6F-FCC5F160858E}"/>
              </a:ext>
            </a:extLst>
          </p:cNvPr>
          <p:cNvPicPr>
            <a:picLocks noChangeAspect="1"/>
          </p:cNvPicPr>
          <p:nvPr/>
        </p:nvPicPr>
        <p:blipFill>
          <a:blip r:embed="rId3"/>
          <a:stretch>
            <a:fillRect/>
          </a:stretch>
        </p:blipFill>
        <p:spPr>
          <a:xfrm>
            <a:off x="-1043980" y="3140968"/>
            <a:ext cx="5256584" cy="5256584"/>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máy</a:t>
            </a:r>
            <a:r>
              <a:rPr lang="en-US" sz="3200" b="1" dirty="0">
                <a:latin typeface="UTM Aptima" panose="02040603050506020204" pitchFamily="18" charset="0"/>
              </a:rPr>
              <a:t> </a:t>
            </a:r>
            <a:r>
              <a:rPr lang="en-US" sz="3200" b="1" dirty="0" err="1">
                <a:latin typeface="UTM Aptima" panose="02040603050506020204" pitchFamily="18" charset="0"/>
              </a:rPr>
              <a:t>thổi</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A. </a:t>
            </a:r>
            <a:r>
              <a:rPr lang="vi-VN" sz="2000" b="1" i="0" dirty="0">
                <a:solidFill>
                  <a:srgbClr val="090E1D"/>
                </a:solidFill>
                <a:effectLst/>
                <a:latin typeface="Open Sans" panose="020B0606030504020204" pitchFamily="34" charset="0"/>
              </a:rPr>
              <a:t>Hướng dẫn từng bước về quy trình vận hành máy thổi an toàn</a:t>
            </a:r>
            <a:r>
              <a:rPr lang="en-US" sz="2400" dirty="0"/>
              <a:t>:</a:t>
            </a:r>
          </a:p>
          <a:p>
            <a:pPr algn="l"/>
            <a:r>
              <a:rPr lang="vi-VN" b="0" i="0" dirty="0">
                <a:solidFill>
                  <a:srgbClr val="4C4F5A"/>
                </a:solidFill>
                <a:effectLst/>
                <a:latin typeface="Open Sans" panose="020B0606030504020204" pitchFamily="34" charset="0"/>
              </a:rPr>
              <a:t>Đầu tiên, trước khi khởi động máy thổi, hãy kiểm tra kỹ các bộ phận như động cơ, cánh quạt, vỏ máy và các thiết bị điều khiển. Đảm bảo rằng tất cả các bộ phận đều hoạt động bình thường và không có dấu hiệu hỏng hóc.</a:t>
            </a:r>
          </a:p>
          <a:p>
            <a:pPr algn="l"/>
            <a:r>
              <a:rPr lang="vi-VN" b="0" i="0" dirty="0">
                <a:solidFill>
                  <a:srgbClr val="4C4F5A"/>
                </a:solidFill>
                <a:effectLst/>
                <a:latin typeface="Open Sans" panose="020B0606030504020204" pitchFamily="34" charset="0"/>
              </a:rPr>
              <a:t>Tiếp theo, đeo đầy đủ thiết bị bảo hộ cá nhân bao gồm mũ bảo hiểm, kính bảo hộ và áo bảo hộ trước khi tiến hành vận hành máy thổi. Đây là bước quan trọng để bảo vệ bạn khỏi các nguy hiểm trong quá trình làm việc.</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máy</a:t>
            </a:r>
            <a:r>
              <a:rPr lang="en-US" sz="3200" b="1" dirty="0">
                <a:latin typeface="UTM Aptima" panose="02040603050506020204" pitchFamily="18" charset="0"/>
              </a:rPr>
              <a:t> </a:t>
            </a:r>
            <a:r>
              <a:rPr lang="en-US" sz="3200" b="1" dirty="0" err="1">
                <a:latin typeface="UTM Aptima" panose="02040603050506020204" pitchFamily="18" charset="0"/>
              </a:rPr>
              <a:t>thổi</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B. </a:t>
            </a:r>
            <a:r>
              <a:rPr lang="vi-VN" sz="2000" b="1" i="0" dirty="0">
                <a:solidFill>
                  <a:srgbClr val="090E1D"/>
                </a:solidFill>
                <a:effectLst/>
                <a:latin typeface="Open Sans" panose="020B0606030504020204" pitchFamily="34" charset="0"/>
              </a:rPr>
              <a:t>Các biện pháp xử lý khẩn cấp và cơ chế ứng phó sự cố khi vận hành máy thổi</a:t>
            </a:r>
            <a:r>
              <a:rPr lang="en-US" sz="2400" dirty="0"/>
              <a:t>:</a:t>
            </a:r>
          </a:p>
          <a:p>
            <a:pPr algn="l"/>
            <a:r>
              <a:rPr lang="vi-VN" b="0" i="0" dirty="0">
                <a:solidFill>
                  <a:srgbClr val="4C4F5A"/>
                </a:solidFill>
                <a:effectLst/>
                <a:latin typeface="Open Sans" panose="020B0606030504020204" pitchFamily="34" charset="0"/>
              </a:rPr>
              <a:t>Trước tiên, nếu xảy ra sự cố hoặc nguy hiểm, nhân viên phải ngừng ngay việc vận hành máy thổi và báo cáo sự cố cho người quản lý hoặc kỹ thuật viên có trách nhiệm. Đồng thời, cần tiến hành các biện pháp an toàn như tắt máy và cách ly khu vực nguy hiểm để ngăn ngừa tai nạn lan rộng.</a:t>
            </a:r>
          </a:p>
          <a:p>
            <a:pPr algn="l"/>
            <a:r>
              <a:rPr lang="vi-VN" b="0" i="0" dirty="0">
                <a:solidFill>
                  <a:srgbClr val="4C4F5A"/>
                </a:solidFill>
                <a:effectLst/>
                <a:latin typeface="Open Sans" panose="020B0606030504020204" pitchFamily="34" charset="0"/>
              </a:rPr>
              <a:t>Thứ hai, nhân viên cần biết cách sử dụng các thiết bị cứu hộ và trang thiết bị bảo hộ cá nhân để tự bảo vệ mình trong trường hợp khẩn cấp. Đây là điều rất quan trọng để tránh những hậu quả nghiêm trọng đối với sức khỏe và tính mạng.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thổi</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A. </a:t>
            </a:r>
            <a:r>
              <a:rPr lang="en-US" b="1" i="0" dirty="0" err="1">
                <a:effectLst/>
                <a:latin typeface="Söhne"/>
              </a:rPr>
              <a:t>Nhận</a:t>
            </a:r>
            <a:r>
              <a:rPr lang="en-US" b="1" i="0" dirty="0">
                <a:effectLst/>
                <a:latin typeface="Söhne"/>
              </a:rPr>
              <a:t> </a:t>
            </a:r>
            <a:r>
              <a:rPr lang="en-US" b="1" i="0" dirty="0" err="1">
                <a:effectLst/>
                <a:latin typeface="Söhne"/>
              </a:rPr>
              <a:t>diện</a:t>
            </a:r>
            <a:r>
              <a:rPr lang="en-US" b="1" i="0" dirty="0">
                <a:effectLst/>
                <a:latin typeface="Söhne"/>
              </a:rPr>
              <a:t> </a:t>
            </a:r>
            <a:r>
              <a:rPr lang="en-US" b="1" i="0" dirty="0" err="1">
                <a:effectLst/>
                <a:latin typeface="Söhne"/>
              </a:rPr>
              <a:t>các</a:t>
            </a:r>
            <a:r>
              <a:rPr lang="en-US" b="1" i="0" dirty="0">
                <a:effectLst/>
                <a:latin typeface="Söhne"/>
              </a:rPr>
              <a:t> </a:t>
            </a:r>
            <a:r>
              <a:rPr lang="en-US" b="1" i="0" dirty="0" err="1">
                <a:effectLst/>
                <a:latin typeface="Söhne"/>
              </a:rPr>
              <a:t>rủi</a:t>
            </a:r>
            <a:r>
              <a:rPr lang="en-US" b="1" i="0" dirty="0">
                <a:effectLst/>
                <a:latin typeface="Söhne"/>
              </a:rPr>
              <a:t> </a:t>
            </a:r>
            <a:r>
              <a:rPr lang="en-US" b="1" i="0" dirty="0" err="1">
                <a:effectLst/>
                <a:latin typeface="Söhne"/>
              </a:rPr>
              <a:t>ro</a:t>
            </a:r>
            <a:r>
              <a:rPr lang="en-US" b="1" i="0" dirty="0">
                <a:effectLst/>
                <a:latin typeface="Söhne"/>
              </a:rPr>
              <a:t>, </a:t>
            </a:r>
            <a:r>
              <a:rPr lang="en-US" b="1" i="0" dirty="0" err="1">
                <a:effectLst/>
                <a:latin typeface="Söhne"/>
              </a:rPr>
              <a:t>mối</a:t>
            </a:r>
            <a:r>
              <a:rPr lang="en-US" b="1" i="0" dirty="0">
                <a:effectLst/>
                <a:latin typeface="Söhne"/>
              </a:rPr>
              <a:t> </a:t>
            </a:r>
            <a:r>
              <a:rPr lang="en-US" b="1" i="0" dirty="0" err="1">
                <a:effectLst/>
                <a:latin typeface="Söhne"/>
              </a:rPr>
              <a:t>nguy</a:t>
            </a:r>
            <a:r>
              <a:rPr lang="en-US" b="1" i="0" dirty="0">
                <a:effectLst/>
                <a:latin typeface="Söhne"/>
              </a:rPr>
              <a:t> </a:t>
            </a:r>
            <a:r>
              <a:rPr lang="en-US" b="1" i="0" dirty="0" err="1">
                <a:effectLst/>
                <a:latin typeface="Söhne"/>
              </a:rPr>
              <a:t>hiểm</a:t>
            </a:r>
            <a:r>
              <a:rPr lang="en-US" b="1" i="0" dirty="0">
                <a:effectLst/>
                <a:latin typeface="Söhne"/>
              </a:rPr>
              <a:t> </a:t>
            </a:r>
            <a:r>
              <a:rPr lang="en-US" b="1" i="0" dirty="0" err="1">
                <a:effectLst/>
                <a:latin typeface="Söhne"/>
              </a:rPr>
              <a:t>tiềm</a:t>
            </a:r>
            <a:r>
              <a:rPr lang="en-US" b="1" i="0" dirty="0">
                <a:effectLst/>
                <a:latin typeface="Söhne"/>
              </a:rPr>
              <a:t> </a:t>
            </a:r>
            <a:r>
              <a:rPr lang="en-US" b="1" i="0" dirty="0" err="1">
                <a:effectLst/>
                <a:latin typeface="Söhne"/>
              </a:rPr>
              <a:t>ẩn</a:t>
            </a:r>
            <a:r>
              <a:rPr lang="en-US" b="1" i="0" dirty="0">
                <a:effectLst/>
                <a:latin typeface="Söhne"/>
              </a:rPr>
              <a:t> </a:t>
            </a:r>
            <a:r>
              <a:rPr lang="en-US" b="1" i="0" dirty="0" err="1">
                <a:effectLst/>
                <a:latin typeface="Söhne"/>
              </a:rPr>
              <a:t>trong</a:t>
            </a:r>
            <a:r>
              <a:rPr lang="en-US" b="1" i="0" dirty="0">
                <a:effectLst/>
                <a:latin typeface="Söhne"/>
              </a:rPr>
              <a:t> </a:t>
            </a:r>
            <a:r>
              <a:rPr lang="en-US" b="1" i="0" dirty="0" err="1">
                <a:effectLst/>
                <a:latin typeface="Söhne"/>
              </a:rPr>
              <a:t>vận</a:t>
            </a:r>
            <a:r>
              <a:rPr lang="en-US" b="1" i="0" dirty="0">
                <a:effectLst/>
                <a:latin typeface="Söhne"/>
              </a:rPr>
              <a:t> </a:t>
            </a:r>
            <a:r>
              <a:rPr lang="en-US" b="1" i="0" dirty="0" err="1">
                <a:effectLst/>
                <a:latin typeface="Söhne"/>
              </a:rPr>
              <a:t>hành</a:t>
            </a:r>
            <a:r>
              <a:rPr lang="en-US" b="1" i="0" dirty="0">
                <a:effectLst/>
                <a:latin typeface="Söhne"/>
              </a:rPr>
              <a:t> </a:t>
            </a:r>
            <a:r>
              <a:rPr lang="en-US" b="1" i="0" dirty="0" err="1">
                <a:effectLst/>
                <a:latin typeface="Söhne"/>
              </a:rPr>
              <a:t>máy</a:t>
            </a:r>
            <a:r>
              <a:rPr lang="en-US" b="1" i="0" dirty="0">
                <a:effectLst/>
                <a:latin typeface="Söhne"/>
              </a:rPr>
              <a:t> </a:t>
            </a:r>
            <a:r>
              <a:rPr lang="en-US" b="1" i="0" dirty="0" err="1">
                <a:effectLst/>
                <a:latin typeface="Söhne"/>
              </a:rPr>
              <a:t>thổi</a:t>
            </a:r>
            <a:r>
              <a:rPr lang="en-US" sz="2000" dirty="0">
                <a:latin typeface="Söhne"/>
              </a:rPr>
              <a:t>:</a:t>
            </a:r>
          </a:p>
          <a:p>
            <a:pPr algn="l"/>
            <a:r>
              <a:rPr lang="vi-VN" b="0" i="0" dirty="0">
                <a:effectLst/>
                <a:latin typeface="Söhne"/>
              </a:rPr>
              <a:t>Trong quá trình vận hành máy thổi (blower machine), nhận diện các rủi ro và mối nguy hiểm tiềm ẩn là rất quan trọng để đảm bảo an toàn cho nhân viên và môi trường làm việc. </a:t>
            </a:r>
            <a:endParaRPr lang="en-US" b="0" i="0" dirty="0">
              <a:effectLst/>
              <a:latin typeface="Söhne"/>
            </a:endParaRPr>
          </a:p>
          <a:p>
            <a:pPr algn="l"/>
            <a:r>
              <a:rPr lang="vi-VN" b="0" i="0" dirty="0">
                <a:effectLst/>
                <a:latin typeface="Söhne"/>
              </a:rPr>
              <a:t>Một trong những rủi ro chính là nguy cơ va chạm và tổn thương do các bộ phận chuyển động của máy thổi như cánh quạt. Nhân viên cần luôn chú ý và tránh tiếp xúc gần với các bộ phận này trong quá trình vận hành.</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5" name="Picture 4">
            <a:extLst>
              <a:ext uri="{FF2B5EF4-FFF2-40B4-BE49-F238E27FC236}">
                <a16:creationId xmlns:a16="http://schemas.microsoft.com/office/drawing/2014/main" id="{42CFC214-38FF-A360-BF5C-4265C82EEDBD}"/>
              </a:ext>
            </a:extLst>
          </p:cNvPr>
          <p:cNvPicPr>
            <a:picLocks noChangeAspect="1"/>
          </p:cNvPicPr>
          <p:nvPr/>
        </p:nvPicPr>
        <p:blipFill>
          <a:blip r:embed="rId4"/>
          <a:stretch>
            <a:fillRect/>
          </a:stretch>
        </p:blipFill>
        <p:spPr>
          <a:xfrm>
            <a:off x="-962372" y="3008412"/>
            <a:ext cx="4761905" cy="4761905"/>
          </a:xfrm>
          <a:prstGeom prst="rect">
            <a:avLst/>
          </a:prstGeom>
        </p:spPr>
      </p:pic>
    </p:spTree>
    <p:extLst>
      <p:ext uri="{BB962C8B-B14F-4D97-AF65-F5344CB8AC3E}">
        <p14:creationId xmlns:p14="http://schemas.microsoft.com/office/powerpoint/2010/main" val="22991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thổi</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thổi</a:t>
            </a:r>
            <a:r>
              <a:rPr lang="en-US" sz="2000" dirty="0">
                <a:latin typeface="Söhne"/>
              </a:rPr>
              <a:t>:</a:t>
            </a:r>
          </a:p>
          <a:p>
            <a:pPr algn="l"/>
            <a:r>
              <a:rPr lang="en-US" b="0" i="0" dirty="0">
                <a:effectLst/>
                <a:latin typeface="Söhne"/>
              </a:rPr>
              <a:t>1. </a:t>
            </a:r>
            <a:r>
              <a:rPr lang="vi-VN" b="0" i="0" dirty="0">
                <a:effectLst/>
                <a:latin typeface="Söhne"/>
              </a:rPr>
              <a:t>Kiểm tra và bảo dưỡng định kỳ máy thổi để việc vận hành an toàn</a:t>
            </a:r>
            <a:endParaRPr lang="en-US" b="0" i="0" dirty="0">
              <a:effectLst/>
              <a:latin typeface="Söhne"/>
            </a:endParaRPr>
          </a:p>
          <a:p>
            <a:pPr lvl="1"/>
            <a:r>
              <a:rPr lang="vi-VN" b="0" i="0" dirty="0">
                <a:effectLst/>
                <a:latin typeface="Söhne"/>
              </a:rPr>
              <a:t>Để đảm bảo việc vận hành máy thổi (blower machine) an toàn và hiệu quả, việc kiểm tra và bảo dưỡng định kỳ là rất quan trọng. Đầu tiên, bạn cần thực hiện các kiểm tra định kỳ của máy thổi theo lịch trình được đề ra bởi nhà sản xuất hoặc theo hướng dẫn của kỹ thuật viên chuyên nghiệp. </a:t>
            </a:r>
            <a:endParaRPr lang="en-US" b="0" i="0" dirty="0">
              <a:effectLst/>
              <a:latin typeface="Söhne"/>
            </a:endParaRPr>
          </a:p>
          <a:p>
            <a:pPr lvl="1"/>
            <a:r>
              <a:rPr lang="vi-VN" b="0" i="0" dirty="0">
                <a:effectLst/>
                <a:latin typeface="Söhne"/>
              </a:rPr>
              <a:t>Kiểm tra bao gồm việc xem xét các bộ phận chính như động cơ, cánh quạt, hệ thống điều khiển, và các phần khác để đảm bảo chúng hoạt động bình thường và an toàn.</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0005F161-8B96-7E15-81C3-48C04F292F43}"/>
              </a:ext>
            </a:extLst>
          </p:cNvPr>
          <p:cNvPicPr>
            <a:picLocks noChangeAspect="1"/>
          </p:cNvPicPr>
          <p:nvPr/>
        </p:nvPicPr>
        <p:blipFill>
          <a:blip r:embed="rId4"/>
          <a:stretch>
            <a:fillRect/>
          </a:stretch>
        </p:blipFill>
        <p:spPr>
          <a:xfrm>
            <a:off x="-962372" y="3008412"/>
            <a:ext cx="4761905" cy="4761905"/>
          </a:xfrm>
          <a:prstGeom prst="rect">
            <a:avLst/>
          </a:prstGeom>
        </p:spPr>
      </p:pic>
    </p:spTree>
    <p:extLst>
      <p:ext uri="{BB962C8B-B14F-4D97-AF65-F5344CB8AC3E}">
        <p14:creationId xmlns:p14="http://schemas.microsoft.com/office/powerpoint/2010/main" val="107997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thổi</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thổi</a:t>
            </a:r>
            <a:r>
              <a:rPr lang="en-US" sz="2000" dirty="0">
                <a:latin typeface="Söhne"/>
              </a:rPr>
              <a:t>:</a:t>
            </a:r>
          </a:p>
          <a:p>
            <a:pPr algn="l"/>
            <a:r>
              <a:rPr lang="en-US" b="0" i="0" dirty="0">
                <a:effectLst/>
                <a:latin typeface="Söhne"/>
              </a:rPr>
              <a:t>2. </a:t>
            </a:r>
            <a:r>
              <a:rPr lang="en-US" b="0" i="0" dirty="0" err="1">
                <a:effectLst/>
                <a:latin typeface="Söhne"/>
              </a:rPr>
              <a:t>Tuân</a:t>
            </a:r>
            <a:r>
              <a:rPr lang="en-US" b="0" i="0" dirty="0">
                <a:effectLst/>
                <a:latin typeface="Söhne"/>
              </a:rPr>
              <a:t> </a:t>
            </a:r>
            <a:r>
              <a:rPr lang="en-US" b="0" i="0" dirty="0" err="1">
                <a:effectLst/>
                <a:latin typeface="Söhne"/>
              </a:rPr>
              <a:t>thủ</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quy</a:t>
            </a:r>
            <a:r>
              <a:rPr lang="en-US" b="0" i="0" dirty="0">
                <a:effectLst/>
                <a:latin typeface="Söhne"/>
              </a:rPr>
              <a:t> </a:t>
            </a:r>
            <a:r>
              <a:rPr lang="en-US" b="0" i="0" dirty="0" err="1">
                <a:effectLst/>
                <a:latin typeface="Söhne"/>
              </a:rPr>
              <a:t>định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để</a:t>
            </a:r>
            <a:r>
              <a:rPr lang="en-US" b="0" i="0" dirty="0">
                <a:effectLst/>
                <a:latin typeface="Söhne"/>
              </a:rPr>
              <a:t> </a:t>
            </a:r>
            <a:r>
              <a:rPr lang="en-US" b="0" i="0" dirty="0" err="1">
                <a:effectLst/>
                <a:latin typeface="Söhne"/>
              </a:rPr>
              <a:t>việc</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thổi</a:t>
            </a:r>
            <a:r>
              <a:rPr lang="en-US" b="0" i="0" dirty="0">
                <a:effectLst/>
                <a:latin typeface="Söhne"/>
              </a:rPr>
              <a:t> an </a:t>
            </a:r>
            <a:r>
              <a:rPr lang="en-US" b="0" i="0" dirty="0" err="1">
                <a:effectLst/>
                <a:latin typeface="Söhne"/>
              </a:rPr>
              <a:t>toàn</a:t>
            </a:r>
            <a:endParaRPr lang="en-US" b="0" i="0" dirty="0">
              <a:effectLst/>
              <a:latin typeface="Söhne"/>
            </a:endParaRPr>
          </a:p>
          <a:p>
            <a:pPr lvl="1"/>
            <a:r>
              <a:rPr lang="vi-VN" b="0" i="0" dirty="0">
                <a:effectLst/>
                <a:latin typeface="Söhne"/>
              </a:rPr>
              <a:t>Đầu tiên, nhân viên cần được đào tạo về các quy định an toàn và các quy trình vận hành máy thổi. </a:t>
            </a:r>
            <a:endParaRPr lang="en-US" b="0" i="0" dirty="0">
              <a:effectLst/>
              <a:latin typeface="Söhne"/>
            </a:endParaRPr>
          </a:p>
          <a:p>
            <a:pPr lvl="1"/>
            <a:r>
              <a:rPr lang="vi-VN" b="0" i="0" dirty="0">
                <a:effectLst/>
                <a:latin typeface="Söhne"/>
              </a:rPr>
              <a:t>Đào tạo này bao gồm việc hướng dẫn về việc sử dụng thiết bị bảo hộ cá nhân, các biện pháp phòng ngừa nguy hiểm, và cách ứng phó với tình huống khẩn cấp.</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163E36A9-5989-1832-C1B6-82CE79678E37}"/>
              </a:ext>
            </a:extLst>
          </p:cNvPr>
          <p:cNvPicPr>
            <a:picLocks noChangeAspect="1"/>
          </p:cNvPicPr>
          <p:nvPr/>
        </p:nvPicPr>
        <p:blipFill>
          <a:blip r:embed="rId4"/>
          <a:stretch>
            <a:fillRect/>
          </a:stretch>
        </p:blipFill>
        <p:spPr>
          <a:xfrm>
            <a:off x="-962372" y="3008412"/>
            <a:ext cx="4761905" cy="4761905"/>
          </a:xfrm>
          <a:prstGeom prst="rect">
            <a:avLst/>
          </a:prstGeom>
        </p:spPr>
      </p:pic>
    </p:spTree>
    <p:extLst>
      <p:ext uri="{BB962C8B-B14F-4D97-AF65-F5344CB8AC3E}">
        <p14:creationId xmlns:p14="http://schemas.microsoft.com/office/powerpoint/2010/main" val="183161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thổi</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thổi</a:t>
            </a:r>
            <a:r>
              <a:rPr lang="en-US" sz="2000" dirty="0">
                <a:latin typeface="Söhne"/>
              </a:rPr>
              <a:t>:</a:t>
            </a:r>
          </a:p>
          <a:p>
            <a:pPr algn="l"/>
            <a:r>
              <a:rPr lang="en-US" b="0" i="0" dirty="0">
                <a:effectLst/>
                <a:latin typeface="Söhne"/>
              </a:rPr>
              <a:t>3. </a:t>
            </a:r>
            <a:r>
              <a:rPr lang="en-US" b="0" i="0" dirty="0" err="1">
                <a:effectLst/>
                <a:latin typeface="Söhne"/>
              </a:rPr>
              <a:t>Xác</a:t>
            </a:r>
            <a:r>
              <a:rPr lang="en-US" b="0" i="0" dirty="0">
                <a:effectLst/>
                <a:latin typeface="Söhne"/>
              </a:rPr>
              <a:t> </a:t>
            </a:r>
            <a:r>
              <a:rPr lang="en-US" b="0" i="0" dirty="0" err="1">
                <a:effectLst/>
                <a:latin typeface="Söhne"/>
              </a:rPr>
              <a:t>định</a:t>
            </a:r>
            <a:r>
              <a:rPr lang="en-US" b="0" i="0" dirty="0">
                <a:effectLst/>
                <a:latin typeface="Söhne"/>
              </a:rPr>
              <a:t> </a:t>
            </a:r>
            <a:r>
              <a:rPr lang="en-US" b="0" i="0" dirty="0" err="1">
                <a:effectLst/>
                <a:latin typeface="Söhne"/>
              </a:rPr>
              <a:t>và</a:t>
            </a:r>
            <a:r>
              <a:rPr lang="en-US" b="0" i="0" dirty="0">
                <a:effectLst/>
                <a:latin typeface="Söhne"/>
              </a:rPr>
              <a:t> </a:t>
            </a:r>
            <a:r>
              <a:rPr lang="en-US" b="0" i="0" dirty="0" err="1">
                <a:effectLst/>
                <a:latin typeface="Söhne"/>
              </a:rPr>
              <a:t>đánh</a:t>
            </a:r>
            <a:r>
              <a:rPr lang="en-US" b="0" i="0" dirty="0">
                <a:effectLst/>
                <a:latin typeface="Söhne"/>
              </a:rPr>
              <a:t> </a:t>
            </a:r>
            <a:r>
              <a:rPr lang="en-US" b="0" i="0" dirty="0" err="1">
                <a:effectLst/>
                <a:latin typeface="Söhne"/>
              </a:rPr>
              <a:t>dấu</a:t>
            </a:r>
            <a:r>
              <a:rPr lang="en-US" b="0" i="0" dirty="0">
                <a:effectLst/>
                <a:latin typeface="Söhne"/>
              </a:rPr>
              <a:t> </a:t>
            </a:r>
            <a:r>
              <a:rPr lang="en-US" b="0" i="0" dirty="0" err="1">
                <a:effectLst/>
                <a:latin typeface="Söhne"/>
              </a:rPr>
              <a:t>vùng</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thổi</a:t>
            </a:r>
            <a:endParaRPr lang="en-US" b="0" i="0" dirty="0">
              <a:effectLst/>
              <a:latin typeface="Söhne"/>
            </a:endParaRPr>
          </a:p>
          <a:p>
            <a:pPr lvl="1"/>
            <a:r>
              <a:rPr lang="vi-VN" b="0" i="0" dirty="0">
                <a:effectLst/>
                <a:latin typeface="Söhne"/>
              </a:rPr>
              <a:t>Trước khi vận hành máy thổi (blower machine), việc xác định và đánh dấu vùng an toàn là rất quan trọng để đảm bảo an toàn cho nhân viên và người làm việc xung quanh. </a:t>
            </a:r>
            <a:endParaRPr lang="en-US" b="0" i="0" dirty="0">
              <a:effectLst/>
              <a:latin typeface="Söhne"/>
            </a:endParaRPr>
          </a:p>
          <a:p>
            <a:pPr lvl="1"/>
            <a:r>
              <a:rPr lang="vi-VN" b="0" i="0" dirty="0">
                <a:effectLst/>
                <a:latin typeface="Söhne"/>
              </a:rPr>
              <a:t>Đầu tiên, cần xác định các vùng nguy hiểm gần máy thổi như khu vực cánh quạt hoặc các bộ phận chuyển động. Đây là những vùng mà người lao động không nên tiếp cận hoặc đứng gần khi máy đang hoạt động.</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EFB5968-631B-8DD2-7D02-475DE173C6B4}"/>
              </a:ext>
            </a:extLst>
          </p:cNvPr>
          <p:cNvPicPr>
            <a:picLocks noChangeAspect="1"/>
          </p:cNvPicPr>
          <p:nvPr/>
        </p:nvPicPr>
        <p:blipFill>
          <a:blip r:embed="rId4"/>
          <a:stretch>
            <a:fillRect/>
          </a:stretch>
        </p:blipFill>
        <p:spPr>
          <a:xfrm>
            <a:off x="-962372" y="3008412"/>
            <a:ext cx="4761905" cy="4761905"/>
          </a:xfrm>
          <a:prstGeom prst="rect">
            <a:avLst/>
          </a:prstGeom>
        </p:spPr>
      </p:pic>
    </p:spTree>
    <p:extLst>
      <p:ext uri="{BB962C8B-B14F-4D97-AF65-F5344CB8AC3E}">
        <p14:creationId xmlns:p14="http://schemas.microsoft.com/office/powerpoint/2010/main" val="411546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thổi</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thổi</a:t>
            </a:r>
            <a:r>
              <a:rPr lang="en-US" sz="2000" dirty="0">
                <a:latin typeface="Söhne"/>
              </a:rPr>
              <a:t>:</a:t>
            </a:r>
          </a:p>
          <a:p>
            <a:pPr algn="l"/>
            <a:r>
              <a:rPr lang="en-US" b="0" i="0" dirty="0">
                <a:effectLst/>
                <a:latin typeface="Söhne"/>
              </a:rPr>
              <a:t>4. </a:t>
            </a:r>
            <a:r>
              <a:rPr lang="en-US" b="0" i="0" dirty="0" err="1">
                <a:effectLst/>
                <a:latin typeface="Söhne"/>
              </a:rPr>
              <a:t>Sử</a:t>
            </a:r>
            <a:r>
              <a:rPr lang="en-US" b="0" i="0" dirty="0">
                <a:effectLst/>
                <a:latin typeface="Söhne"/>
              </a:rPr>
              <a:t> </a:t>
            </a:r>
            <a:r>
              <a:rPr lang="en-US" b="0" i="0" dirty="0" err="1">
                <a:effectLst/>
                <a:latin typeface="Söhne"/>
              </a:rPr>
              <a:t>dụng</a:t>
            </a:r>
            <a:r>
              <a:rPr lang="en-US" b="0" i="0" dirty="0">
                <a:effectLst/>
                <a:latin typeface="Söhne"/>
              </a:rPr>
              <a:t> </a:t>
            </a:r>
            <a:r>
              <a:rPr lang="en-US" b="0" i="0" dirty="0" err="1">
                <a:effectLst/>
                <a:latin typeface="Söhne"/>
              </a:rPr>
              <a:t>thiết</a:t>
            </a:r>
            <a:r>
              <a:rPr lang="en-US" b="0" i="0" dirty="0">
                <a:effectLst/>
                <a:latin typeface="Söhne"/>
              </a:rPr>
              <a:t> </a:t>
            </a:r>
            <a:r>
              <a:rPr lang="en-US" b="0" i="0" dirty="0" err="1">
                <a:effectLst/>
                <a:latin typeface="Söhne"/>
              </a:rPr>
              <a:t>bị</a:t>
            </a:r>
            <a:r>
              <a:rPr lang="en-US" b="0" i="0" dirty="0">
                <a:effectLst/>
                <a:latin typeface="Söhne"/>
              </a:rPr>
              <a:t> </a:t>
            </a:r>
            <a:r>
              <a:rPr lang="en-US" b="0" i="0" dirty="0" err="1">
                <a:effectLst/>
                <a:latin typeface="Söhne"/>
              </a:rPr>
              <a:t>bảo</a:t>
            </a:r>
            <a:r>
              <a:rPr lang="en-US" b="0" i="0" dirty="0">
                <a:effectLst/>
                <a:latin typeface="Söhne"/>
              </a:rPr>
              <a:t> </a:t>
            </a:r>
            <a:r>
              <a:rPr lang="en-US" b="0" i="0" dirty="0" err="1">
                <a:effectLst/>
                <a:latin typeface="Söhne"/>
              </a:rPr>
              <a:t>hộ</a:t>
            </a:r>
            <a:r>
              <a:rPr lang="en-US" b="0" i="0" dirty="0">
                <a:effectLst/>
                <a:latin typeface="Söhne"/>
              </a:rPr>
              <a:t> </a:t>
            </a:r>
            <a:r>
              <a:rPr lang="en-US" b="0" i="0" dirty="0" err="1">
                <a:effectLst/>
                <a:latin typeface="Söhne"/>
              </a:rPr>
              <a:t>cá</a:t>
            </a:r>
            <a:r>
              <a:rPr lang="en-US" b="0" i="0" dirty="0">
                <a:effectLst/>
                <a:latin typeface="Söhne"/>
              </a:rPr>
              <a:t> </a:t>
            </a:r>
            <a:r>
              <a:rPr lang="en-US" b="0" i="0" dirty="0" err="1">
                <a:effectLst/>
                <a:latin typeface="Söhne"/>
              </a:rPr>
              <a:t>nhân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thổi</a:t>
            </a:r>
            <a:endParaRPr lang="en-US" b="0" i="0" dirty="0">
              <a:effectLst/>
              <a:latin typeface="Söhne"/>
            </a:endParaRPr>
          </a:p>
          <a:p>
            <a:pPr lvl="1"/>
            <a:r>
              <a:rPr lang="vi-VN" b="0" i="0" dirty="0">
                <a:effectLst/>
                <a:latin typeface="Söhne"/>
              </a:rPr>
              <a:t>Đầu tiên, nhân viên cần đeo đầy đủ thiết bị bảo hộ cá nhân như mũ bảo hiểm, kính bảo hộ, khẩu trang và găng tay. Mũ bảo hiểm sẽ bảo vệ đầu khỏi các vật thể rơi từ trên cao, trong khi kính bảo hộ giúp bảo vệ mắt khỏi bụi, cát và các vật thể lạ bay vào. </a:t>
            </a:r>
            <a:endParaRPr lang="en-US" b="0" i="0" dirty="0">
              <a:effectLst/>
              <a:latin typeface="Söhne"/>
            </a:endParaRPr>
          </a:p>
          <a:p>
            <a:pPr lvl="1"/>
            <a:r>
              <a:rPr lang="vi-VN" b="0" i="0" dirty="0">
                <a:effectLst/>
                <a:latin typeface="Söhne"/>
              </a:rPr>
              <a:t>Khẩu trang sẽ ngăn ngừa hít phải bụi và hơi độc hại, và găng tay sẽ bảo vệ đôi tay khỏi các vật dụng sắc nhọn hoặc chất hóa học.</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9F59C0D-0329-DAA3-E4B9-0776ADB5BA2D}"/>
              </a:ext>
            </a:extLst>
          </p:cNvPr>
          <p:cNvPicPr>
            <a:picLocks noChangeAspect="1"/>
          </p:cNvPicPr>
          <p:nvPr/>
        </p:nvPicPr>
        <p:blipFill>
          <a:blip r:embed="rId4"/>
          <a:stretch>
            <a:fillRect/>
          </a:stretch>
        </p:blipFill>
        <p:spPr>
          <a:xfrm>
            <a:off x="-962372" y="3008412"/>
            <a:ext cx="4761905" cy="4761905"/>
          </a:xfrm>
          <a:prstGeom prst="rect">
            <a:avLst/>
          </a:prstGeom>
        </p:spPr>
      </p:pic>
    </p:spTree>
    <p:extLst>
      <p:ext uri="{BB962C8B-B14F-4D97-AF65-F5344CB8AC3E}">
        <p14:creationId xmlns:p14="http://schemas.microsoft.com/office/powerpoint/2010/main" val="3063849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thổi</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thổi</a:t>
            </a:r>
            <a:r>
              <a:rPr lang="en-US" sz="2000" dirty="0">
                <a:latin typeface="Söhne"/>
              </a:rPr>
              <a:t>:</a:t>
            </a:r>
          </a:p>
          <a:p>
            <a:pPr algn="l"/>
            <a:r>
              <a:rPr lang="en-US" b="0" i="0" dirty="0">
                <a:effectLst/>
                <a:latin typeface="Söhne"/>
              </a:rPr>
              <a:t>5. </a:t>
            </a:r>
            <a:r>
              <a:rPr lang="vi-VN" b="0" i="0" dirty="0">
                <a:effectLst/>
                <a:latin typeface="Söhne"/>
              </a:rPr>
              <a:t>Quy trình khẩn cấp và phản ứng trong trường hợp sự cố khi vận hành máy thổi</a:t>
            </a:r>
            <a:endParaRPr lang="en-US" b="0" i="0" dirty="0">
              <a:effectLst/>
              <a:latin typeface="Söhne"/>
            </a:endParaRPr>
          </a:p>
          <a:p>
            <a:pPr lvl="1"/>
            <a:r>
              <a:rPr lang="vi-VN" b="0" i="0" dirty="0">
                <a:effectLst/>
                <a:latin typeface="Söhne"/>
              </a:rPr>
              <a:t>Quy trình khẩn cấp và phản ứng trong trường hợp sự cố khi vận hành máy thổi (blower machine) là một phần quan trọng trong việc đảm bảo an toàn lao động. Đầu tiên, nhân viên cần được đào tạo về các quy trình khẩn cấp và biết cách phản ứng khi có sự cố xảy ra. </a:t>
            </a:r>
            <a:endParaRPr lang="en-US" b="0" i="0" dirty="0">
              <a:effectLst/>
              <a:latin typeface="Söhne"/>
            </a:endParaRPr>
          </a:p>
          <a:p>
            <a:pPr lvl="1"/>
            <a:r>
              <a:rPr lang="vi-VN" b="0" i="0" dirty="0">
                <a:effectLst/>
                <a:latin typeface="Söhne"/>
              </a:rPr>
              <a:t>Khi phát hiện sự cố, nhân viên nên ngừng ngay việc vận hành máy thổi và thông báo cho người quản lý hoặc kỹ thuật viên có trách nhiệm.</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8433CB5-AF5B-E130-7622-4B57419A3A4B}"/>
              </a:ext>
            </a:extLst>
          </p:cNvPr>
          <p:cNvPicPr>
            <a:picLocks noChangeAspect="1"/>
          </p:cNvPicPr>
          <p:nvPr/>
        </p:nvPicPr>
        <p:blipFill>
          <a:blip r:embed="rId4"/>
          <a:stretch>
            <a:fillRect/>
          </a:stretch>
        </p:blipFill>
        <p:spPr>
          <a:xfrm>
            <a:off x="-962372" y="3008412"/>
            <a:ext cx="4761905" cy="4761905"/>
          </a:xfrm>
          <a:prstGeom prst="rect">
            <a:avLst/>
          </a:prstGeom>
        </p:spPr>
      </p:pic>
    </p:spTree>
    <p:extLst>
      <p:ext uri="{BB962C8B-B14F-4D97-AF65-F5344CB8AC3E}">
        <p14:creationId xmlns:p14="http://schemas.microsoft.com/office/powerpoint/2010/main" val="1918381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thổi</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thổi</a:t>
            </a:r>
            <a:r>
              <a:rPr lang="en-US" sz="2000" dirty="0">
                <a:latin typeface="Söhne"/>
              </a:rPr>
              <a:t>:</a:t>
            </a:r>
          </a:p>
          <a:p>
            <a:pPr algn="l"/>
            <a:r>
              <a:rPr lang="en-US" b="0" i="0" dirty="0">
                <a:effectLst/>
                <a:latin typeface="Söhne"/>
              </a:rPr>
              <a:t>6. </a:t>
            </a:r>
            <a:r>
              <a:rPr lang="en-US" b="0" i="0" dirty="0" err="1">
                <a:effectLst/>
                <a:latin typeface="Söhne"/>
              </a:rPr>
              <a:t>Tham</a:t>
            </a:r>
            <a:r>
              <a:rPr lang="en-US" b="0" i="0" dirty="0">
                <a:effectLst/>
                <a:latin typeface="Söhne"/>
              </a:rPr>
              <a:t> </a:t>
            </a:r>
            <a:r>
              <a:rPr lang="en-US" b="0" i="0" dirty="0" err="1">
                <a:effectLst/>
                <a:latin typeface="Söhne"/>
              </a:rPr>
              <a:t>gia</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khóa</a:t>
            </a:r>
            <a:r>
              <a:rPr lang="en-US" b="0" i="0" dirty="0">
                <a:effectLst/>
                <a:latin typeface="Söhne"/>
              </a:rPr>
              <a:t> </a:t>
            </a:r>
            <a:r>
              <a:rPr lang="en-US" b="0" i="0" dirty="0" err="1">
                <a:effectLst/>
                <a:latin typeface="Söhne"/>
              </a:rPr>
              <a:t>học</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thổi</a:t>
            </a:r>
            <a:endParaRPr lang="en-US" b="0" i="0" dirty="0">
              <a:effectLst/>
              <a:latin typeface="Söhne"/>
            </a:endParaRPr>
          </a:p>
          <a:p>
            <a:pPr lvl="1"/>
            <a:r>
              <a:rPr lang="vi-VN" b="0" i="0" dirty="0">
                <a:effectLst/>
                <a:latin typeface="Söhne"/>
              </a:rPr>
              <a:t>Huấn luyện an toàn vệ sinh lao động không chỉ là yêu cầu pháp lý mà còn là cam kết đối với sự an toàn và sức khỏe của người lao động. </a:t>
            </a:r>
            <a:endParaRPr lang="en-US" b="0" i="0" dirty="0">
              <a:effectLst/>
              <a:latin typeface="Söhne"/>
            </a:endParaRPr>
          </a:p>
          <a:p>
            <a:pPr lvl="1"/>
            <a:r>
              <a:rPr lang="vi-VN" b="0" i="0" dirty="0">
                <a:effectLst/>
                <a:latin typeface="Söhne"/>
              </a:rPr>
              <a:t>Nó giúp nhân viên nhận biết và đối phó với các nguy cơ và tình huống nguy hiểm, từ đó giảm thiểu tai nạn, thương tích hoặc tử vong trong công việc hàng ngày.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EE5BB33-6986-A5BE-6F37-6BC2EF733855}"/>
              </a:ext>
            </a:extLst>
          </p:cNvPr>
          <p:cNvPicPr>
            <a:picLocks noChangeAspect="1"/>
          </p:cNvPicPr>
          <p:nvPr/>
        </p:nvPicPr>
        <p:blipFill>
          <a:blip r:embed="rId4"/>
          <a:stretch>
            <a:fillRect/>
          </a:stretch>
        </p:blipFill>
        <p:spPr>
          <a:xfrm>
            <a:off x="-962372" y="3008412"/>
            <a:ext cx="4761905" cy="4761905"/>
          </a:xfrm>
          <a:prstGeom prst="rect">
            <a:avLst/>
          </a:prstGeom>
        </p:spPr>
      </p:pic>
    </p:spTree>
    <p:extLst>
      <p:ext uri="{BB962C8B-B14F-4D97-AF65-F5344CB8AC3E}">
        <p14:creationId xmlns:p14="http://schemas.microsoft.com/office/powerpoint/2010/main" val="141560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máy thổi</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A. </a:t>
            </a:r>
            <a:r>
              <a:rPr lang="vi-VN" sz="2400" b="1" i="0" dirty="0">
                <a:effectLst/>
                <a:latin typeface="Söhne"/>
              </a:rPr>
              <a:t>Điều kiện thời tiết ảnh hưởng như thế nào đến việc vận hành máy thổi</a:t>
            </a:r>
            <a:endParaRPr lang="en-US" sz="2400" b="1" i="0" dirty="0">
              <a:effectLst/>
              <a:latin typeface="Söhne"/>
            </a:endParaRPr>
          </a:p>
          <a:p>
            <a:r>
              <a:rPr lang="vi-VN" b="0" i="0" dirty="0">
                <a:effectLst/>
                <a:latin typeface="Söhne"/>
              </a:rPr>
              <a:t>Đầu tiên, nhiệt độ bên ngoài có thể ảnh hưởng đến hiệu suất của máy thổi. Nhiệt độ quá cao có thể làm tăng nhiệt độ hoạt động của máy và gây quá tải, trong khi nhiệt độ quá thấp có thể làm giảm hiệu suất hoạt động của máy.</a:t>
            </a:r>
          </a:p>
          <a:p>
            <a:r>
              <a:rPr lang="vi-VN" b="0" i="0" dirty="0">
                <a:effectLst/>
                <a:latin typeface="Söhne"/>
              </a:rPr>
              <a:t>Thời tiết mưa và ẩm ướt cũng có thể gây ra các vấn đề khi vận hành máy thổi. Nước và độ ẩm có thể làm giảm khả năng làm khô và làm mát của máy thổi, dẫn đến hao mòn nhanh hơn và nguy cơ hỏng hóc.</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409E0A1B-EF93-A852-B64E-CCBEFC30BF2A}"/>
              </a:ext>
            </a:extLst>
          </p:cNvPr>
          <p:cNvPicPr>
            <a:picLocks noChangeAspect="1"/>
          </p:cNvPicPr>
          <p:nvPr/>
        </p:nvPicPr>
        <p:blipFill>
          <a:blip r:embed="rId3"/>
          <a:stretch>
            <a:fillRect/>
          </a:stretch>
        </p:blipFill>
        <p:spPr>
          <a:xfrm>
            <a:off x="-1394420" y="3573016"/>
            <a:ext cx="4761905" cy="4761905"/>
          </a:xfrm>
          <a:prstGeom prst="rect">
            <a:avLst/>
          </a:prstGeom>
        </p:spPr>
      </p:pic>
    </p:spTree>
    <p:extLst>
      <p:ext uri="{BB962C8B-B14F-4D97-AF65-F5344CB8AC3E}">
        <p14:creationId xmlns:p14="http://schemas.microsoft.com/office/powerpoint/2010/main" val="3068244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máy thổi</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B. </a:t>
            </a:r>
            <a:r>
              <a:rPr lang="vi-VN" sz="2400" b="1" i="0" dirty="0">
                <a:effectLst/>
                <a:latin typeface="Söhne"/>
              </a:rPr>
              <a:t>Môi trường làm việc ảnh hưởng như thế nào đến việc vận hành máy thổi</a:t>
            </a:r>
            <a:endParaRPr lang="en-US" sz="2400" b="1" i="0" dirty="0">
              <a:effectLst/>
              <a:latin typeface="Söhne"/>
            </a:endParaRPr>
          </a:p>
          <a:p>
            <a:r>
              <a:rPr lang="vi-VN" b="0" i="0" dirty="0">
                <a:effectLst/>
                <a:latin typeface="Söhne"/>
              </a:rPr>
              <a:t>Đầu tiên, điều kiện nhiệt độ và độ ẩm trong môi trường có thể ảnh hưởng đến hiệu suất của máy thổi. Nhiệt độ cao hoặc độ ẩm quá mức có thể làm tăng nhiệt độ hoạt động của máy và gây ra quá tải, ảnh hưởng đến tuổi thọ và hiệu suất của máy.</a:t>
            </a:r>
          </a:p>
          <a:p>
            <a:r>
              <a:rPr lang="vi-VN" b="0" i="0" dirty="0">
                <a:effectLst/>
                <a:latin typeface="Söhne"/>
              </a:rPr>
              <a:t>Tiếp theo, môi trường làm việc có thể chứa các chất độc hại hoặc bụi mịn có thể ảnh hưởng đến hoạt động của máy thổi. Việc hít phải các chất độc hại trong môi trường có thể gây hại cho máy thổi và ảnh hưởng đến sức khỏe của nhân viên.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868CA337-DB8C-FE36-1240-9FC4B4359036}"/>
              </a:ext>
            </a:extLst>
          </p:cNvPr>
          <p:cNvPicPr>
            <a:picLocks noChangeAspect="1"/>
          </p:cNvPicPr>
          <p:nvPr/>
        </p:nvPicPr>
        <p:blipFill>
          <a:blip r:embed="rId3"/>
          <a:stretch>
            <a:fillRect/>
          </a:stretch>
        </p:blipFill>
        <p:spPr>
          <a:xfrm>
            <a:off x="-1394420" y="3573016"/>
            <a:ext cx="4761905" cy="4761905"/>
          </a:xfrm>
          <a:prstGeom prst="rect">
            <a:avLst/>
          </a:prstGeom>
        </p:spPr>
      </p:pic>
    </p:spTree>
    <p:extLst>
      <p:ext uri="{BB962C8B-B14F-4D97-AF65-F5344CB8AC3E}">
        <p14:creationId xmlns:p14="http://schemas.microsoft.com/office/powerpoint/2010/main" val="1389446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máy thổi</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C. </a:t>
            </a:r>
            <a:r>
              <a:rPr lang="vi-VN" sz="2400" b="1" i="0" dirty="0">
                <a:effectLst/>
                <a:latin typeface="Söhne"/>
              </a:rPr>
              <a:t>Tình trạng kỹ thuật của máy thổi ảnh hưởng như thế nào đến việc vận hành máy thổi</a:t>
            </a:r>
            <a:endParaRPr lang="en-US" sz="2400" b="1" i="0" dirty="0">
              <a:effectLst/>
              <a:latin typeface="Söhne"/>
            </a:endParaRPr>
          </a:p>
          <a:p>
            <a:r>
              <a:rPr lang="vi-VN" b="0" i="0" dirty="0">
                <a:effectLst/>
                <a:latin typeface="Söhne"/>
              </a:rPr>
              <a:t>Tình trạng kỹ thuật của máy thổi (blower machine) có ảnh hưởng đáng kể đến việc vận hành và hiệu suất của máy. Đầu tiên, các thành phần chính của máy thổi như động cơ, cánh quạt, hệ thống điều khiển cần phải được kiểm tra và bảo dưỡng định kỳ. </a:t>
            </a:r>
            <a:endParaRPr lang="en-US" b="0" i="0" dirty="0">
              <a:effectLst/>
              <a:latin typeface="Söhne"/>
            </a:endParaRPr>
          </a:p>
          <a:p>
            <a:r>
              <a:rPr lang="vi-VN" b="0" i="0" dirty="0">
                <a:effectLst/>
                <a:latin typeface="Söhne"/>
              </a:rPr>
              <a:t>Nếu các thành phần này không hoạt động chính xác hoặc bị hỏng, có thể dẫn đến giảm hiệu suất hoặc nguy cơ hỏng hóc máy trong quá trình vận hành.</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0E7104B8-E4C6-2112-1F05-6B71AA962650}"/>
              </a:ext>
            </a:extLst>
          </p:cNvPr>
          <p:cNvPicPr>
            <a:picLocks noChangeAspect="1"/>
          </p:cNvPicPr>
          <p:nvPr/>
        </p:nvPicPr>
        <p:blipFill>
          <a:blip r:embed="rId3"/>
          <a:stretch>
            <a:fillRect/>
          </a:stretch>
        </p:blipFill>
        <p:spPr>
          <a:xfrm>
            <a:off x="-1394420" y="3573016"/>
            <a:ext cx="4761905" cy="4761905"/>
          </a:xfrm>
          <a:prstGeom prst="rect">
            <a:avLst/>
          </a:prstGeom>
        </p:spPr>
      </p:pic>
    </p:spTree>
    <p:extLst>
      <p:ext uri="{BB962C8B-B14F-4D97-AF65-F5344CB8AC3E}">
        <p14:creationId xmlns:p14="http://schemas.microsoft.com/office/powerpoint/2010/main" val="367863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máy thổi</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D. </a:t>
            </a:r>
            <a:r>
              <a:rPr lang="vi-VN" sz="2400" b="1" i="0" dirty="0">
                <a:effectLst/>
                <a:latin typeface="Söhne"/>
              </a:rPr>
              <a:t>Kiến thức an toàn và kỹ năng của người lao động ảnh hưởng như thế nào đến việc vận hành máy thổi</a:t>
            </a:r>
            <a:endParaRPr lang="en-US" sz="2400" b="1" i="0" dirty="0">
              <a:effectLst/>
              <a:latin typeface="Söhne"/>
            </a:endParaRPr>
          </a:p>
          <a:p>
            <a:r>
              <a:rPr lang="vi-VN" b="0" i="0" dirty="0">
                <a:effectLst/>
                <a:latin typeface="Söhne"/>
              </a:rPr>
              <a:t>Kiến thức an toàn và kỹ năng của người lao động đóng vai trò quan trọng đối với việc vận hành máy thổi (blower machine). Đầu tiên, việc có kiến thức về an toàn là cần thiết để nhận biết các nguy hiểm tiềm ẩn khi vận hành máy thổi. </a:t>
            </a:r>
            <a:endParaRPr lang="en-US" b="0" i="0" dirty="0">
              <a:effectLst/>
              <a:latin typeface="Söhne"/>
            </a:endParaRPr>
          </a:p>
          <a:p>
            <a:r>
              <a:rPr lang="vi-VN" b="0" i="0" dirty="0">
                <a:effectLst/>
                <a:latin typeface="Söhne"/>
              </a:rPr>
              <a:t>Người lao động cần hiểu về các nguyên tắc an toàn trong quá trình làm việc gần máy thổi, như không tiếp xúc với các bộ phận chuyển động khi máy đang hoạt động.</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772EFDB5-3016-6045-DB9B-33C1088ACD15}"/>
              </a:ext>
            </a:extLst>
          </p:cNvPr>
          <p:cNvPicPr>
            <a:picLocks noChangeAspect="1"/>
          </p:cNvPicPr>
          <p:nvPr/>
        </p:nvPicPr>
        <p:blipFill>
          <a:blip r:embed="rId3"/>
          <a:stretch>
            <a:fillRect/>
          </a:stretch>
        </p:blipFill>
        <p:spPr>
          <a:xfrm>
            <a:off x="-1394420" y="3573016"/>
            <a:ext cx="4761905" cy="4761905"/>
          </a:xfrm>
          <a:prstGeom prst="rect">
            <a:avLst/>
          </a:prstGeom>
        </p:spPr>
      </p:pic>
    </p:spTree>
    <p:extLst>
      <p:ext uri="{BB962C8B-B14F-4D97-AF65-F5344CB8AC3E}">
        <p14:creationId xmlns:p14="http://schemas.microsoft.com/office/powerpoint/2010/main" val="706875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6741839"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thổi</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A. </a:t>
            </a:r>
            <a:r>
              <a:rPr lang="vi-VN" b="1" i="0" dirty="0">
                <a:effectLst/>
                <a:latin typeface="Open Sans" panose="020B0606030504020204" pitchFamily="34" charset="0"/>
              </a:rPr>
              <a:t>Tại sao người vận hành máy thổi cần phải được đào tạo an toàn lao động</a:t>
            </a:r>
            <a:r>
              <a:rPr lang="en-US" sz="2000" dirty="0">
                <a:solidFill>
                  <a:schemeClr val="bg1"/>
                </a:solidFill>
              </a:rPr>
              <a:t>:</a:t>
            </a:r>
          </a:p>
          <a:p>
            <a:pPr algn="l"/>
            <a:r>
              <a:rPr lang="vi-VN" b="0" i="0" dirty="0">
                <a:effectLst/>
                <a:latin typeface="Open Sans" panose="020B0606030504020204" pitchFamily="34" charset="0"/>
              </a:rPr>
              <a:t>Người vận hành máy thổi (blower machine) cần phải được đào tạo an toàn lao động vì nhiều lý do quan trọng. Đầu tiên, đào tạo an toàn lao động giúp người vận hành hiểu và nhận biết các nguy hiểm tiềm ẩn khi làm việc với máy thổi. </a:t>
            </a:r>
            <a:endParaRPr lang="en-US" b="0" i="0" dirty="0">
              <a:effectLst/>
              <a:latin typeface="Open Sans" panose="020B0606030504020204" pitchFamily="34" charset="0"/>
            </a:endParaRPr>
          </a:p>
          <a:p>
            <a:pPr algn="l"/>
            <a:r>
              <a:rPr lang="vi-VN" b="0" i="0" dirty="0">
                <a:effectLst/>
                <a:latin typeface="Open Sans" panose="020B0606030504020204" pitchFamily="34" charset="0"/>
              </a:rPr>
              <a:t>Họ sẽ được hướng dẫn về các quy tắc an toàn cơ bản, như không tiếp xúc với các bộ phận chuyển động khi máy đang hoạt động, đảm bảo sự an toàn cho bản thân và người khác.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076EBDAF-99EF-5943-0EB5-8528121387F3}"/>
              </a:ext>
            </a:extLst>
          </p:cNvPr>
          <p:cNvPicPr>
            <a:picLocks noChangeAspect="1"/>
          </p:cNvPicPr>
          <p:nvPr/>
        </p:nvPicPr>
        <p:blipFill>
          <a:blip r:embed="rId3"/>
          <a:stretch>
            <a:fillRect/>
          </a:stretch>
        </p:blipFill>
        <p:spPr>
          <a:xfrm>
            <a:off x="6454452" y="980728"/>
            <a:ext cx="4761905" cy="4761905"/>
          </a:xfrm>
          <a:prstGeom prst="rect">
            <a:avLst/>
          </a:prstGeom>
        </p:spPr>
      </p:pic>
    </p:spTree>
    <p:extLst>
      <p:ext uri="{BB962C8B-B14F-4D97-AF65-F5344CB8AC3E}">
        <p14:creationId xmlns:p14="http://schemas.microsoft.com/office/powerpoint/2010/main" val="2057884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533927"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thổi</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Huấn</a:t>
            </a:r>
            <a:r>
              <a:rPr lang="en-US" b="1" i="0" dirty="0">
                <a:effectLst/>
                <a:latin typeface="Open Sans" panose="020B0606030504020204" pitchFamily="34" charset="0"/>
              </a:rPr>
              <a:t> </a:t>
            </a:r>
            <a:r>
              <a:rPr lang="en-US" b="1" i="0" dirty="0" err="1">
                <a:effectLst/>
                <a:latin typeface="Open Sans" panose="020B0606030504020204" pitchFamily="34" charset="0"/>
              </a:rPr>
              <a:t>luyện</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thổi</a:t>
            </a:r>
            <a:r>
              <a:rPr lang="en-US" b="1" i="0" dirty="0">
                <a:effectLst/>
                <a:latin typeface="Open Sans" panose="020B0606030504020204" pitchFamily="34" charset="0"/>
              </a:rPr>
              <a:t> ở </a:t>
            </a:r>
            <a:r>
              <a:rPr lang="en-US" b="1" i="0" dirty="0" err="1">
                <a:effectLst/>
                <a:latin typeface="Open Sans" panose="020B0606030504020204" pitchFamily="34" charset="0"/>
              </a:rPr>
              <a:t>đâu</a:t>
            </a:r>
            <a:r>
              <a:rPr lang="en-US" b="1" i="0" dirty="0">
                <a:effectLst/>
                <a:latin typeface="Open Sans" panose="020B0606030504020204" pitchFamily="34" charset="0"/>
              </a:rPr>
              <a:t>? </a:t>
            </a:r>
            <a:endParaRPr lang="en-US" sz="2000" dirty="0">
              <a:solidFill>
                <a:schemeClr val="bg1"/>
              </a:solidFill>
            </a:endParaRPr>
          </a:p>
          <a:p>
            <a:pPr algn="l"/>
            <a:r>
              <a:rPr lang="vi-VN" b="0" i="0" dirty="0">
                <a:effectLst/>
                <a:latin typeface="Open Sans" panose="020B0606030504020204" pitchFamily="34" charset="0"/>
              </a:rPr>
              <a:t>An Toàn Nam Việt là trung tâm chuyên huấn luyện an toàn lao động uy tín và chất lượng ở Việt Nam hiện nay. Với các buổi huấn luyện an toàn lao động được diễn ra liên tục tại các xưởng sản xuất, nhà máy hoặc công trường xây dựng trên khắp cả nước (63 tỉnh thành tại Việt Nam).</a:t>
            </a:r>
          </a:p>
          <a:p>
            <a:pPr algn="l"/>
            <a:r>
              <a:rPr lang="vi-VN" b="0" i="0" dirty="0">
                <a:effectLst/>
                <a:latin typeface="Open Sans" panose="020B0606030504020204" pitchFamily="34" charset="0"/>
              </a:rPr>
              <a:t>Đảm bảo cho việc huấn luyện được hiệu quả, An Toàn Nam Việt chuẩn bị cẩn thận, tỉ mỉ từng tí một dù là nhỏ nhất. Từ việc chuẩn bị công cụ, dụng cụ, thiết bị giảng dạy đến giáo trình, tài liệu, âm thanh, ánh sáng.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C1F7C822-6C32-2CF8-CEF6-3B585185FFEE}"/>
              </a:ext>
            </a:extLst>
          </p:cNvPr>
          <p:cNvPicPr>
            <a:picLocks noChangeAspect="1"/>
          </p:cNvPicPr>
          <p:nvPr/>
        </p:nvPicPr>
        <p:blipFill>
          <a:blip r:embed="rId3"/>
          <a:stretch>
            <a:fillRect/>
          </a:stretch>
        </p:blipFill>
        <p:spPr>
          <a:xfrm>
            <a:off x="6454452" y="980728"/>
            <a:ext cx="4761905" cy="4761905"/>
          </a:xfrm>
          <a:prstGeom prst="rect">
            <a:avLst/>
          </a:prstGeom>
        </p:spPr>
      </p:pic>
    </p:spTree>
    <p:extLst>
      <p:ext uri="{BB962C8B-B14F-4D97-AF65-F5344CB8AC3E}">
        <p14:creationId xmlns:p14="http://schemas.microsoft.com/office/powerpoint/2010/main" val="3939004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máy</a:t>
            </a:r>
            <a:r>
              <a:rPr lang="en-US" sz="3200" dirty="0">
                <a:latin typeface="UTM Aptima" panose="02040603050506020204" pitchFamily="18" charset="0"/>
              </a:rPr>
              <a:t> </a:t>
            </a:r>
            <a:r>
              <a:rPr lang="en-US" sz="3200" dirty="0" err="1">
                <a:latin typeface="UTM Aptima" panose="02040603050506020204" pitchFamily="18" charset="0"/>
              </a:rPr>
              <a:t>thổi</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A. </a:t>
            </a:r>
            <a:r>
              <a:rPr lang="en-US" sz="2000" b="1" i="0" dirty="0" err="1">
                <a:effectLst/>
                <a:latin typeface="Open Sans" panose="020B0606030504020204" pitchFamily="34" charset="0"/>
              </a:rPr>
              <a:t>Tầm</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quan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trọng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duy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thổi</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Việc duy trì an toàn lao động trong vận hành máy thổi (blower machine) là rất quan trọng vì nó đảm bảo sự bảo vệ cho người lao động và đồng thời giữ cho quá trình vận hành máy diễn ra một cách hiệu quả và ổn định.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an toàn lao động giúp giảm thiểu nguy cơ tai nạn và thương tích cho nhân viên. Vận hành máy thổi có thể tiềm ẩn nhiều nguy hiểm như va đập, gây thương tích do bộ phận chuyển động, hoặc nguy cơ bị hít phải các chất độc hại nếu không tuân thủ các quy tắc an toàn.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B8787DF0-3F05-F510-2343-E742BA74B085}"/>
              </a:ext>
            </a:extLst>
          </p:cNvPr>
          <p:cNvPicPr>
            <a:picLocks noChangeAspect="1"/>
          </p:cNvPicPr>
          <p:nvPr/>
        </p:nvPicPr>
        <p:blipFill>
          <a:blip r:embed="rId3"/>
          <a:stretch>
            <a:fillRect/>
          </a:stretch>
        </p:blipFill>
        <p:spPr>
          <a:xfrm>
            <a:off x="-1178396" y="3420699"/>
            <a:ext cx="4761905" cy="4761905"/>
          </a:xfrm>
          <a:prstGeom prst="rect">
            <a:avLst/>
          </a:prstGeom>
        </p:spPr>
      </p:pic>
    </p:spTree>
    <p:extLst>
      <p:ext uri="{BB962C8B-B14F-4D97-AF65-F5344CB8AC3E}">
        <p14:creationId xmlns:p14="http://schemas.microsoft.com/office/powerpoint/2010/main" val="1609738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máy</a:t>
            </a:r>
            <a:r>
              <a:rPr lang="en-US" sz="3200" dirty="0">
                <a:latin typeface="UTM Aptima" panose="02040603050506020204" pitchFamily="18" charset="0"/>
              </a:rPr>
              <a:t> </a:t>
            </a:r>
            <a:r>
              <a:rPr lang="en-US" sz="3200" dirty="0" err="1">
                <a:latin typeface="UTM Aptima" panose="02040603050506020204" pitchFamily="18" charset="0"/>
              </a:rPr>
              <a:t>thổi</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Biện pháp an toàn quan trọng cần nắm được trước khi vận hành máy thổi</a:t>
            </a:r>
          </a:p>
          <a:p>
            <a:pPr algn="l">
              <a:lnSpc>
                <a:spcPct val="120000"/>
              </a:lnSpc>
            </a:pPr>
            <a:r>
              <a:rPr lang="vi-VN" b="0" i="0" dirty="0">
                <a:effectLst/>
                <a:latin typeface="Open Sans" panose="020B0606030504020204" pitchFamily="34" charset="0"/>
              </a:rPr>
              <a:t>Trước khi vận hành máy thổi (blower machine), có một số biện pháp an toàn quan trọng mà cần nắm được để đảm bảo an toàn cho bản thân và những người xung quanh.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cần kiểm tra và đảm bảo rằng máy thổi được lắp đặt và bảo trì đúng cách theo hướng dẫn của nhà sản xuất. Điều này bao gồm kiểm tra các bộ phận cơ khí, điện và các thành phần khác của máy để đảm bảo chúng hoạt động tốt và an toàn.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C8A69F20-B565-14D6-4E68-196BD3527E2A}"/>
              </a:ext>
            </a:extLst>
          </p:cNvPr>
          <p:cNvPicPr>
            <a:picLocks noChangeAspect="1"/>
          </p:cNvPicPr>
          <p:nvPr/>
        </p:nvPicPr>
        <p:blipFill>
          <a:blip r:embed="rId3"/>
          <a:stretch>
            <a:fillRect/>
          </a:stretch>
        </p:blipFill>
        <p:spPr>
          <a:xfrm>
            <a:off x="-1178396" y="3420699"/>
            <a:ext cx="4761905" cy="4761905"/>
          </a:xfrm>
          <a:prstGeom prst="rect">
            <a:avLst/>
          </a:prstGeom>
        </p:spPr>
      </p:pic>
    </p:spTree>
    <p:extLst>
      <p:ext uri="{BB962C8B-B14F-4D97-AF65-F5344CB8AC3E}">
        <p14:creationId xmlns:p14="http://schemas.microsoft.com/office/powerpoint/2010/main" val="2666458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172</TotalTime>
  <Words>3524</Words>
  <Application>Microsoft Office PowerPoint</Application>
  <PresentationFormat>Custom</PresentationFormat>
  <Paragraphs>144</Paragraphs>
  <Slides>29</Slides>
  <Notes>12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29</vt:i4>
      </vt:variant>
    </vt:vector>
  </HeadingPairs>
  <TitlesOfParts>
    <vt:vector size="39"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VẬN HÀNH MÁY THỔI</vt:lpstr>
      <vt:lpstr>Một số vụ tai nạn lao động khi vận hành máy thổi</vt:lpstr>
      <vt:lpstr>Tóm tắt bài học</vt:lpstr>
      <vt:lpstr>Giới thiệu</vt:lpstr>
      <vt:lpstr>Giới thiệu</vt:lpstr>
      <vt:lpstr>Thành Phần Và Chức Năng Của máy thổi</vt:lpstr>
      <vt:lpstr>Thành Phần Và Chức Năng Của máy thổi</vt:lpstr>
      <vt:lpstr>Thành Phần Và Chức Năng Của máy thổi</vt:lpstr>
      <vt:lpstr>Thành Phần Và Chức Năng Của máy thổi</vt:lpstr>
      <vt:lpstr>Kiểm tra và bảo trì an toàn trước khi vận hành máy thổi</vt:lpstr>
      <vt:lpstr>Kiểm tra và bảo trì an toàn trước khi vận hành máy thổi</vt:lpstr>
      <vt:lpstr>Quy trình vận hành an toàn máy thổi</vt:lpstr>
      <vt:lpstr>Quy trình vận hành an toàn máy thổi</vt:lpstr>
      <vt:lpstr>Đánh giá rủi ro và quản lý mối nguy khi vận hành máy thổi</vt:lpstr>
      <vt:lpstr>Đánh giá rủi ro và quản lý mối nguy khi vận hành máy thổi</vt:lpstr>
      <vt:lpstr>Đánh giá rủi ro và quản lý mối nguy khi vận hành máy thổi</vt:lpstr>
      <vt:lpstr>Đánh giá rủi ro và quản lý mối nguy khi vận hành máy thổi</vt:lpstr>
      <vt:lpstr>Đánh giá rủi ro và quản lý mối nguy khi vận hành máy thổi</vt:lpstr>
      <vt:lpstr>Đánh giá rủi ro và quản lý mối nguy khi vận hành máy thổi</vt:lpstr>
      <vt:lpstr>Đánh giá rủi ro và quản lý mối nguy khi vận hành máy thổi</vt:lpstr>
      <vt:lpstr>Các yếu tố ảnh hưởng đến an toàn lao động khi vận hành máy thổi</vt:lpstr>
      <vt:lpstr>Các yếu tố ảnh hưởng đến an toàn lao động khi vận hành máy thổi</vt:lpstr>
      <vt:lpstr>Các yếu tố ảnh hưởng đến an toàn lao động khi vận hành máy thổi</vt:lpstr>
      <vt:lpstr>Các yếu tố ảnh hưởng đến an toàn lao động khi vận hành máy thổi</vt:lpstr>
      <vt:lpstr>Đào tạo an toàn lao động về kỹ năng vận hành máy thổi an toàn</vt:lpstr>
      <vt:lpstr>Đào tạo an toàn lao động về kỹ năng vận hành máy thổi an toàn</vt:lpstr>
      <vt:lpstr>Ý nghĩa của an toàn lao động trong việc vận hành máy thổi</vt:lpstr>
      <vt:lpstr>Ý nghĩa của an toàn lao động trong việc vận hành máy thổi</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26</cp:revision>
  <dcterms:created xsi:type="dcterms:W3CDTF">2024-03-23T04:43:33Z</dcterms:created>
  <dcterms:modified xsi:type="dcterms:W3CDTF">2024-05-03T02:31:45Z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