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858" y="-84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VẬN HÀNH MÁY TIỆN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127A4F4-A03F-31F7-3B97-229FCD94B77D}"/>
              </a:ext>
            </a:extLst>
          </p:cNvPr>
          <p:cNvPicPr>
            <a:picLocks noChangeAspect="1"/>
          </p:cNvPicPr>
          <p:nvPr/>
        </p:nvPicPr>
        <p:blipFill>
          <a:blip r:embed="rId4"/>
          <a:stretch>
            <a:fillRect/>
          </a:stretch>
        </p:blipFill>
        <p:spPr>
          <a:xfrm>
            <a:off x="4687912" y="4071392"/>
            <a:ext cx="2813000" cy="281300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tiện</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Máy tiện (lathe) là một trong những công cụ quan trọng nhất trong ngành công nghiệp chế tạo. Tuy nhiên, vận hành máy tiện cũng mang theo những nguy cơ tai nạn nghiêm trọng đối với người lao động nếu không tuân thủ các biện pháp an toàn</a:t>
            </a:r>
            <a:r>
              <a:rPr lang="en-US" sz="2000" dirty="0">
                <a:ea typeface="+mn-lt"/>
                <a:cs typeface="+mn-lt"/>
              </a:rPr>
              <a:t>:</a:t>
            </a:r>
            <a:endParaRPr lang="en-US" dirty="0"/>
          </a:p>
          <a:p>
            <a:pPr marL="730885" lvl="1" indent="-304165"/>
            <a:r>
              <a:rPr lang="en-US" i="0" dirty="0">
                <a:solidFill>
                  <a:srgbClr val="0D0D0D"/>
                </a:solidFill>
                <a:effectLst/>
                <a:latin typeface="Söhne"/>
              </a:rPr>
              <a:t>Va </a:t>
            </a:r>
            <a:r>
              <a:rPr lang="en-US" i="0" dirty="0" err="1">
                <a:solidFill>
                  <a:srgbClr val="0D0D0D"/>
                </a:solidFill>
                <a:effectLst/>
                <a:latin typeface="Söhne"/>
              </a:rPr>
              <a:t>chạm</a:t>
            </a:r>
            <a:r>
              <a:rPr lang="en-US" i="0" dirty="0">
                <a:solidFill>
                  <a:srgbClr val="0D0D0D"/>
                </a:solidFill>
                <a:effectLst/>
                <a:latin typeface="Söhne"/>
              </a:rPr>
              <a:t> </a:t>
            </a:r>
            <a:r>
              <a:rPr lang="en-US" i="0" dirty="0" err="1">
                <a:solidFill>
                  <a:srgbClr val="0D0D0D"/>
                </a:solidFill>
                <a:effectLst/>
                <a:latin typeface="Söhne"/>
              </a:rPr>
              <a:t>với</a:t>
            </a:r>
            <a:r>
              <a:rPr lang="en-US" i="0" dirty="0">
                <a:solidFill>
                  <a:srgbClr val="0D0D0D"/>
                </a:solidFill>
                <a:effectLst/>
                <a:latin typeface="Söhne"/>
              </a:rPr>
              <a:t> </a:t>
            </a:r>
            <a:r>
              <a:rPr lang="en-US" i="0" dirty="0" err="1">
                <a:solidFill>
                  <a:srgbClr val="0D0D0D"/>
                </a:solidFill>
                <a:effectLst/>
                <a:latin typeface="Söhne"/>
              </a:rPr>
              <a:t>vật</a:t>
            </a:r>
            <a:r>
              <a:rPr lang="en-US" i="0" dirty="0">
                <a:solidFill>
                  <a:srgbClr val="0D0D0D"/>
                </a:solidFill>
                <a:effectLst/>
                <a:latin typeface="Söhne"/>
              </a:rPr>
              <a:t> </a:t>
            </a:r>
            <a:r>
              <a:rPr lang="en-US" i="0" dirty="0" err="1">
                <a:solidFill>
                  <a:srgbClr val="0D0D0D"/>
                </a:solidFill>
                <a:effectLst/>
                <a:latin typeface="Söhne"/>
              </a:rPr>
              <a:t>nằm</a:t>
            </a:r>
            <a:r>
              <a:rPr lang="en-US" i="0" dirty="0">
                <a:solidFill>
                  <a:srgbClr val="0D0D0D"/>
                </a:solidFill>
                <a:effectLst/>
                <a:latin typeface="Söhne"/>
              </a:rPr>
              <a:t> </a:t>
            </a:r>
            <a:r>
              <a:rPr lang="en-US" i="0" dirty="0" err="1">
                <a:solidFill>
                  <a:srgbClr val="0D0D0D"/>
                </a:solidFill>
                <a:effectLst/>
                <a:latin typeface="Söhne"/>
              </a:rPr>
              <a:t>trong</a:t>
            </a:r>
            <a:endParaRPr lang="en-US" i="0" dirty="0">
              <a:solidFill>
                <a:srgbClr val="0D0D0D"/>
              </a:solidFill>
              <a:effectLst/>
              <a:latin typeface="Söhne"/>
            </a:endParaRPr>
          </a:p>
          <a:p>
            <a:pPr marL="730885" lvl="1" indent="-304165"/>
            <a:r>
              <a:rPr lang="en-US" dirty="0" err="1"/>
              <a:t>Văng</a:t>
            </a:r>
            <a:r>
              <a:rPr lang="en-US" dirty="0"/>
              <a:t> </a:t>
            </a:r>
            <a:r>
              <a:rPr lang="en-US" dirty="0" err="1"/>
              <a:t>phôi</a:t>
            </a:r>
            <a:r>
              <a:rPr lang="en-US" dirty="0"/>
              <a:t> </a:t>
            </a:r>
            <a:r>
              <a:rPr lang="en-US" dirty="0" err="1"/>
              <a:t>hoặc</a:t>
            </a:r>
            <a:r>
              <a:rPr lang="en-US" dirty="0"/>
              <a:t> </a:t>
            </a:r>
            <a:r>
              <a:rPr lang="en-US" dirty="0" err="1"/>
              <a:t>dụng</a:t>
            </a:r>
            <a:r>
              <a:rPr lang="en-US" dirty="0"/>
              <a:t> </a:t>
            </a:r>
            <a:r>
              <a:rPr lang="en-US" dirty="0" err="1"/>
              <a:t>cụ</a:t>
            </a:r>
            <a:r>
              <a:rPr lang="en-US" dirty="0"/>
              <a:t> </a:t>
            </a:r>
            <a:r>
              <a:rPr lang="en-US" dirty="0" err="1"/>
              <a:t>cắt</a:t>
            </a:r>
            <a:endParaRPr lang="en-US" dirty="0">
              <a:solidFill>
                <a:srgbClr val="0D0D0D"/>
              </a:solidFill>
              <a:latin typeface="Söhne"/>
            </a:endParaRPr>
          </a:p>
          <a:p>
            <a:pPr marL="730885" lvl="1" indent="-304165"/>
            <a:r>
              <a:rPr lang="en-US" dirty="0" err="1"/>
              <a:t>Khí</a:t>
            </a:r>
            <a:r>
              <a:rPr lang="en-US" dirty="0"/>
              <a:t> gas </a:t>
            </a:r>
            <a:r>
              <a:rPr lang="en-US" dirty="0" err="1"/>
              <a:t>và</a:t>
            </a:r>
            <a:r>
              <a:rPr lang="en-US" dirty="0"/>
              <a:t> </a:t>
            </a:r>
            <a:r>
              <a:rPr lang="en-US" dirty="0" err="1"/>
              <a:t>chất</a:t>
            </a:r>
            <a:r>
              <a:rPr lang="en-US" dirty="0"/>
              <a:t> </a:t>
            </a:r>
            <a:r>
              <a:rPr lang="en-US" dirty="0" err="1"/>
              <a:t>lỏng</a:t>
            </a:r>
            <a:r>
              <a:rPr lang="en-US" dirty="0"/>
              <a:t> </a:t>
            </a:r>
            <a:r>
              <a:rPr lang="en-US" dirty="0" err="1"/>
              <a:t>bắn</a:t>
            </a:r>
            <a:r>
              <a:rPr lang="en-US" dirty="0"/>
              <a:t> </a:t>
            </a:r>
            <a:r>
              <a:rPr lang="en-US" dirty="0" err="1"/>
              <a:t>ra</a:t>
            </a:r>
            <a:endParaRPr lang="en-US" dirty="0">
              <a:solidFill>
                <a:srgbClr val="0D0D0D"/>
              </a:solidFill>
              <a:latin typeface="Söhne"/>
            </a:endParaRPr>
          </a:p>
          <a:p>
            <a:pPr marL="730885" lvl="1" indent="-304165"/>
            <a:r>
              <a:rPr lang="en-US" dirty="0"/>
              <a:t>Lao </a:t>
            </a:r>
            <a:r>
              <a:rPr lang="en-US" dirty="0" err="1"/>
              <a:t>động</a:t>
            </a:r>
            <a:r>
              <a:rPr lang="en-US" dirty="0"/>
              <a:t> </a:t>
            </a:r>
            <a:r>
              <a:rPr lang="en-US" dirty="0" err="1"/>
              <a:t>thiếu</a:t>
            </a:r>
            <a:r>
              <a:rPr lang="en-US" dirty="0"/>
              <a:t> </a:t>
            </a:r>
            <a:r>
              <a:rPr lang="en-US" dirty="0" err="1"/>
              <a:t>kinh</a:t>
            </a:r>
            <a:r>
              <a:rPr lang="en-US" dirty="0"/>
              <a:t> </a:t>
            </a:r>
            <a:r>
              <a:rPr lang="en-US" dirty="0" err="1"/>
              <a:t>nghiệm</a:t>
            </a:r>
            <a:endParaRPr lang="en-US" dirty="0">
              <a:solidFill>
                <a:srgbClr val="0D0D0D"/>
              </a:solidFill>
              <a:latin typeface="Söhne"/>
            </a:endParaRPr>
          </a:p>
          <a:p>
            <a:pPr marL="730885" lvl="1" indent="-304165"/>
            <a:r>
              <a:rPr lang="en-US" dirty="0" err="1"/>
              <a:t>Mất</a:t>
            </a:r>
            <a:r>
              <a:rPr lang="en-US" dirty="0"/>
              <a:t> </a:t>
            </a:r>
            <a:r>
              <a:rPr lang="en-US" dirty="0" err="1"/>
              <a:t>tập</a:t>
            </a:r>
            <a:r>
              <a:rPr lang="en-US" dirty="0"/>
              <a:t> </a:t>
            </a:r>
            <a:r>
              <a:rPr lang="en-US" dirty="0" err="1"/>
              <a:t>trung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tiện</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tiện</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tiện</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tiện</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tiện</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tiện</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tiện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tiện</a:t>
            </a:r>
            <a:endParaRPr lang="en-US" sz="2400" b="1" i="0" dirty="0">
              <a:effectLst/>
              <a:latin typeface="Söhne"/>
            </a:endParaRPr>
          </a:p>
          <a:p>
            <a:r>
              <a:rPr lang="vi-VN" b="0" i="0" dirty="0">
                <a:effectLst/>
                <a:latin typeface="Söhne"/>
              </a:rPr>
              <a:t>An toàn lao động khi vận hành máy tiện là một yếu tố cực kỳ quan trọng trong môi trường làm việc công nghiệp. Đầu tiên và quan trọng nhất, nó đảm bảo sự an toàn và bảo vệ sức khỏe của người lao động. </a:t>
            </a:r>
            <a:endParaRPr lang="en-US" b="0" i="0" dirty="0">
              <a:effectLst/>
              <a:latin typeface="Söhne"/>
            </a:endParaRPr>
          </a:p>
          <a:p>
            <a:r>
              <a:rPr lang="vi-VN" b="0" i="0" dirty="0">
                <a:effectLst/>
                <a:latin typeface="Söhne"/>
              </a:rPr>
              <a:t>Việc tuân thủ các quy tắc an toàn lao động giúp giảm thiểu nguy cơ tai nạn và chấn thương, từ đó tạo điều kiện làm việc an toàn và làm tăng năng suất lao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8499F21-8AB9-D8B9-360F-A264F970BF66}"/>
              </a:ext>
            </a:extLst>
          </p:cNvPr>
          <p:cNvPicPr>
            <a:picLocks noChangeAspect="1"/>
          </p:cNvPicPr>
          <p:nvPr/>
        </p:nvPicPr>
        <p:blipFill>
          <a:blip r:embed="rId3"/>
          <a:stretch>
            <a:fillRect/>
          </a:stretch>
        </p:blipFill>
        <p:spPr>
          <a:xfrm>
            <a:off x="-530324" y="4581128"/>
            <a:ext cx="3069968" cy="306996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tiện</a:t>
            </a:r>
            <a:endParaRPr lang="en-US" sz="2400" b="1" i="0" dirty="0">
              <a:effectLst/>
              <a:latin typeface="Söhne"/>
            </a:endParaRPr>
          </a:p>
          <a:p>
            <a:r>
              <a:rPr lang="vi-VN" b="0" i="0" dirty="0">
                <a:effectLst/>
                <a:latin typeface="Söhne"/>
              </a:rPr>
              <a:t>Việc tuân thủ các giao thức và quy định an toàn là yếu tố không thể thiếu khi vận hành máy tiện. Một trong những quy định quan trọng nhất là việc đảm bảo rằng người lao động được đào tạo đầy đủ về việc sử dụng máy tiện và các biện pháp an toàn liên quan. </a:t>
            </a:r>
            <a:endParaRPr lang="en-US" b="0" i="0" dirty="0">
              <a:effectLst/>
              <a:latin typeface="Söhne"/>
            </a:endParaRPr>
          </a:p>
          <a:p>
            <a:r>
              <a:rPr lang="vi-VN" b="0" i="0" dirty="0">
                <a:effectLst/>
                <a:latin typeface="Söhne"/>
              </a:rPr>
              <a:t>Điều này bao gồm việc hướng dẫn về cách sử dụng các bộ phận của máy, nhận biết nguy cơ và biện pháp phòng ngừa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18648E3-C381-61F8-224C-FD23DD4BBFA7}"/>
              </a:ext>
            </a:extLst>
          </p:cNvPr>
          <p:cNvPicPr>
            <a:picLocks noChangeAspect="1"/>
          </p:cNvPicPr>
          <p:nvPr/>
        </p:nvPicPr>
        <p:blipFill>
          <a:blip r:embed="rId3"/>
          <a:stretch>
            <a:fillRect/>
          </a:stretch>
        </p:blipFill>
        <p:spPr>
          <a:xfrm>
            <a:off x="-530324" y="4581128"/>
            <a:ext cx="3069968" cy="306996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tiện</a:t>
            </a:r>
            <a:r>
              <a:rPr lang="en-US" sz="2000" dirty="0">
                <a:solidFill>
                  <a:schemeClr val="bg1"/>
                </a:solidFill>
              </a:rPr>
              <a:t>:</a:t>
            </a:r>
          </a:p>
          <a:p>
            <a:pPr algn="l"/>
            <a:r>
              <a:rPr lang="vi-VN" b="0" i="0" dirty="0">
                <a:effectLst/>
                <a:latin typeface="Open Sans" panose="020B0606030504020204" pitchFamily="34" charset="0"/>
              </a:rPr>
              <a:t>Máy tiện (lathe) là một công cụ chế tạo có nhiều thành phần khác nhau, mỗi phần đều đóng vai trò quan trọng trong quá trình gia công kim loại.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thành phần chính là trục chính, là nơi mà vật liệu làm việc được gắn vào và quay xung quanh. Trục chính thường được điều khiển bằng một động cơ để tạo ra chuyển động quay.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9420D94-53D1-D3E6-26C9-DD84552FBF8F}"/>
              </a:ext>
            </a:extLst>
          </p:cNvPr>
          <p:cNvPicPr>
            <a:picLocks noChangeAspect="1"/>
          </p:cNvPicPr>
          <p:nvPr/>
        </p:nvPicPr>
        <p:blipFill>
          <a:blip r:embed="rId3"/>
          <a:stretch>
            <a:fillRect/>
          </a:stretch>
        </p:blipFill>
        <p:spPr>
          <a:xfrm>
            <a:off x="7102524" y="1988840"/>
            <a:ext cx="3605088" cy="3605088"/>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tiện</a:t>
            </a:r>
            <a:r>
              <a:rPr lang="en-US" sz="2000" dirty="0">
                <a:solidFill>
                  <a:schemeClr val="bg1"/>
                </a:solidFill>
              </a:rPr>
              <a:t>:</a:t>
            </a:r>
          </a:p>
          <a:p>
            <a:pPr algn="l"/>
            <a:r>
              <a:rPr lang="vi-VN" b="0" i="0" dirty="0">
                <a:effectLst/>
                <a:latin typeface="Open Sans" panose="020B0606030504020204" pitchFamily="34" charset="0"/>
              </a:rPr>
              <a:t>Máy tiện (lathe) là một công cụ chế tạo cơ bản trong ngành công nghiệp chế tạo kim loại. Cấu trúc chính của máy tiện bao gồm một trục chính, đầu dao, bàn làm việc và các hệ thống điều khiển và điều chỉnh khác.</a:t>
            </a:r>
          </a:p>
          <a:p>
            <a:pPr algn="l"/>
            <a:r>
              <a:rPr lang="vi-VN" b="0" i="0" dirty="0">
                <a:effectLst/>
                <a:latin typeface="Open Sans" panose="020B0606030504020204" pitchFamily="34" charset="0"/>
              </a:rPr>
              <a:t>Trục chính là thành phần chính của máy tiện, nơi mà vật liệu làm việc được cố định và quay xung quanh. Điều này thường được thực hiện thông qua việc kẹp hoặc gắn chặt vật liệu vào trục chính, sau đó sử dụng động cơ để tạo ra chuyển động quay.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EDE00DE-BA00-1787-15F7-73428D85C2E2}"/>
              </a:ext>
            </a:extLst>
          </p:cNvPr>
          <p:cNvPicPr>
            <a:picLocks noChangeAspect="1"/>
          </p:cNvPicPr>
          <p:nvPr/>
        </p:nvPicPr>
        <p:blipFill>
          <a:blip r:embed="rId3"/>
          <a:stretch>
            <a:fillRect/>
          </a:stretch>
        </p:blipFill>
        <p:spPr>
          <a:xfrm>
            <a:off x="7102524" y="1988840"/>
            <a:ext cx="3605088" cy="3605088"/>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gia công cơ khí của máy tiện</a:t>
            </a:r>
            <a:r>
              <a:rPr lang="en-US" sz="2000" dirty="0">
                <a:solidFill>
                  <a:schemeClr val="bg1"/>
                </a:solidFill>
              </a:rPr>
              <a:t>:</a:t>
            </a:r>
          </a:p>
          <a:p>
            <a:pPr algn="l"/>
            <a:r>
              <a:rPr lang="vi-VN" b="0" i="0" dirty="0">
                <a:effectLst/>
                <a:latin typeface="Open Sans" panose="020B0606030504020204" pitchFamily="34" charset="0"/>
              </a:rPr>
              <a:t>Máy tiện (lathe) là một công cụ quan trọng trong ngành gia công cơ khí với nhiều ứng dụng đa dạng.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ứng dụng phổ biến nhất của máy tiện là để gia công và tạo ra các chi tiết tròn đều và chính xác từ các vật liệu kim loại như thép, nhôm, đồng và nhiều loại kim loại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BD98587-8786-C9C9-8442-C2FC2CD8AE92}"/>
              </a:ext>
            </a:extLst>
          </p:cNvPr>
          <p:cNvPicPr>
            <a:picLocks noChangeAspect="1"/>
          </p:cNvPicPr>
          <p:nvPr/>
        </p:nvPicPr>
        <p:blipFill>
          <a:blip r:embed="rId3"/>
          <a:stretch>
            <a:fillRect/>
          </a:stretch>
        </p:blipFill>
        <p:spPr>
          <a:xfrm>
            <a:off x="7102524" y="1988840"/>
            <a:ext cx="3605088" cy="3605088"/>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tiện</a:t>
            </a:r>
            <a:r>
              <a:rPr lang="en-US" sz="2000" dirty="0">
                <a:solidFill>
                  <a:schemeClr val="bg1"/>
                </a:solidFill>
              </a:rPr>
              <a:t>:</a:t>
            </a:r>
          </a:p>
          <a:p>
            <a:pPr algn="l"/>
            <a:r>
              <a:rPr lang="vi-VN" b="0" i="0" dirty="0">
                <a:effectLst/>
                <a:latin typeface="Open Sans" panose="020B0606030504020204" pitchFamily="34" charset="0"/>
              </a:rPr>
              <a:t>Việc vận hành máy tiện (lathe) mang theo nhiều rủi ro tiềm ẩn đối với người lao động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chính là nguy cơ va chạm và va đập khi vật liệu làm việc không được giữ chặt hoặc khi dụng cụ cắt va vào vật làm việc, có thể dẫn đến tai nạn nghiêm trọng cho người vận 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CA0BFDD-84F2-C6E3-1019-C01B5F2161DD}"/>
              </a:ext>
            </a:extLst>
          </p:cNvPr>
          <p:cNvPicPr>
            <a:picLocks noChangeAspect="1"/>
          </p:cNvPicPr>
          <p:nvPr/>
        </p:nvPicPr>
        <p:blipFill>
          <a:blip r:embed="rId3"/>
          <a:stretch>
            <a:fillRect/>
          </a:stretch>
        </p:blipFill>
        <p:spPr>
          <a:xfrm>
            <a:off x="7102524" y="1988840"/>
            <a:ext cx="3605088" cy="3605088"/>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tiện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tiện</a:t>
            </a:r>
          </a:p>
          <a:p>
            <a:pPr algn="l">
              <a:lnSpc>
                <a:spcPct val="120000"/>
              </a:lnSpc>
            </a:pPr>
            <a:r>
              <a:rPr lang="vi-VN" b="0" i="0" dirty="0">
                <a:effectLst/>
                <a:latin typeface="Open Sans" panose="020B0606030504020204" pitchFamily="34" charset="0"/>
              </a:rPr>
              <a:t>Trước khi bắt đầu vận hành máy tiện, việc thực hiện kiểm tra an toàn là một bước quan trọng để đảm bảo sự an toàn cho người vận hành và môi trường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hãy kiểm tra các bộ phận chính của máy tiện như trục chính, đầu dao và bàn làm việc để đảm bảo chúng hoạt động đúng cách và không có hỏng hóc nào.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C63B9AC-6AD4-56DC-66C0-6F16C5C87006}"/>
              </a:ext>
            </a:extLst>
          </p:cNvPr>
          <p:cNvPicPr>
            <a:picLocks noChangeAspect="1"/>
          </p:cNvPicPr>
          <p:nvPr/>
        </p:nvPicPr>
        <p:blipFill>
          <a:blip r:embed="rId3"/>
          <a:stretch>
            <a:fillRect/>
          </a:stretch>
        </p:blipFill>
        <p:spPr>
          <a:xfrm>
            <a:off x="-674340" y="4653136"/>
            <a:ext cx="3240360" cy="324036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tiện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tiện (lathe) định kỳ</a:t>
            </a:r>
          </a:p>
          <a:p>
            <a:pPr algn="l">
              <a:lnSpc>
                <a:spcPct val="120000"/>
              </a:lnSpc>
            </a:pPr>
            <a:r>
              <a:rPr lang="vi-VN" b="0" i="0" dirty="0">
                <a:effectLst/>
                <a:latin typeface="Open Sans" panose="020B0606030504020204" pitchFamily="34" charset="0"/>
              </a:rPr>
              <a:t>Bảo trì định kỳ là một phần quan trọng của việc duy trì hiệu suất và tuổi thọ của máy tiện (lathe). Đầu tiên, cần thực hiện việc làm sạch định kỳ để loại bỏ bụi, dầu và các tạp chất khác từ bề mặt của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Sử dụng bàn chải và dung dịch làm sạch phù hợp để làm sạch các bộ phận như trục chính, đầu dao và bàn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9381BD1-7F0E-E296-86B8-D0970232BF6D}"/>
              </a:ext>
            </a:extLst>
          </p:cNvPr>
          <p:cNvPicPr>
            <a:picLocks noChangeAspect="1"/>
          </p:cNvPicPr>
          <p:nvPr/>
        </p:nvPicPr>
        <p:blipFill>
          <a:blip r:embed="rId3"/>
          <a:stretch>
            <a:fillRect/>
          </a:stretch>
        </p:blipFill>
        <p:spPr>
          <a:xfrm>
            <a:off x="-674340" y="4653136"/>
            <a:ext cx="3240360" cy="324036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tiện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b="1" i="0" dirty="0">
                <a:solidFill>
                  <a:srgbClr val="090E1D"/>
                </a:solidFill>
                <a:effectLst/>
                <a:highlight>
                  <a:srgbClr val="FFFFFF"/>
                </a:highlight>
                <a:latin typeface="Open Sans" panose="020B0606030504020204" pitchFamily="34" charset="0"/>
              </a:rPr>
              <a:t>Hướng dẫn từng bước về quy trình vận hành máy tiện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trước khi vận hành:</a:t>
            </a:r>
            <a:r>
              <a:rPr lang="vi-VN" b="0" i="0" dirty="0">
                <a:solidFill>
                  <a:srgbClr val="4C4F5A"/>
                </a:solidFill>
                <a:effectLst/>
                <a:highlight>
                  <a:srgbClr val="FFFFFF"/>
                </a:highlight>
                <a:latin typeface="Open Sans" panose="020B0606030504020204" pitchFamily="34" charset="0"/>
              </a:rPr>
              <a:t> Trước khi bắt đầu công việc, hãy kiểm tra máy tiện và môi trường làm việc xung quanh để đảm bảo không có vấn đề an toàn nào. Đảm bảo rằng tất cả các bộ phận của máy tiện đều hoạt động đúng cách và không có hỏng hóc.</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Mặc thiết bị bảo hộ:</a:t>
            </a:r>
            <a:r>
              <a:rPr lang="vi-VN" b="0" i="0" dirty="0">
                <a:solidFill>
                  <a:srgbClr val="4C4F5A"/>
                </a:solidFill>
                <a:effectLst/>
                <a:highlight>
                  <a:srgbClr val="FFFFFF"/>
                </a:highlight>
                <a:latin typeface="Open Sans" panose="020B0606030504020204" pitchFamily="34" charset="0"/>
              </a:rPr>
              <a:t> Trước khi tiến hành vận hành máy tiện, hãy đảm bảo mặc đầy đủ thiết bị bảo hộ cá nhân như mặt nạ, kính bảo hộ, găng tay và giày chống trơn trượt để bảo vệ bản thân khỏi nguy cơ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tiện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b="1" i="0" dirty="0">
                <a:solidFill>
                  <a:srgbClr val="090E1D"/>
                </a:solidFill>
                <a:effectLst/>
                <a:highlight>
                  <a:srgbClr val="FFFFFF"/>
                </a:highlight>
                <a:latin typeface="Open Sans" panose="020B0606030504020204" pitchFamily="34" charset="0"/>
              </a:rPr>
              <a:t>Các biện pháp xử lý khẩn cấp và cơ chế ứng phó sự cố khi vận hành máy tiện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Dừng máy ngay lập tức:</a:t>
            </a:r>
            <a:r>
              <a:rPr lang="vi-VN" b="0" i="0" dirty="0">
                <a:solidFill>
                  <a:srgbClr val="4C4F5A"/>
                </a:solidFill>
                <a:effectLst/>
                <a:highlight>
                  <a:srgbClr val="FFFFFF"/>
                </a:highlight>
                <a:latin typeface="Open Sans" panose="020B0606030504020204" pitchFamily="34" charset="0"/>
              </a:rPr>
              <a:t> Nếu phát hiện bất kỳ vấn đề nào không an toàn, người vận hành cần dừng máy ngay lập tức để ngăn chặn tình hình trở nên tồi tệ hơn.</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Gấp rút gắn dụng cụ bảo hộ cá nhân:</a:t>
            </a:r>
            <a:r>
              <a:rPr lang="vi-VN" b="0" i="0" dirty="0">
                <a:solidFill>
                  <a:srgbClr val="4C4F5A"/>
                </a:solidFill>
                <a:effectLst/>
                <a:highlight>
                  <a:srgbClr val="FFFFFF"/>
                </a:highlight>
                <a:latin typeface="Open Sans" panose="020B0606030504020204" pitchFamily="34" charset="0"/>
              </a:rPr>
              <a:t> Trong trường hợp của sự cố, người vận hành cần phải mặc đầy đủ thiết bị bảo hộ cá nhân và đảm bảo rằng nó được gắn chặt.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tiện</a:t>
            </a:r>
            <a:r>
              <a:rPr lang="en-US" sz="2000" dirty="0">
                <a:latin typeface="Söhne"/>
              </a:rPr>
              <a:t>:</a:t>
            </a:r>
          </a:p>
          <a:p>
            <a:pPr algn="l"/>
            <a:r>
              <a:rPr lang="vi-VN" b="0" i="0" dirty="0">
                <a:effectLst/>
                <a:latin typeface="Söhne"/>
              </a:rPr>
              <a:t>Nguy cơ va đập: Có nguy cơ cao cho người lao động bị va đập khi vật liệu làm việc không được giữ chặt hoặc khi dụng cụ cắt va vào vật làm việc. Điều này có thể dẫn đến các tai nạn nghiêm trọng như chấn thương hoặc mất ngón tay.</a:t>
            </a:r>
          </a:p>
          <a:p>
            <a:pPr algn="l"/>
            <a:r>
              <a:rPr lang="vi-VN" b="0" i="0" dirty="0">
                <a:effectLst/>
                <a:latin typeface="Söhne"/>
              </a:rPr>
              <a:t>Nguy cơ cháy nổ: Sự phát sinh của tia lửa từ tiếp xúc giữa dụng cụ cắt và vật liệu làm việc có thể gây ra nguy cơ cháy nổ, đặc biệt là trong môi trường làm việc có khí gas hoặc chất lỏng dễ cháy.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34" name="Picture 33">
            <a:extLst>
              <a:ext uri="{FF2B5EF4-FFF2-40B4-BE49-F238E27FC236}">
                <a16:creationId xmlns:a16="http://schemas.microsoft.com/office/drawing/2014/main" id="{6F22016F-0AEB-B057-F1BF-536856BCC84C}"/>
              </a:ext>
            </a:extLst>
          </p:cNvPr>
          <p:cNvPicPr>
            <a:picLocks noChangeAspect="1"/>
          </p:cNvPicPr>
          <p:nvPr/>
        </p:nvPicPr>
        <p:blipFill>
          <a:blip r:embed="rId4"/>
          <a:stretch>
            <a:fillRect/>
          </a:stretch>
        </p:blipFill>
        <p:spPr>
          <a:xfrm>
            <a:off x="-818356" y="4259299"/>
            <a:ext cx="3825801" cy="3825801"/>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tiện</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tiện để việc vận hành an toàn</a:t>
            </a:r>
            <a:endParaRPr lang="en-US" b="0" i="0" dirty="0">
              <a:effectLst/>
              <a:latin typeface="Söhne"/>
            </a:endParaRPr>
          </a:p>
          <a:p>
            <a:pPr lvl="1"/>
            <a:r>
              <a:rPr lang="vi-VN" b="0" i="0" dirty="0">
                <a:effectLst/>
                <a:latin typeface="Söhne"/>
              </a:rPr>
              <a:t>Để đảm bảo việc vận hành máy tiện diễn ra an toàn và hiệu quả, việc thực hiện kiểm tra và bảo dưỡng định kỳ là rất quan trọng. </a:t>
            </a:r>
            <a:endParaRPr lang="en-US" b="0" i="0" dirty="0">
              <a:effectLst/>
              <a:latin typeface="Söhne"/>
            </a:endParaRPr>
          </a:p>
          <a:p>
            <a:pPr lvl="1"/>
            <a:r>
              <a:rPr lang="vi-VN" b="0" i="0" dirty="0">
                <a:effectLst/>
                <a:latin typeface="Söhne"/>
              </a:rPr>
              <a:t>Đầu tiên, cần thực hiện kiểm tra trước khi sử dụng máy tiện để đảm bảo rằng tất cả các bộ phận đều hoạt động đúng cách và không có dấu hiệu của hỏng hóc.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5485DA7-64F1-E362-A5E2-6420BC1AD426}"/>
              </a:ext>
            </a:extLst>
          </p:cNvPr>
          <p:cNvPicPr>
            <a:picLocks noChangeAspect="1"/>
          </p:cNvPicPr>
          <p:nvPr/>
        </p:nvPicPr>
        <p:blipFill>
          <a:blip r:embed="rId4"/>
          <a:stretch>
            <a:fillRect/>
          </a:stretch>
        </p:blipFill>
        <p:spPr>
          <a:xfrm>
            <a:off x="-818356" y="4259299"/>
            <a:ext cx="3825801" cy="3825801"/>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tiện</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tiện</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Hãy đảm bảo rằng tất cả các quy định an toàn lao động được tuân thủ, bao gồm việc mặc đầy đủ thiết bị bảo hộ cá nhân như mặt nạ, kính bảo hộ, găng tay và giày chống trơn trượt. </a:t>
            </a:r>
            <a:endParaRPr lang="en-US" b="0" i="0" dirty="0">
              <a:effectLst/>
              <a:latin typeface="Söhne"/>
            </a:endParaRPr>
          </a:p>
          <a:p>
            <a:pPr lvl="1"/>
            <a:r>
              <a:rPr lang="vi-VN" b="0" i="0" dirty="0">
                <a:effectLst/>
                <a:latin typeface="Söhne"/>
              </a:rPr>
              <a:t>Đồng thời, cần kiểm tra và bảo dưỡng định kỳ máy tiện theo lịch trình đã đặt ra để đảm bảo nó hoạt động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4DA63F8-FD9E-124A-787D-30EE03BB8C16}"/>
              </a:ext>
            </a:extLst>
          </p:cNvPr>
          <p:cNvPicPr>
            <a:picLocks noChangeAspect="1"/>
          </p:cNvPicPr>
          <p:nvPr/>
        </p:nvPicPr>
        <p:blipFill>
          <a:blip r:embed="rId4"/>
          <a:stretch>
            <a:fillRect/>
          </a:stretch>
        </p:blipFill>
        <p:spPr>
          <a:xfrm>
            <a:off x="-818356" y="4259299"/>
            <a:ext cx="3825801" cy="3825801"/>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tiện</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tiện</a:t>
            </a:r>
            <a:endParaRPr lang="en-US" b="0" i="0" dirty="0">
              <a:effectLst/>
              <a:latin typeface="Söhne"/>
            </a:endParaRPr>
          </a:p>
          <a:p>
            <a:pPr lvl="1"/>
            <a:r>
              <a:rPr lang="vi-VN" b="0" i="0" dirty="0">
                <a:effectLst/>
                <a:latin typeface="Söhne"/>
              </a:rPr>
              <a:t>Việc xác định và đánh dấu vùng an toàn là một phần quan trọng trong việc đảm bảo an toàn khi vận hành máy tiện. Đầu tiên, cần xác định vùng hoạt động của máy tiện và xác định các khu vực có nguy cơ cao nhất.</a:t>
            </a:r>
          </a:p>
          <a:p>
            <a:pPr lvl="1"/>
            <a:r>
              <a:rPr lang="vi-VN" b="0" i="0" dirty="0">
                <a:effectLst/>
                <a:latin typeface="Söhne"/>
              </a:rPr>
              <a:t>Sau đó, đánh dấu những khu vực này bằng cách sử dụng dây kéo, vạch kẻ hoặc biểu ngữ cảnh báo để chỉ ra rõ ràng vùng nguy hiểm và vùng an toàn. Đảm bảo rằng các dấu hiệu này được đặt ở vị trí dễ nhìn thấy và dễ hiểu.</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7070E86-1E19-51FE-700B-11DAA0F44768}"/>
              </a:ext>
            </a:extLst>
          </p:cNvPr>
          <p:cNvPicPr>
            <a:picLocks noChangeAspect="1"/>
          </p:cNvPicPr>
          <p:nvPr/>
        </p:nvPicPr>
        <p:blipFill>
          <a:blip r:embed="rId4"/>
          <a:stretch>
            <a:fillRect/>
          </a:stretch>
        </p:blipFill>
        <p:spPr>
          <a:xfrm>
            <a:off x="-818356" y="4259299"/>
            <a:ext cx="3825801" cy="3825801"/>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tiện</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tiện</a:t>
            </a:r>
            <a:endParaRPr lang="en-US" b="0" i="0" dirty="0">
              <a:effectLst/>
              <a:latin typeface="Söhne"/>
            </a:endParaRPr>
          </a:p>
          <a:p>
            <a:pPr lvl="1"/>
            <a:r>
              <a:rPr lang="vi-VN" b="0" i="0" dirty="0">
                <a:effectLst/>
                <a:latin typeface="Söhne"/>
              </a:rPr>
              <a:t>Mặt nạ hoặc kính bảo hộ: Được sử dụng để bảo vệ mắt và khuôn mặt khỏi các vật liệu phóng ra, bụi và tia lửa trong quá trình vận hành máy tiện.</a:t>
            </a:r>
          </a:p>
          <a:p>
            <a:pPr lvl="1"/>
            <a:r>
              <a:rPr lang="vi-VN" b="0" i="0" dirty="0">
                <a:effectLst/>
                <a:latin typeface="Söhne"/>
              </a:rPr>
              <a:t>Găng tay bảo hộ: Giúp bảo vệ tay khỏi các vật liệu sắc bén và nguy cơ va chạm trong quá trình làm việc.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CDDC38B-82BA-F08D-BB9C-D2D2089CEA5C}"/>
              </a:ext>
            </a:extLst>
          </p:cNvPr>
          <p:cNvPicPr>
            <a:picLocks noChangeAspect="1"/>
          </p:cNvPicPr>
          <p:nvPr/>
        </p:nvPicPr>
        <p:blipFill>
          <a:blip r:embed="rId4"/>
          <a:stretch>
            <a:fillRect/>
          </a:stretch>
        </p:blipFill>
        <p:spPr>
          <a:xfrm>
            <a:off x="-818356" y="4259299"/>
            <a:ext cx="3825801" cy="3825801"/>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tiện</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tiện</a:t>
            </a:r>
            <a:endParaRPr lang="en-US" b="0" i="0" dirty="0">
              <a:effectLst/>
              <a:latin typeface="Söhne"/>
            </a:endParaRPr>
          </a:p>
          <a:p>
            <a:pPr lvl="1"/>
            <a:r>
              <a:rPr lang="vi-VN" b="0" i="0" dirty="0">
                <a:effectLst/>
                <a:latin typeface="Söhne"/>
              </a:rPr>
              <a:t>Dừng máy ngay lập tức: Khi phát hiện sự cố, người vận hành cần dừng máy ngay lập tức để ngăn chặn tình hình trở nên tồi tệ hơn và giảm thiểu nguy cơ tai nạn.</a:t>
            </a:r>
          </a:p>
          <a:p>
            <a:pPr lvl="1"/>
            <a:r>
              <a:rPr lang="vi-VN" b="0" i="0" dirty="0">
                <a:effectLst/>
                <a:latin typeface="Söhne"/>
              </a:rPr>
              <a:t>Bảo vệ bản thân: Đảm bảo rằng người vận hành và những người xung quanh đều mặc đầy đủ thiết bị bảo hộ cá nhân và di chuyển ra khỏi vùng nguy hiểm.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5A5110F-6083-2C2B-3656-92FF1DA6D672}"/>
              </a:ext>
            </a:extLst>
          </p:cNvPr>
          <p:cNvPicPr>
            <a:picLocks noChangeAspect="1"/>
          </p:cNvPicPr>
          <p:nvPr/>
        </p:nvPicPr>
        <p:blipFill>
          <a:blip r:embed="rId4"/>
          <a:stretch>
            <a:fillRect/>
          </a:stretch>
        </p:blipFill>
        <p:spPr>
          <a:xfrm>
            <a:off x="-818356" y="4259299"/>
            <a:ext cx="3825801" cy="3825801"/>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tiện</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tiện</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6D1BB6A-8DAE-5B25-5709-15C4E4ABB96C}"/>
              </a:ext>
            </a:extLst>
          </p:cNvPr>
          <p:cNvPicPr>
            <a:picLocks noChangeAspect="1"/>
          </p:cNvPicPr>
          <p:nvPr/>
        </p:nvPicPr>
        <p:blipFill>
          <a:blip r:embed="rId4"/>
          <a:stretch>
            <a:fillRect/>
          </a:stretch>
        </p:blipFill>
        <p:spPr>
          <a:xfrm>
            <a:off x="-818356" y="4259299"/>
            <a:ext cx="3825801" cy="3825801"/>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tiện</a:t>
            </a:r>
            <a:endParaRPr lang="en-US" sz="2400" b="1" i="0" dirty="0">
              <a:effectLst/>
              <a:latin typeface="Söhne"/>
            </a:endParaRPr>
          </a:p>
          <a:p>
            <a:r>
              <a:rPr lang="vi-VN" b="0" i="0" dirty="0">
                <a:effectLst/>
                <a:latin typeface="Söhne"/>
              </a:rPr>
              <a:t>Điều kiện thời tiết có thể ảnh hưởng đáng kể đến việc vận hành máy tiện. </a:t>
            </a:r>
            <a:endParaRPr lang="en-US" b="0" i="0" dirty="0">
              <a:effectLst/>
              <a:latin typeface="Söhne"/>
            </a:endParaRPr>
          </a:p>
          <a:p>
            <a:r>
              <a:rPr lang="vi-VN" b="0" i="0" dirty="0">
                <a:effectLst/>
                <a:latin typeface="Söhne"/>
              </a:rPr>
              <a:t>Đặc biệt là trong môi trường ngoài trời hoặc những khu vực không được điều hòa nhiệt độ, các yếu tố như nhiệt độ, độ ẩm và mưa đều có thể tác động đến hiệu suất và an toàn của máy tiện.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4BF8354-26FA-F73F-D09E-D8EEC58A4714}"/>
              </a:ext>
            </a:extLst>
          </p:cNvPr>
          <p:cNvPicPr>
            <a:picLocks noChangeAspect="1"/>
          </p:cNvPicPr>
          <p:nvPr/>
        </p:nvPicPr>
        <p:blipFill>
          <a:blip r:embed="rId3"/>
          <a:stretch>
            <a:fillRect/>
          </a:stretch>
        </p:blipFill>
        <p:spPr>
          <a:xfrm>
            <a:off x="-926368" y="3753036"/>
            <a:ext cx="4500500" cy="4500500"/>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tiện</a:t>
            </a:r>
            <a:endParaRPr lang="en-US" sz="2400" b="1" i="0" dirty="0">
              <a:effectLst/>
              <a:latin typeface="Söhne"/>
            </a:endParaRPr>
          </a:p>
          <a:p>
            <a:r>
              <a:rPr lang="vi-VN" b="0" i="0" dirty="0">
                <a:effectLst/>
                <a:latin typeface="Söhne"/>
              </a:rPr>
              <a:t>Môi trường làm việc có ảnh hưởng đáng kể đến việc vận hành máy tiện. Một môi trường làm việc sạch sẽ, thoải mái và an toàn sẽ tạo điều kiện thuận lợi cho việc vận hành máy tiện và giúp tăng hiệu suất lao động. </a:t>
            </a:r>
            <a:endParaRPr lang="en-US" b="0" i="0" dirty="0">
              <a:effectLst/>
              <a:latin typeface="Söhne"/>
            </a:endParaRPr>
          </a:p>
          <a:p>
            <a:r>
              <a:rPr lang="vi-VN" b="0" i="0" dirty="0">
                <a:effectLst/>
                <a:latin typeface="Söhne"/>
              </a:rPr>
              <a:t>Ngược lại, một môi trường làm việc bẩn, ồn ào hoặc có ô nhiễm có thể gây ra các vấn đề và nguy cơ cho người lao động và máy móc.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8FEC4F8-AE15-D973-ACF9-E8325F2021DD}"/>
              </a:ext>
            </a:extLst>
          </p:cNvPr>
          <p:cNvPicPr>
            <a:picLocks noChangeAspect="1"/>
          </p:cNvPicPr>
          <p:nvPr/>
        </p:nvPicPr>
        <p:blipFill>
          <a:blip r:embed="rId3"/>
          <a:stretch>
            <a:fillRect/>
          </a:stretch>
        </p:blipFill>
        <p:spPr>
          <a:xfrm>
            <a:off x="-926368" y="3753036"/>
            <a:ext cx="4500500" cy="4500500"/>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tiện ảnh hưởng như thế nào đến việc vận hành máy tiện</a:t>
            </a:r>
            <a:endParaRPr lang="en-US" sz="2400" b="1" i="0" dirty="0">
              <a:effectLst/>
              <a:latin typeface="Söhne"/>
            </a:endParaRPr>
          </a:p>
          <a:p>
            <a:r>
              <a:rPr lang="vi-VN" b="0" i="0" dirty="0">
                <a:effectLst/>
                <a:latin typeface="Söhne"/>
              </a:rPr>
              <a:t>Tình trạng kỹ thuật của máy tiện đóng vai trò quan trọng trong việc đảm bảo việc vận hành máy tiện diễn ra an toàn và hiệu quả. </a:t>
            </a:r>
            <a:endParaRPr lang="en-US" b="0" i="0" dirty="0">
              <a:effectLst/>
              <a:latin typeface="Söhne"/>
            </a:endParaRPr>
          </a:p>
          <a:p>
            <a:r>
              <a:rPr lang="vi-VN" b="0" i="0" dirty="0">
                <a:effectLst/>
                <a:latin typeface="Söhne"/>
              </a:rPr>
              <a:t>Một máy tiện được bảo dưỡng định kỳ và duy trì trong tình trạng tốt sẽ có khả năng hoạt động ổn định và đáng tin cậy hơn, giảm nguy cơ sự cố và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776A5A1-2E2A-55D7-21EC-76C535448A0F}"/>
              </a:ext>
            </a:extLst>
          </p:cNvPr>
          <p:cNvPicPr>
            <a:picLocks noChangeAspect="1"/>
          </p:cNvPicPr>
          <p:nvPr/>
        </p:nvPicPr>
        <p:blipFill>
          <a:blip r:embed="rId3"/>
          <a:stretch>
            <a:fillRect/>
          </a:stretch>
        </p:blipFill>
        <p:spPr>
          <a:xfrm>
            <a:off x="-926368" y="3753036"/>
            <a:ext cx="4500500" cy="4500500"/>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tiện</a:t>
            </a:r>
            <a:endParaRPr lang="en-US" sz="2400" b="1" i="0" dirty="0">
              <a:effectLst/>
              <a:latin typeface="Söhne"/>
            </a:endParaRPr>
          </a:p>
          <a:p>
            <a:r>
              <a:rPr lang="vi-VN" b="0" i="0" dirty="0">
                <a:effectLst/>
                <a:latin typeface="Söhne"/>
              </a:rPr>
              <a:t>Kiến thức an toàn và kỹ năng của người lao động đóng vai trò quan trọng trong việc đảm bảo việc vận hành máy tiện diễn ra an toàn và hiệu quả. </a:t>
            </a:r>
            <a:endParaRPr lang="en-US" b="0" i="0" dirty="0">
              <a:effectLst/>
              <a:latin typeface="Söhne"/>
            </a:endParaRPr>
          </a:p>
          <a:p>
            <a:r>
              <a:rPr lang="vi-VN" b="0" i="0" dirty="0">
                <a:effectLst/>
                <a:latin typeface="Söhne"/>
              </a:rPr>
              <a:t>Người lao động cần phải được đào tạo đầy đủ về an toàn lao động và các quy trình an toàn cụ thể liên quan đến việc vận hành máy tiện.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0E73541-344D-075D-DEB6-54007E537E4F}"/>
              </a:ext>
            </a:extLst>
          </p:cNvPr>
          <p:cNvPicPr>
            <a:picLocks noChangeAspect="1"/>
          </p:cNvPicPr>
          <p:nvPr/>
        </p:nvPicPr>
        <p:blipFill>
          <a:blip r:embed="rId3"/>
          <a:stretch>
            <a:fillRect/>
          </a:stretch>
        </p:blipFill>
        <p:spPr>
          <a:xfrm>
            <a:off x="-926368" y="3753036"/>
            <a:ext cx="4500500" cy="4500500"/>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tiện</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tiện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cho người vận hành máy tiện là một phần quan trọng của việc đảm bảo môi trường làm việc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này cung cấp cho họ kiến thức và kỹ năng cần thiết để nhận biết, đánh giá và giảm thiểu nguy cơ tai nạn và thương tích trong quá trình vận hành máy tiện.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6217647-9C85-BB9E-374D-87D6481AD65F}"/>
              </a:ext>
            </a:extLst>
          </p:cNvPr>
          <p:cNvPicPr>
            <a:picLocks noChangeAspect="1"/>
          </p:cNvPicPr>
          <p:nvPr/>
        </p:nvPicPr>
        <p:blipFill>
          <a:blip r:embed="rId3"/>
          <a:stretch>
            <a:fillRect/>
          </a:stretch>
        </p:blipFill>
        <p:spPr>
          <a:xfrm>
            <a:off x="6084936" y="1048047"/>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tiện</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tiện</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 </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A80E6DA-C562-629D-C637-AE0F5E6BAC7D}"/>
              </a:ext>
            </a:extLst>
          </p:cNvPr>
          <p:cNvPicPr>
            <a:picLocks noChangeAspect="1"/>
          </p:cNvPicPr>
          <p:nvPr/>
        </p:nvPicPr>
        <p:blipFill>
          <a:blip r:embed="rId3"/>
          <a:stretch>
            <a:fillRect/>
          </a:stretch>
        </p:blipFill>
        <p:spPr>
          <a:xfrm>
            <a:off x="6084936" y="1048047"/>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tiện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Duy trì an toàn lao động trong quá trình vận hành máy tiện không chỉ là nghĩa vụ pháp lý mà còn là yếu tố quyết định đến sự thành công và bền vững của một tổ chức.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thực hiện các biện pháp an toàn lao động không chỉ bảo vệ sức khỏe và tính mạng của nhân viên mà còn giảm thiểu nguy cơ tai nạn và thất thoát tài sản.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8F4834F8-6F14-5729-59D6-D66146E72254}"/>
              </a:ext>
            </a:extLst>
          </p:cNvPr>
          <p:cNvPicPr>
            <a:picLocks noChangeAspect="1"/>
          </p:cNvPicPr>
          <p:nvPr/>
        </p:nvPicPr>
        <p:blipFill>
          <a:blip r:embed="rId3"/>
          <a:stretch>
            <a:fillRect/>
          </a:stretch>
        </p:blipFill>
        <p:spPr>
          <a:xfrm>
            <a:off x="-1034380" y="3429000"/>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tiện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tiện</a:t>
            </a:r>
          </a:p>
          <a:p>
            <a:pPr algn="l">
              <a:lnSpc>
                <a:spcPct val="120000"/>
              </a:lnSpc>
            </a:pPr>
            <a:r>
              <a:rPr lang="vi-VN" b="0" i="0" dirty="0">
                <a:effectLst/>
                <a:latin typeface="Open Sans" panose="020B0606030504020204" pitchFamily="34" charset="0"/>
              </a:rPr>
              <a:t>Trước khi vận hành máy tiện, người lao động cần nắm vững một số biện pháp an toàn để đảm bảo việc làm việc diễn ra một cách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Hoàn thành khóa đào tạo an toàn lao động để được trung tâm huấn luyện an toàn lao động cấp thẻ an toàn lao động để củng cố hồ sơ đúng quy định khi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CB3A1F2-7F06-DC3C-BED7-82608071D32F}"/>
              </a:ext>
            </a:extLst>
          </p:cNvPr>
          <p:cNvPicPr>
            <a:picLocks noChangeAspect="1"/>
          </p:cNvPicPr>
          <p:nvPr/>
        </p:nvPicPr>
        <p:blipFill>
          <a:blip r:embed="rId3"/>
          <a:stretch>
            <a:fillRect/>
          </a:stretch>
        </p:blipFill>
        <p:spPr>
          <a:xfrm>
            <a:off x="-1034380" y="3429000"/>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179</TotalTime>
  <Words>3146</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MÁY TIỆN</vt:lpstr>
      <vt:lpstr>Một số vụ tai nạn lao động khi vận hành máy tiện</vt:lpstr>
      <vt:lpstr>Tóm tắt bài học</vt:lpstr>
      <vt:lpstr>Giới thiệu</vt:lpstr>
      <vt:lpstr>Giới thiệu</vt:lpstr>
      <vt:lpstr>Thành Phần Và Chức Năng Của máy tiện</vt:lpstr>
      <vt:lpstr>Thành Phần Và Chức Năng Của máy tiện</vt:lpstr>
      <vt:lpstr>Thành Phần Và Chức Năng Của máy tiện</vt:lpstr>
      <vt:lpstr>Thành Phần Và Chức Năng Của máy tiện</vt:lpstr>
      <vt:lpstr>Kiểm tra và bảo trì an toàn trước khi vận hành máy tiện</vt:lpstr>
      <vt:lpstr>Kiểm tra và bảo trì an toàn trước khi vận hành máy tiện</vt:lpstr>
      <vt:lpstr>Quy trình vận hành an toàn máy tiện</vt:lpstr>
      <vt:lpstr>Quy trình vận hành an toàn máy tiện</vt:lpstr>
      <vt:lpstr>Đánh giá rủi ro và quản lý mối nguy khi vận hành máy tiện</vt:lpstr>
      <vt:lpstr>Đánh giá rủi ro và quản lý mối nguy khi vận hành máy tiện</vt:lpstr>
      <vt:lpstr>Đánh giá rủi ro và quản lý mối nguy khi vận hành máy tiện</vt:lpstr>
      <vt:lpstr>Đánh giá rủi ro và quản lý mối nguy khi vận hành máy tiện</vt:lpstr>
      <vt:lpstr>Đánh giá rủi ro và quản lý mối nguy khi vận hành máy tiện</vt:lpstr>
      <vt:lpstr>Đánh giá rủi ro và quản lý mối nguy khi vận hành máy tiện</vt:lpstr>
      <vt:lpstr>Đánh giá rủi ro và quản lý mối nguy khi vận hành máy tiện</vt:lpstr>
      <vt:lpstr>Các yếu tố ảnh hưởng đến an toàn lao động khi vận hành máy tiện</vt:lpstr>
      <vt:lpstr>Các yếu tố ảnh hưởng đến an toàn lao động khi vận hành máy tiện</vt:lpstr>
      <vt:lpstr>Các yếu tố ảnh hưởng đến an toàn lao động khi vận hành máy tiện</vt:lpstr>
      <vt:lpstr>Các yếu tố ảnh hưởng đến an toàn lao động khi vận hành máy tiện</vt:lpstr>
      <vt:lpstr>Đào tạo an toàn lao động về kỹ năng vận hành máy tiện an toàn</vt:lpstr>
      <vt:lpstr>Đào tạo an toàn lao động về kỹ năng vận hành máy tiện an toàn</vt:lpstr>
      <vt:lpstr>Ý nghĩa của an toàn lao động trong việc vận hành máy tiện</vt:lpstr>
      <vt:lpstr>Ý nghĩa của an toàn lao động trong việc vận hành máy tiện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2024-04-12T01:56:54Z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