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64" y="-95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MỎ HÀN CHÌ</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7433290-F579-7D64-69C1-E88CDD694426}"/>
              </a:ext>
            </a:extLst>
          </p:cNvPr>
          <p:cNvPicPr>
            <a:picLocks noChangeAspect="1"/>
          </p:cNvPicPr>
          <p:nvPr/>
        </p:nvPicPr>
        <p:blipFill>
          <a:blip r:embed="rId4"/>
          <a:stretch>
            <a:fillRect/>
          </a:stretch>
        </p:blipFill>
        <p:spPr>
          <a:xfrm>
            <a:off x="4072704" y="3441841"/>
            <a:ext cx="4041825" cy="404182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mỏ</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chì</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làm việc với mỏ hàn chì trong các hoạt động hàn, các công nhân thường phải đối mặt với những nguy cơ tai nạn</a:t>
            </a:r>
            <a:r>
              <a:rPr lang="en-US" sz="2000" dirty="0">
                <a:ea typeface="+mn-lt"/>
                <a:cs typeface="+mn-lt"/>
              </a:rPr>
              <a:t>:</a:t>
            </a:r>
            <a:endParaRPr lang="en-US" dirty="0"/>
          </a:p>
          <a:p>
            <a:pPr marL="730885" lvl="1" indent="-304165"/>
            <a:r>
              <a:rPr lang="vi-VN" i="0" dirty="0">
                <a:solidFill>
                  <a:srgbClr val="0D0D0D"/>
                </a:solidFill>
                <a:effectLst/>
                <a:latin typeface="Söhne"/>
              </a:rPr>
              <a:t>Bỏng</a:t>
            </a:r>
            <a:endParaRPr lang="en-US" i="0" dirty="0">
              <a:solidFill>
                <a:srgbClr val="0D0D0D"/>
              </a:solidFill>
              <a:effectLst/>
              <a:latin typeface="Söhne"/>
            </a:endParaRPr>
          </a:p>
          <a:p>
            <a:pPr marL="730885" lvl="1" indent="-304165"/>
            <a:r>
              <a:rPr lang="vi-VN" i="0" dirty="0">
                <a:solidFill>
                  <a:srgbClr val="0D0D0D"/>
                </a:solidFill>
                <a:effectLst/>
                <a:latin typeface="Söhne"/>
              </a:rPr>
              <a:t>Tổn thương mắt</a:t>
            </a:r>
            <a:endParaRPr lang="en-US" i="0" dirty="0">
              <a:solidFill>
                <a:srgbClr val="0D0D0D"/>
              </a:solidFill>
              <a:effectLst/>
              <a:latin typeface="Söhne"/>
            </a:endParaRPr>
          </a:p>
          <a:p>
            <a:pPr marL="730885" lvl="1" indent="-304165"/>
            <a:r>
              <a:rPr lang="en-US" dirty="0" err="1"/>
              <a:t>Ngộ</a:t>
            </a:r>
            <a:r>
              <a:rPr lang="en-US" dirty="0"/>
              <a:t> </a:t>
            </a:r>
            <a:r>
              <a:rPr lang="en-US" dirty="0" err="1"/>
              <a:t>độc</a:t>
            </a:r>
            <a:r>
              <a:rPr lang="en-US" dirty="0"/>
              <a:t> </a:t>
            </a:r>
            <a:r>
              <a:rPr lang="en-US" dirty="0" err="1"/>
              <a:t>chì</a:t>
            </a:r>
            <a:endParaRPr lang="en-US" dirty="0">
              <a:solidFill>
                <a:srgbClr val="0D0D0D"/>
              </a:solidFill>
              <a:latin typeface="Söhne"/>
            </a:endParaRPr>
          </a:p>
          <a:p>
            <a:pPr marL="730885" lvl="1" indent="-304165"/>
            <a:r>
              <a:rPr lang="vi-VN" dirty="0"/>
              <a:t>Nguy cơ cháy nổ</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mỏ</a:t>
            </a:r>
            <a:r>
              <a:rPr lang="en-US" dirty="0"/>
              <a:t> </a:t>
            </a:r>
            <a:r>
              <a:rPr lang="en-US" dirty="0" err="1"/>
              <a:t>hàn</a:t>
            </a:r>
            <a:r>
              <a:rPr lang="en-US" dirty="0"/>
              <a:t> </a:t>
            </a:r>
            <a:r>
              <a:rPr lang="en-US" dirty="0" err="1"/>
              <a:t>chì</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mỏ</a:t>
            </a:r>
            <a:r>
              <a:rPr lang="en-US" dirty="0"/>
              <a:t> </a:t>
            </a:r>
            <a:r>
              <a:rPr lang="en-US" dirty="0" err="1"/>
              <a:t>hàn</a:t>
            </a:r>
            <a:r>
              <a:rPr lang="en-US" dirty="0"/>
              <a:t> </a:t>
            </a:r>
            <a:r>
              <a:rPr lang="en-US" dirty="0" err="1"/>
              <a:t>chì</a:t>
            </a:r>
            <a:endParaRPr lang="vi-VN" dirty="0"/>
          </a:p>
          <a:p>
            <a:pPr marL="304165" indent="-304165">
              <a:buClr>
                <a:schemeClr val="tx1"/>
              </a:buClr>
            </a:pPr>
            <a:r>
              <a:rPr lang="en-US" dirty="0">
                <a:latin typeface="UTM Avo" panose="02040603050506020204" pitchFamily="18" charset="0"/>
              </a:rPr>
              <a:t>4</a:t>
            </a:r>
            <a:r>
              <a:rPr lang="vi-VN" dirty="0"/>
              <a:t>. Quy trình vận hành an toàn mỏ hàn chì</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mỏ hàn chì</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mỏ hàn chì</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mỏ</a:t>
            </a:r>
            <a:r>
              <a:rPr lang="en-US" dirty="0"/>
              <a:t> </a:t>
            </a:r>
            <a:r>
              <a:rPr lang="en-US" dirty="0" err="1"/>
              <a:t>hàn</a:t>
            </a:r>
            <a:r>
              <a:rPr lang="en-US" dirty="0"/>
              <a:t> </a:t>
            </a:r>
            <a:r>
              <a:rPr lang="en-US" dirty="0" err="1"/>
              <a:t>chì</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mỏ</a:t>
            </a:r>
            <a:r>
              <a:rPr lang="en-US" dirty="0"/>
              <a:t> </a:t>
            </a:r>
            <a:r>
              <a:rPr lang="en-US" dirty="0" err="1"/>
              <a:t>hàn</a:t>
            </a:r>
            <a:r>
              <a:rPr lang="en-US" dirty="0"/>
              <a:t> </a:t>
            </a:r>
            <a:r>
              <a:rPr lang="en-US" dirty="0" err="1"/>
              <a:t>chì</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mỏ</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chì</a:t>
            </a:r>
            <a:endParaRPr lang="en-US" sz="2400" b="1" i="0" dirty="0">
              <a:effectLst/>
              <a:latin typeface="Söhne"/>
            </a:endParaRPr>
          </a:p>
          <a:p>
            <a:r>
              <a:rPr lang="vi-VN" b="0" i="0" dirty="0">
                <a:effectLst/>
                <a:latin typeface="Söhne"/>
              </a:rPr>
              <a:t>An toàn lao động là yếu tố quan trọng không thể thiếu khi vận hành mỏ hàn chì (Soldering iron) trong các môi trường công nghiệp và thương mại. </a:t>
            </a:r>
            <a:endParaRPr lang="en-US" b="0" i="0" dirty="0">
              <a:effectLst/>
              <a:latin typeface="Söhne"/>
            </a:endParaRPr>
          </a:p>
          <a:p>
            <a:r>
              <a:rPr lang="vi-VN" b="0" i="0" dirty="0">
                <a:effectLst/>
                <a:latin typeface="Söhne"/>
              </a:rPr>
              <a:t>Việc đảm bảo an toàn trong quá trình này có tầm quan trọng đặc biệt vì nó liên quan đến sức khỏe và sự bảo vệ của nhân viên. Khi sử dụng mỏ hàn chì, nguy cơ chính đến từ nhiệt độ cao của mỏ hàn và sự tiếp xúc với các hợp chất hóa học có thể gây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A292C9E-05FA-3F70-87D9-09D0DE577EA0}"/>
              </a:ext>
            </a:extLst>
          </p:cNvPr>
          <p:cNvPicPr>
            <a:picLocks noChangeAspect="1"/>
          </p:cNvPicPr>
          <p:nvPr/>
        </p:nvPicPr>
        <p:blipFill>
          <a:blip r:embed="rId3"/>
          <a:stretch>
            <a:fillRect/>
          </a:stretch>
        </p:blipFill>
        <p:spPr>
          <a:xfrm>
            <a:off x="-1846449" y="335699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mỏ</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chì</a:t>
            </a:r>
            <a:endParaRPr lang="en-US" sz="2400" b="1" i="0" dirty="0">
              <a:effectLst/>
              <a:latin typeface="Söhne"/>
            </a:endParaRPr>
          </a:p>
          <a:p>
            <a:r>
              <a:rPr lang="vi-VN" b="0" i="0" dirty="0">
                <a:effectLst/>
                <a:latin typeface="Söhne"/>
              </a:rPr>
              <a:t>Khi vận hành mỏ hàn chì, tuân thủ các giao thức và quy định an toàn là cực kỳ quan trọng để đảm bảo an toàn cho người thao tác và môi trường xung quanh. </a:t>
            </a:r>
            <a:endParaRPr lang="en-US" b="0" i="0" dirty="0">
              <a:effectLst/>
              <a:latin typeface="Söhne"/>
            </a:endParaRPr>
          </a:p>
          <a:p>
            <a:r>
              <a:rPr lang="vi-VN" b="0" i="0" dirty="0">
                <a:effectLst/>
                <a:latin typeface="Söhne"/>
              </a:rPr>
              <a:t>Một trong những quy định cơ bản là đảm bảo vùng làm việc luôn thông thoáng và được bảo vệ khỏi nguy cơ cháy nổ. Đây có thể bao gồm việc sử dụng các tấm chắn chống cháy, quạt hút khói hoặc hệ thống thông gió hiệu quả để loại bỏ khói, hơi nóng và các hợp chất hóa học gây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54AFCAE-E867-5CC6-CD95-9D4749DD56E1}"/>
              </a:ext>
            </a:extLst>
          </p:cNvPr>
          <p:cNvPicPr>
            <a:picLocks noChangeAspect="1"/>
          </p:cNvPicPr>
          <p:nvPr/>
        </p:nvPicPr>
        <p:blipFill>
          <a:blip r:embed="rId3"/>
          <a:stretch>
            <a:fillRect/>
          </a:stretch>
        </p:blipFill>
        <p:spPr>
          <a:xfrm>
            <a:off x="-1846449" y="335699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mỏ</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chì</a:t>
            </a:r>
            <a:r>
              <a:rPr lang="en-US" sz="2000" dirty="0">
                <a:solidFill>
                  <a:schemeClr val="bg1"/>
                </a:solidFill>
              </a:rPr>
              <a:t>:</a:t>
            </a:r>
          </a:p>
          <a:p>
            <a:pPr algn="l"/>
            <a:r>
              <a:rPr lang="vi-VN" b="0" i="0" dirty="0">
                <a:effectLst/>
                <a:latin typeface="Open Sans" panose="020B0606030504020204" pitchFamily="34" charset="0"/>
              </a:rPr>
              <a:t>Đầu hàn: Là phần của mỏ hàn chì tiếp xúc trực tiếp với các chi tiết cần hàn. Đầu hàn thường làm từ đồng hoặc các hợp kim đồng để dẫn nhiệt tốt và chịu được nhiệt độ cao.</a:t>
            </a:r>
          </a:p>
          <a:p>
            <a:pPr algn="l"/>
            <a:r>
              <a:rPr lang="vi-VN" b="0" i="0" dirty="0">
                <a:effectLst/>
                <a:latin typeface="Open Sans" panose="020B0606030504020204" pitchFamily="34" charset="0"/>
              </a:rPr>
              <a:t>Thân mỏ hàn: Là phần có tay cầm của mỏ hàn chì, nơi người sử dụng cầm để điều khiển và vận hành. Thân mỏ hàn có thể làm từ nhựa chịu nhiệt hoặc kim loại để đảm bảo an toàn và dễ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525958B-DE9C-1DC1-D3D7-FA7EDEC87B57}"/>
              </a:ext>
            </a:extLst>
          </p:cNvPr>
          <p:cNvPicPr>
            <a:picLocks noChangeAspect="1"/>
          </p:cNvPicPr>
          <p:nvPr/>
        </p:nvPicPr>
        <p:blipFill>
          <a:blip r:embed="rId3"/>
          <a:stretch>
            <a:fillRect/>
          </a:stretch>
        </p:blipFill>
        <p:spPr>
          <a:xfrm>
            <a:off x="7030516" y="1828800"/>
            <a:ext cx="3681785" cy="368178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mỏ</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chì</a:t>
            </a:r>
            <a:r>
              <a:rPr lang="en-US" sz="2000" dirty="0">
                <a:solidFill>
                  <a:schemeClr val="bg1"/>
                </a:solidFill>
              </a:rPr>
              <a:t>:</a:t>
            </a:r>
          </a:p>
          <a:p>
            <a:pPr algn="l"/>
            <a:r>
              <a:rPr lang="vi-VN" b="0" i="0" dirty="0">
                <a:effectLst/>
                <a:latin typeface="Open Sans" panose="020B0606030504020204" pitchFamily="34" charset="0"/>
              </a:rPr>
              <a:t>Đầu hàn là phần tiếp xúc trực tiếp với bề mặt cần hàn. Nó thường làm từ đồng hoặc hợp kim đồng có khả năng dẫn nhiệt tốt. Đầu hàn có chức năng truyền nhiệt từ mỏ hàn đến vật liệu cần hàn và phân tán chất hàn để tạo ra nối hàn.</a:t>
            </a:r>
          </a:p>
          <a:p>
            <a:pPr algn="l"/>
            <a:r>
              <a:rPr lang="vi-VN" b="0" i="0" dirty="0">
                <a:effectLst/>
                <a:latin typeface="Open Sans" panose="020B0606030504020204" pitchFamily="34" charset="0"/>
              </a:rPr>
              <a:t>Thân mỏ hàn là phần có tay cầm, nơi người sử dụng cầm để điều khiển và vận hành. Thân mỏ hàn có bên trong là một nguồn điện khô, được điều chỉnh để tạo ra nhiệt cần thiết để làm nóng đầu hàn.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94CA5D-93E5-3F89-321E-A4063AF341FF}"/>
              </a:ext>
            </a:extLst>
          </p:cNvPr>
          <p:cNvPicPr>
            <a:picLocks noChangeAspect="1"/>
          </p:cNvPicPr>
          <p:nvPr/>
        </p:nvPicPr>
        <p:blipFill>
          <a:blip r:embed="rId3"/>
          <a:stretch>
            <a:fillRect/>
          </a:stretch>
        </p:blipFill>
        <p:spPr>
          <a:xfrm>
            <a:off x="7030516" y="1828800"/>
            <a:ext cx="3681785" cy="368178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mỏ</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chì</a:t>
            </a:r>
            <a:r>
              <a:rPr lang="en-US" sz="2000" dirty="0">
                <a:solidFill>
                  <a:schemeClr val="bg1"/>
                </a:solidFill>
              </a:rPr>
              <a:t>:</a:t>
            </a:r>
          </a:p>
          <a:p>
            <a:pPr algn="l"/>
            <a:r>
              <a:rPr lang="vi-VN" b="0" i="0" dirty="0">
                <a:effectLst/>
                <a:latin typeface="Open Sans" panose="020B0606030504020204" pitchFamily="34" charset="0"/>
              </a:rPr>
              <a:t>Mỏ hàn chì (Soldering iron) là một công cụ quan trọng trong ngành công nghiệp chế tạo và xây dựng, được sử dụng rộng rãi cho các mục đích hàn và nối trong lĩnh vực này. Trong ngành công nghiệp chế tạo, mỏ hàn chì thường được dùng để lắp ráp và hàn các linh kiện điện tử nhỏ, như vi mạch in, linh kiện chip, và dây nối.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mỏ hàn chì cho các ứng dụng này đòi hỏi sự chính xác và kỹ thuật cao để đảm bảo sự kết nối chắc chắn và đồng nhất của các linh kiện điện tử.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7B15604-A063-628F-815E-B9DAF92ECDB3}"/>
              </a:ext>
            </a:extLst>
          </p:cNvPr>
          <p:cNvPicPr>
            <a:picLocks noChangeAspect="1"/>
          </p:cNvPicPr>
          <p:nvPr/>
        </p:nvPicPr>
        <p:blipFill>
          <a:blip r:embed="rId3"/>
          <a:stretch>
            <a:fillRect/>
          </a:stretch>
        </p:blipFill>
        <p:spPr>
          <a:xfrm>
            <a:off x="7030516" y="1828800"/>
            <a:ext cx="3681785" cy="368178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mỏ</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chì</a:t>
            </a:r>
            <a:r>
              <a:rPr lang="en-US" sz="2000" dirty="0">
                <a:solidFill>
                  <a:schemeClr val="bg1"/>
                </a:solidFill>
              </a:rPr>
              <a:t>:</a:t>
            </a:r>
          </a:p>
          <a:p>
            <a:pPr algn="l"/>
            <a:r>
              <a:rPr lang="vi-VN" b="0" i="0" dirty="0">
                <a:effectLst/>
                <a:latin typeface="Open Sans" panose="020B0606030504020204" pitchFamily="34" charset="0"/>
              </a:rPr>
              <a:t>Việc vận hành mỏ hàn chì (Soldering iron) có thể mang đến những rủi ro đáng quan tâm liên quan đến an toàn lao động và sức khỏe. Rủi ro chính là nguy cơ cháy nổ và bỏng do nhiệt độ cao của mỏ hàn.</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tuân thủ các biện pháp an toàn, đầu hàn có thể gây cháy nổ khi tiếp xúc với vật liệu dễ cháy hoặc hóa chất dễ cháy. Người sử dụng cũng có thể bị bỏng nếu để đầu hàn tiếp xúc trực tiếp với da hoặc vật liệu dễ cháy.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A09053-4C2D-94C9-1AF3-20F2B696685A}"/>
              </a:ext>
            </a:extLst>
          </p:cNvPr>
          <p:cNvPicPr>
            <a:picLocks noChangeAspect="1"/>
          </p:cNvPicPr>
          <p:nvPr/>
        </p:nvPicPr>
        <p:blipFill>
          <a:blip r:embed="rId3"/>
          <a:stretch>
            <a:fillRect/>
          </a:stretch>
        </p:blipFill>
        <p:spPr>
          <a:xfrm>
            <a:off x="7030516" y="1828800"/>
            <a:ext cx="3681785" cy="368178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mỏ hàn chì</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mỏ hàn chì</a:t>
            </a:r>
          </a:p>
          <a:p>
            <a:pPr algn="l">
              <a:lnSpc>
                <a:spcPct val="120000"/>
              </a:lnSpc>
            </a:pPr>
            <a:r>
              <a:rPr lang="vi-VN" b="0" i="0" dirty="0">
                <a:effectLst/>
                <a:latin typeface="Open Sans" panose="020B0606030504020204" pitchFamily="34" charset="0"/>
              </a:rPr>
              <a:t>Đầu tiên, hãy kiểm tra xem mỏ hàn và các phụ kiện có bất kỳ hư hỏng nào không, như dây điện bong tróc, đầu hàn gỉ sét hoặc lỏng lẻo. Cần đảm bảo rằng mọi phần của mỏ hàn đều hoạt động bình thường và không gây nguy hiểm.</a:t>
            </a:r>
          </a:p>
          <a:p>
            <a:pPr algn="l">
              <a:lnSpc>
                <a:spcPct val="120000"/>
              </a:lnSpc>
            </a:pPr>
            <a:r>
              <a:rPr lang="vi-VN" b="0" i="0" dirty="0">
                <a:effectLst/>
                <a:latin typeface="Open Sans" panose="020B0606030504020204" pitchFamily="34" charset="0"/>
              </a:rPr>
              <a:t>Tiếp theo, hãy kiểm tra tình trạng kết nối điện. Đảm bảo rằng dây điện và ổ cắm đều được cắm chặt và không có dấu hiệu hư hỏng. Không nên sử dụng mỏ hàn chì nếu phát hiện bất kỳ sự cố nào với điện dây hoặc ổ cắm.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7CAB574-24BA-D41E-E171-D9CB0CBBE58C}"/>
              </a:ext>
            </a:extLst>
          </p:cNvPr>
          <p:cNvPicPr>
            <a:picLocks noChangeAspect="1"/>
          </p:cNvPicPr>
          <p:nvPr/>
        </p:nvPicPr>
        <p:blipFill>
          <a:blip r:embed="rId3"/>
          <a:stretch>
            <a:fillRect/>
          </a:stretch>
        </p:blipFill>
        <p:spPr>
          <a:xfrm>
            <a:off x="-698884" y="3787416"/>
            <a:ext cx="4201008" cy="420100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mỏ hàn chì</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mỏ hàn chì định kỳ</a:t>
            </a:r>
          </a:p>
          <a:p>
            <a:pPr algn="l">
              <a:lnSpc>
                <a:spcPct val="120000"/>
              </a:lnSpc>
            </a:pPr>
            <a:r>
              <a:rPr lang="vi-VN" b="0" i="0" dirty="0">
                <a:effectLst/>
                <a:latin typeface="Open Sans" panose="020B0606030504020204" pitchFamily="34" charset="0"/>
              </a:rPr>
              <a:t>Vệ sinh định kỳ: Thường xuyên làm sạch đầu hàn bằng cách dùng bàn chải hoặc giấy nhám nhẹ để loại bỏ chất tích tụ trên bề mặt đầu hàn. Điều này giúp đảm bảo đầu hàn luôn trong tình trạng sạch và làm việc hiệu quả.</a:t>
            </a:r>
          </a:p>
          <a:p>
            <a:pPr algn="l">
              <a:lnSpc>
                <a:spcPct val="120000"/>
              </a:lnSpc>
            </a:pPr>
            <a:r>
              <a:rPr lang="vi-VN" b="0" i="0" dirty="0">
                <a:effectLst/>
                <a:latin typeface="Open Sans" panose="020B0606030504020204" pitchFamily="34" charset="0"/>
              </a:rPr>
              <a:t>Kiểm tra dây điện và cách điện: Thường xuyên kiểm tra dây điện và các phần cách điện trên mỏ hàn chì. Hãy đảm bảo rằng không có bất kỳ sự hư hỏng nào trên dây điện và các phần cách điện vẫn còn đủ độ bền để đảm bảo an toàn khi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B487DD-AF4F-2F92-21D3-483FE8E07826}"/>
              </a:ext>
            </a:extLst>
          </p:cNvPr>
          <p:cNvPicPr>
            <a:picLocks noChangeAspect="1"/>
          </p:cNvPicPr>
          <p:nvPr/>
        </p:nvPicPr>
        <p:blipFill>
          <a:blip r:embed="rId3"/>
          <a:stretch>
            <a:fillRect/>
          </a:stretch>
        </p:blipFill>
        <p:spPr>
          <a:xfrm>
            <a:off x="-698884" y="3787416"/>
            <a:ext cx="4201008" cy="420100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mỏ</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chì</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mỏ hàn chì an toàn</a:t>
            </a:r>
            <a:r>
              <a:rPr lang="en-US" sz="2400" dirty="0"/>
              <a:t>:</a:t>
            </a:r>
          </a:p>
          <a:p>
            <a:pPr algn="l"/>
            <a:r>
              <a:rPr lang="vi-VN" b="0" i="0" dirty="0">
                <a:solidFill>
                  <a:srgbClr val="4C4F5A"/>
                </a:solidFill>
                <a:effectLst/>
                <a:latin typeface="Open Sans" panose="020B0606030504020204" pitchFamily="34" charset="0"/>
              </a:rPr>
              <a:t>Chuẩn bị môi trường làm việc an toàn: Đầu tiên, hãy đảm bảo bạn đang làm việc trong một môi trường thoáng khí và có đủ ánh sáng để có thể nhìn rõ. Tránh các vật liệu dễ cháy gần khu vực làm việc.</a:t>
            </a:r>
          </a:p>
          <a:p>
            <a:pPr algn="l"/>
            <a:r>
              <a:rPr lang="vi-VN" b="0" i="0" dirty="0">
                <a:solidFill>
                  <a:srgbClr val="4C4F5A"/>
                </a:solidFill>
                <a:effectLst/>
                <a:latin typeface="Open Sans" panose="020B0606030504020204" pitchFamily="34" charset="0"/>
              </a:rPr>
              <a:t>Kiểm tra mỏ hàn chì trước khi sử dụng: Trước khi bắt đầu, hãy kiểm tra mỏ hàn chì để đảm bảo nó hoạt động tốt và không có dấu hiệu hư hỏng. Hãy kiểm tra cả dây điện và đầu hàn của mỏ.</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mỏ</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chì</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mỏ hàn chì</a:t>
            </a:r>
            <a:r>
              <a:rPr lang="en-US" sz="2400" dirty="0"/>
              <a:t>:</a:t>
            </a:r>
          </a:p>
          <a:p>
            <a:pPr algn="l"/>
            <a:r>
              <a:rPr lang="vi-VN" b="0" i="0" dirty="0">
                <a:solidFill>
                  <a:srgbClr val="4C4F5A"/>
                </a:solidFill>
                <a:effectLst/>
                <a:latin typeface="Open Sans" panose="020B0606030504020204" pitchFamily="34" charset="0"/>
              </a:rPr>
              <a:t>Ngắt nguồn điện ngay lập tức: Nếu xảy ra sự cố như chập điện, khói bốc lên quá nhiều hoặc có mùi bất thường, hãy ngay lập tức ngắt nguồn điện của mỏ hàn chì bằng cách rút phích cắm ra khỏi ổ cắm điện. Điều này giúp ngăn ngừa nguy cơ cháy nổ và bảo vệ an toàn.</a:t>
            </a:r>
          </a:p>
          <a:p>
            <a:pPr algn="l"/>
            <a:r>
              <a:rPr lang="vi-VN" b="0" i="0" dirty="0">
                <a:solidFill>
                  <a:srgbClr val="4C4F5A"/>
                </a:solidFill>
                <a:effectLst/>
                <a:latin typeface="Open Sans" panose="020B0606030504020204" pitchFamily="34" charset="0"/>
              </a:rPr>
              <a:t>Sử dụng thiết bị dập lửa (nếu cần): Trong trường hợp có cháy nổ nhỏ do dầu hoặc chất dễ cháy khác, hãy sử dụng một thiết bị dập lửa nhỏ để dập tắt ngọn lửa một cách an toàn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mỏ</a:t>
            </a:r>
            <a:r>
              <a:rPr lang="en-US" b="1" i="0" dirty="0">
                <a:effectLst/>
                <a:latin typeface="Söhne"/>
              </a:rPr>
              <a:t> </a:t>
            </a:r>
            <a:r>
              <a:rPr lang="en-US" b="1" i="0" dirty="0" err="1">
                <a:effectLst/>
                <a:latin typeface="Söhne"/>
              </a:rPr>
              <a:t>hàn</a:t>
            </a:r>
            <a:r>
              <a:rPr lang="en-US" b="1" i="0" dirty="0">
                <a:effectLst/>
                <a:latin typeface="Söhne"/>
              </a:rPr>
              <a:t> </a:t>
            </a:r>
            <a:r>
              <a:rPr lang="en-US" b="1" i="0" dirty="0" err="1">
                <a:effectLst/>
                <a:latin typeface="Söhne"/>
              </a:rPr>
              <a:t>chì</a:t>
            </a:r>
            <a:r>
              <a:rPr lang="en-US" sz="2000" dirty="0">
                <a:latin typeface="Söhne"/>
              </a:rPr>
              <a:t>:</a:t>
            </a:r>
          </a:p>
          <a:p>
            <a:pPr algn="l"/>
            <a:r>
              <a:rPr lang="vi-VN" b="0" i="0" dirty="0">
                <a:effectLst/>
                <a:latin typeface="Söhne"/>
              </a:rPr>
              <a:t>Nguy cơ cháy nổ: Nhiệt độ cao của mỏ hàn chì có thể gây ra nguy cơ cháy nổ, đặc biệt khi tiếp xúc với vật liệu dễ cháy hoặc các hóa chất dễ cháy. Việc không đảm bảo môi trường làm việc an toàn và sạch sẽ có thể gây ra nguy cơ này.</a:t>
            </a:r>
          </a:p>
          <a:p>
            <a:pPr algn="l"/>
            <a:r>
              <a:rPr lang="vi-VN" b="0" i="0" dirty="0">
                <a:effectLst/>
                <a:latin typeface="Söhne"/>
              </a:rPr>
              <a:t>Bỏng và thương tích: Đầu hàn của mỏ có thể đạt độ nóng cao và gây bỏng nếu tiếp xúc trực tiếp với da. Ngoài ra, dây điện và các phần khác của mỏ hàn cũng có thể gây thương tích nếu không được sử dụng đúng cách.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8C43A8F3-8D4B-21E4-0C87-CCEE1661CEE0}"/>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mỏ hàn chì để việc vận hành an toàn</a:t>
            </a:r>
            <a:endParaRPr lang="en-US" b="0" i="0" dirty="0">
              <a:effectLst/>
              <a:latin typeface="Söhne"/>
            </a:endParaRPr>
          </a:p>
          <a:p>
            <a:pPr lvl="1"/>
            <a:r>
              <a:rPr lang="vi-VN" b="0" i="0" dirty="0">
                <a:effectLst/>
                <a:latin typeface="Söhne"/>
              </a:rPr>
              <a:t>Để đảm bảo việc vận hành mỏ hàn chì (Soldering iron) an toàn, việc kiểm tra và bảo dưỡng định kỳ là rất quan trọng. Đầu tiên, bạn cần thường xuyên kiểm tra các thành phần của mỏ hàn chì như đầu hàn, dây điện, và các bộ phận cơ khí khác để đảm bảo chúng hoạt động bình thường và không bị hư hỏng. </a:t>
            </a:r>
            <a:endParaRPr lang="en-US" b="0" i="0" dirty="0">
              <a:effectLst/>
              <a:latin typeface="Söhne"/>
            </a:endParaRPr>
          </a:p>
          <a:p>
            <a:pPr lvl="1"/>
            <a:r>
              <a:rPr lang="vi-VN" b="0" i="0" dirty="0">
                <a:effectLst/>
                <a:latin typeface="Söhne"/>
              </a:rPr>
              <a:t>Đặc biệt, hãy chú ý kiểm tra dây điện và các phần cách điện để đảm bảo chúng không bị bong tróc hoặc hư hỏng.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781684-A2A0-89CD-BCE8-B28DC20FCEEE}"/>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mỏ</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chì</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hãy đảm bảo bạn đã được đào tạo về cách sử dụng mỏ hàn chì và hiểu rõ các nguy cơ liên quan đến việc này. Nắm vững quy trình an toàn và biện pháp phòng ngừa tai nạn khi vận hành mỏ hàn chì.</a:t>
            </a:r>
          </a:p>
          <a:p>
            <a:pPr lvl="1"/>
            <a:r>
              <a:rPr lang="vi-VN" b="0" i="0" dirty="0">
                <a:effectLst/>
                <a:latin typeface="Söhne"/>
              </a:rPr>
              <a:t>Thứ hai, luôn sử dụng đồ bảo hộ cá nhân đầy đủ khi làm việc với mỏ hàn chì, bao gồm kính bảo hộ, găng tay chống nhiệt và áo khoác chống cháy. Đây là những thiết bị cần thiết để bảo vệ bạn khỏi các nguy hiểm tiềm ẩn như cháy nổ, bỏng, hoặc hít phải khói hàn độc hại.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DA2E631-8B2E-68C6-2D28-AC644E66510E}"/>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mỏ</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chì</a:t>
            </a:r>
            <a:endParaRPr lang="en-US" b="0" i="0" dirty="0">
              <a:effectLst/>
              <a:latin typeface="Söhne"/>
            </a:endParaRPr>
          </a:p>
          <a:p>
            <a:pPr lvl="1"/>
            <a:r>
              <a:rPr lang="vi-VN" b="0" i="0" dirty="0">
                <a:effectLst/>
                <a:latin typeface="Söhne"/>
              </a:rPr>
              <a:t>Xác định các mối nguy hiểm: Phân tích các mối nguy hiểm tiềm ẩn liên quan đến hoạt động hàn, bao gồm nhiệt độ cao, vật liệu bắn ra và khói độc hại.</a:t>
            </a:r>
          </a:p>
          <a:p>
            <a:pPr lvl="1"/>
            <a:r>
              <a:rPr lang="vi-VN" b="0" i="0" dirty="0">
                <a:effectLst/>
                <a:latin typeface="Söhne"/>
              </a:rPr>
              <a:t>Thiết lập khoảng cách an toàn: Xác định khoảng cách tối thiểu cần thiết để bảo vệ người và các vật dụng khỏi các mối nguy hiểm. Khoảng cách này có thể thay đổi tùy thuộc vào công suất của mỏ hàn, loại vật liệu hàn và điều kiện môi trường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32A955C-035D-7C5C-521B-AB6BA61988A3}"/>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mỏ</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chì</a:t>
            </a:r>
            <a:endParaRPr lang="en-US" b="0" i="0" dirty="0">
              <a:effectLst/>
              <a:latin typeface="Söhne"/>
            </a:endParaRPr>
          </a:p>
          <a:p>
            <a:pPr lvl="1"/>
            <a:r>
              <a:rPr lang="vi-VN" b="0" i="0" dirty="0">
                <a:effectLst/>
                <a:latin typeface="Söhne"/>
              </a:rPr>
              <a:t>Kính bảo hộ: Mỏ hàn chì có thể tạo ra tia lửa và khói độc hại, do đó, việc sử dụng kính bảo hộ là bắt buộc để bảo vệ mắt khỏi các tác nhân gây hại này. Kính bảo hộ nên có khả năng chống va đập và chống tia UV.</a:t>
            </a:r>
          </a:p>
          <a:p>
            <a:pPr lvl="1"/>
            <a:r>
              <a:rPr lang="vi-VN" b="0" i="0" dirty="0">
                <a:effectLst/>
                <a:latin typeface="Söhne"/>
              </a:rPr>
              <a:t>Găng tay chịu nhiệt: Mỏ hàn chì có thể đạt đến nhiệt độ rất cao, vì vậy găng tay chịu nhiệt là cần thiết để bảo vệ tay khỏi bị bỏng. Nên chọn loại găng tay được làm từ chất liệu dày dặn, có khả năng cách nhiệt tốt và vừa vặn với tay.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21416B-CF7B-B63B-D3E8-E1398CC51165}"/>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mỏ hàn chì</a:t>
            </a:r>
            <a:endParaRPr lang="en-US" b="0" i="0" dirty="0">
              <a:effectLst/>
              <a:latin typeface="Söhne"/>
            </a:endParaRPr>
          </a:p>
          <a:p>
            <a:pPr lvl="1"/>
            <a:r>
              <a:rPr lang="vi-VN" b="0" i="0" dirty="0">
                <a:effectLst/>
                <a:latin typeface="Söhne"/>
              </a:rPr>
              <a:t>Bước 1: Ngắt nguồn điện – Đây là bước đầu tiên và quan trọng nhất. Việc ngắt nguồn điện sẽ giúp loại bỏ nguy cơ điện giật, đảm bảo an toàn cho người sử dụng.</a:t>
            </a:r>
          </a:p>
          <a:p>
            <a:pPr lvl="1"/>
            <a:r>
              <a:rPr lang="vi-VN" b="0" i="0" dirty="0">
                <a:effectLst/>
                <a:latin typeface="Söhne"/>
              </a:rPr>
              <a:t>Bước 2: Xác định sự cố – Sau khi ngắt nguồn điện, cần xác định rõ ràng bản chất của sự cố. Ví dụ như: mỏ hàn chì bị hỏng, dây điện bị cháy, kim loại nóng chảy dính vào da,… Việc xác định chính xác sự cố sẽ giúp đưa ra biện pháp xử lý phù hợp.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9D01F6-F093-A01D-A358-F2F469DFCE4C}"/>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mỏ</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chì</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mỏ hàn chì</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mỏ</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chì</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7C4851-7005-2F31-7E77-53E5AA841B81}"/>
              </a:ext>
            </a:extLst>
          </p:cNvPr>
          <p:cNvPicPr>
            <a:picLocks noChangeAspect="1"/>
          </p:cNvPicPr>
          <p:nvPr/>
        </p:nvPicPr>
        <p:blipFill>
          <a:blip r:embed="rId4"/>
          <a:stretch>
            <a:fillRect/>
          </a:stretch>
        </p:blipFill>
        <p:spPr>
          <a:xfrm>
            <a:off x="-602331" y="4038603"/>
            <a:ext cx="3886570" cy="388657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mỏ hàn chì</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mỏ hàn chì</a:t>
            </a:r>
            <a:endParaRPr lang="en-US" sz="2400" b="1" i="0" dirty="0">
              <a:effectLst/>
              <a:latin typeface="Söhne"/>
            </a:endParaRPr>
          </a:p>
          <a:p>
            <a:r>
              <a:rPr lang="vi-VN" b="0" i="0" dirty="0">
                <a:effectLst/>
                <a:latin typeface="Söhne"/>
              </a:rPr>
              <a:t>Thời tiết đóng vai trò quan trọng trong việc vận hành mỏ hàn chì. Điều kiện thời tiết ảnh hưởng đến hiệu suất và độ tin cậy của mỏ hàn. </a:t>
            </a:r>
            <a:endParaRPr lang="en-US" b="0" i="0" dirty="0">
              <a:effectLst/>
              <a:latin typeface="Söhne"/>
            </a:endParaRPr>
          </a:p>
          <a:p>
            <a:r>
              <a:rPr lang="vi-VN" b="0" i="0" dirty="0">
                <a:effectLst/>
                <a:latin typeface="Söhne"/>
              </a:rPr>
              <a:t>Ví dụ, độ ẩm cao có thể làm giảm hiệu suất của mỏ hàn bằng cách tạo ra hiện tượng oxy hóa nhanh hơn trên đầu hàn. Điều này có thể dẫn đến sự suy yếu nhanh chóng của đầu hàn và làm giảm tuổi thọ của mỏ hàn.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B3FC9D3-4764-95B7-D8AA-2AE7FAA95168}"/>
              </a:ext>
            </a:extLst>
          </p:cNvPr>
          <p:cNvPicPr>
            <a:picLocks noChangeAspect="1"/>
          </p:cNvPicPr>
          <p:nvPr/>
        </p:nvPicPr>
        <p:blipFill>
          <a:blip r:embed="rId3"/>
          <a:stretch>
            <a:fillRect/>
          </a:stretch>
        </p:blipFill>
        <p:spPr>
          <a:xfrm>
            <a:off x="-602332" y="4293096"/>
            <a:ext cx="3169674" cy="316967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mỏ hàn chì</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mỏ hàn chì</a:t>
            </a:r>
            <a:endParaRPr lang="en-US" sz="2400" b="1" i="0" dirty="0">
              <a:effectLst/>
              <a:latin typeface="Söhne"/>
            </a:endParaRPr>
          </a:p>
          <a:p>
            <a:r>
              <a:rPr lang="vi-VN" b="0" i="0" dirty="0">
                <a:effectLst/>
                <a:latin typeface="Söhne"/>
              </a:rPr>
              <a:t>Môi trường làm việc có vai trò quan trọng đối với việc vận hành mỏ hàn chì. Đặc biệt là điều kiện môi trường ẩm ướt có thể gây ra các vấn đề đối với mỏ hàn. Độ ẩm cao có thể làm tăng tỷ lệ oxy hóa trên đầu hàn, dẫn đến sự suy yếu nhanh hơn của đầu hàn và làm giảm hiệu suất hàn. </a:t>
            </a:r>
            <a:endParaRPr lang="en-US" b="0" i="0" dirty="0">
              <a:effectLst/>
              <a:latin typeface="Söhne"/>
            </a:endParaRPr>
          </a:p>
          <a:p>
            <a:r>
              <a:rPr lang="vi-VN" b="0" i="0" dirty="0">
                <a:effectLst/>
                <a:latin typeface="Söhne"/>
              </a:rPr>
              <a:t>Ngoài ra, môi trường làm việc bẩn có thể làm tắc nghẽn các lỗ thông khí của mỏ hàn, làm giảm lưu lượng không khí cần thiết để làm mát đầu hàn và điều chỉnh nhiệt độ.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5594E7-DA7E-F66D-6B94-92704D30463D}"/>
              </a:ext>
            </a:extLst>
          </p:cNvPr>
          <p:cNvPicPr>
            <a:picLocks noChangeAspect="1"/>
          </p:cNvPicPr>
          <p:nvPr/>
        </p:nvPicPr>
        <p:blipFill>
          <a:blip r:embed="rId3"/>
          <a:stretch>
            <a:fillRect/>
          </a:stretch>
        </p:blipFill>
        <p:spPr>
          <a:xfrm>
            <a:off x="-602332" y="4293096"/>
            <a:ext cx="3169674" cy="316967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mỏ hàn chì</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mỏ hàn chì ảnh hưởng như thế nào đến việc vận hành mỏ hàn chì</a:t>
            </a:r>
            <a:endParaRPr lang="en-US" sz="2400" b="1" i="0" dirty="0">
              <a:effectLst/>
              <a:latin typeface="Söhne"/>
            </a:endParaRPr>
          </a:p>
          <a:p>
            <a:r>
              <a:rPr lang="vi-VN" b="0" i="0" dirty="0">
                <a:effectLst/>
                <a:latin typeface="Söhne"/>
              </a:rPr>
              <a:t>Tình trạng kỹ thuật của mỏ hàn chì đóng vai trò quan trọng đối với việc vận hành và hiệu suất của nó. Một mỏ hàn chì cần được bảo trì và kiểm tra thường xuyên để đảm bảo các thành phần như đầu hàn, điện trở và cách điện vẫn hoạt động tốt. </a:t>
            </a:r>
            <a:endParaRPr lang="en-US" b="0" i="0" dirty="0">
              <a:effectLst/>
              <a:latin typeface="Söhne"/>
            </a:endParaRPr>
          </a:p>
          <a:p>
            <a:r>
              <a:rPr lang="vi-VN" b="0" i="0" dirty="0">
                <a:effectLst/>
                <a:latin typeface="Söhne"/>
              </a:rPr>
              <a:t>Nếu đầu hàn bị oxy hóa hoặc bẩn, nó có thể làm giảm khả năng truyền nhiệt và khả năng hàn của mỏ. Điện trở bị hư hỏng có thể dẫn đến nhiệt độ không ổn định hoặc mỏ hàn không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5ECD66B-C850-CF19-AD3E-CECBDFBC3F22}"/>
              </a:ext>
            </a:extLst>
          </p:cNvPr>
          <p:cNvPicPr>
            <a:picLocks noChangeAspect="1"/>
          </p:cNvPicPr>
          <p:nvPr/>
        </p:nvPicPr>
        <p:blipFill>
          <a:blip r:embed="rId3"/>
          <a:stretch>
            <a:fillRect/>
          </a:stretch>
        </p:blipFill>
        <p:spPr>
          <a:xfrm>
            <a:off x="-602332" y="4293096"/>
            <a:ext cx="3169674" cy="316967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mỏ hàn chì</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mỏ hàn chì</a:t>
            </a:r>
            <a:endParaRPr lang="en-US" sz="2400" b="1" i="0" dirty="0">
              <a:effectLst/>
              <a:latin typeface="Söhne"/>
            </a:endParaRPr>
          </a:p>
          <a:p>
            <a:r>
              <a:rPr lang="vi-VN" b="0" i="0" dirty="0">
                <a:effectLst/>
                <a:latin typeface="Söhne"/>
              </a:rPr>
              <a:t>Kiến thức an toàn và kỹ năng của người lao động là yếu tố then chốt trong việc vận hành mỏ hàn chì. Nếu người lao động không có đủ kiến thức về an toàn và kỹ năng cần thiết, có thể xảy ra các tai nạn hoặc sự cố trong quá trình sử dụng mỏ hàn. </a:t>
            </a:r>
            <a:endParaRPr lang="en-US" b="0" i="0" dirty="0">
              <a:effectLst/>
              <a:latin typeface="Söhne"/>
            </a:endParaRPr>
          </a:p>
          <a:p>
            <a:r>
              <a:rPr lang="vi-VN" b="0" i="0" dirty="0">
                <a:effectLst/>
                <a:latin typeface="Söhne"/>
              </a:rPr>
              <a:t>Chẳng hạn, việc không biết cách sử dụng mỏ hàn một cách đúng cách có thể dẫn đến nguy cơ bị bỏng, chập điện, hoặc gây hư hỏng cho mỏ hàn. Người lao động cần được đào tạo về cách sử dụng mỏ hàn an toàn, bao gồm các biện pháp bảo vệ cá nhân và các quy trình khẩn cấp trong trường hợp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F4B6599-96C5-B3E7-EEC3-44BE90CA2662}"/>
              </a:ext>
            </a:extLst>
          </p:cNvPr>
          <p:cNvPicPr>
            <a:picLocks noChangeAspect="1"/>
          </p:cNvPicPr>
          <p:nvPr/>
        </p:nvPicPr>
        <p:blipFill>
          <a:blip r:embed="rId3"/>
          <a:stretch>
            <a:fillRect/>
          </a:stretch>
        </p:blipFill>
        <p:spPr>
          <a:xfrm>
            <a:off x="-602332" y="4293096"/>
            <a:ext cx="3169674" cy="316967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mỏ hàn chì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mỏ hàn chì là rất quan trọng vì nhiều lý do. Thứ nhất, mỏ hàn chì là một thiết bị có nguy cơ cao liên quan đến chập điện và nguy cơ bỏng. Nếu không biết cách sử dụng đúng cách, người vận hành có thể gặp nguy hiểm trong quá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Thứ hai, việc đào tạo an toàn lao động giúp người vận hành hiểu rõ về các biện pháp bảo vệ cá nhân cần thiết, chẳng hạn như sử dụng kính bảo hộ, găng tay, và áo khoác chống nhiệt.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131E50F-1721-350F-F2E6-9CBAC44A6530}"/>
              </a:ext>
            </a:extLst>
          </p:cNvPr>
          <p:cNvPicPr>
            <a:picLocks noChangeAspect="1"/>
          </p:cNvPicPr>
          <p:nvPr/>
        </p:nvPicPr>
        <p:blipFill>
          <a:blip r:embed="rId3"/>
          <a:stretch>
            <a:fillRect/>
          </a:stretch>
        </p:blipFill>
        <p:spPr>
          <a:xfrm>
            <a:off x="6706195" y="980728"/>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mỏ</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chì</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mỏ</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chì</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6BCA72-E2A1-B8CF-F170-9A67BBF75132}"/>
              </a:ext>
            </a:extLst>
          </p:cNvPr>
          <p:cNvPicPr>
            <a:picLocks noChangeAspect="1"/>
          </p:cNvPicPr>
          <p:nvPr/>
        </p:nvPicPr>
        <p:blipFill>
          <a:blip r:embed="rId3"/>
          <a:stretch>
            <a:fillRect/>
          </a:stretch>
        </p:blipFill>
        <p:spPr>
          <a:xfrm>
            <a:off x="6706195" y="980728"/>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mỏ</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chì</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chì</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mỏ hàn chì là vô cùng quan trọng vì nó liên quan đến sức khỏe và sự an toàn của người lao động. Mỏ hàn chì là một thiết bị có nguy cơ cao khi sử dụng, bao gồm nguy cơ chập điện, bỏng, và ô nhiễm hóa học từ chất lỏng và hơi kim loại nóng.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đảm bảo rằng những người sử dụng mỏ hàn được đào tạo để nhận biết và đối phó với các nguy hiểm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82ABA4E2-3D7F-4C40-89EA-AECE8755C8D9}"/>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mỏ</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chì</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mỏ hàn chì</a:t>
            </a:r>
          </a:p>
          <a:p>
            <a:pPr algn="l">
              <a:lnSpc>
                <a:spcPct val="120000"/>
              </a:lnSpc>
            </a:pPr>
            <a:r>
              <a:rPr lang="vi-VN" b="0" i="0" dirty="0">
                <a:effectLst/>
                <a:latin typeface="Open Sans" panose="020B0606030504020204" pitchFamily="34" charset="0"/>
              </a:rPr>
              <a:t>Đầu tiên, hãy luôn đảm bảo rằng môi trường làm việc xung quanh được thông thoáng và không có chất dễ cháy nổ. Điều này giúp giảm nguy cơ cháy nổ khi sử dụng mỏ hàn.</a:t>
            </a:r>
          </a:p>
          <a:p>
            <a:pPr algn="l">
              <a:lnSpc>
                <a:spcPct val="120000"/>
              </a:lnSpc>
            </a:pPr>
            <a:r>
              <a:rPr lang="vi-VN" b="0" i="0" dirty="0">
                <a:effectLst/>
                <a:latin typeface="Open Sans" panose="020B0606030504020204" pitchFamily="34" charset="0"/>
              </a:rPr>
              <a:t>Thứ hai, đeo đủ trang bị bảo hộ cá nhân như kính bảo hộ để bảo vệ mắt khỏi tia lửa và bụi kim loại, găng tay chống nhiệt để bảo vệ tay khi tiếp xúc với đầu hàn nóng. Đồng thời, đảm bảo áo khoác và quần dài để che chắn da khỏi các tia nhiệt từ mỏ hàn.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8E31A64-DEAF-B2BE-E2E7-C34E71880DDE}"/>
              </a:ext>
            </a:extLst>
          </p:cNvPr>
          <p:cNvPicPr>
            <a:picLocks noChangeAspect="1"/>
          </p:cNvPicPr>
          <p:nvPr/>
        </p:nvPicPr>
        <p:blipFill>
          <a:blip r:embed="rId3"/>
          <a:stretch>
            <a:fillRect/>
          </a:stretch>
        </p:blipFill>
        <p:spPr>
          <a:xfrm>
            <a:off x="-1106387" y="3793728"/>
            <a:ext cx="4608512" cy="460851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3778</Words>
  <Application>Microsoft Office PowerPoint</Application>
  <PresentationFormat>Custom</PresentationFormat>
  <Paragraphs>143</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MỎ HÀN CHÌ</vt:lpstr>
      <vt:lpstr>Một số vụ tai nạn lao động khi vận hành mỏ hàn chì</vt:lpstr>
      <vt:lpstr>Tóm tắt bài học</vt:lpstr>
      <vt:lpstr>Giới thiệu</vt:lpstr>
      <vt:lpstr>Giới thiệu</vt:lpstr>
      <vt:lpstr>Thành Phần Và Chức Năng Của mỏ hàn chì</vt:lpstr>
      <vt:lpstr>Thành Phần Và Chức Năng Của mỏ hàn chì</vt:lpstr>
      <vt:lpstr>Thành Phần Và Chức Năng Của mỏ hàn chì</vt:lpstr>
      <vt:lpstr>Thành Phần Và Chức Năng Của mỏ hàn chì</vt:lpstr>
      <vt:lpstr>Kiểm tra và bảo trì an toàn trước khi vận hành mỏ hàn chì</vt:lpstr>
      <vt:lpstr>Kiểm tra và bảo trì an toàn trước khi vận hành mỏ hàn chì</vt:lpstr>
      <vt:lpstr>Quy trình vận hành an toàn mỏ hàn chì</vt:lpstr>
      <vt:lpstr>Quy trình vận hành an toàn mỏ hàn chì</vt:lpstr>
      <vt:lpstr>Đánh giá rủi ro và quản lý mối nguy khi vận hành mỏ hàn chì</vt:lpstr>
      <vt:lpstr>Đánh giá rủi ro và quản lý mối nguy khi vận hành mỏ hàn chì</vt:lpstr>
      <vt:lpstr>Đánh giá rủi ro và quản lý mối nguy khi vận hành mỏ hàn chì</vt:lpstr>
      <vt:lpstr>Đánh giá rủi ro và quản lý mối nguy khi vận hành mỏ hàn chì</vt:lpstr>
      <vt:lpstr>Đánh giá rủi ro và quản lý mối nguy khi vận hành mỏ hàn chì</vt:lpstr>
      <vt:lpstr>Đánh giá rủi ro và quản lý mối nguy khi vận hành mỏ hàn chì</vt:lpstr>
      <vt:lpstr>Đánh giá rủi ro và quản lý mối nguy khi vận hành mỏ hàn chì</vt:lpstr>
      <vt:lpstr>Các yếu tố ảnh hưởng đến an toàn lao động khi vận hành mỏ hàn chì</vt:lpstr>
      <vt:lpstr>Các yếu tố ảnh hưởng đến an toàn lao động khi vận hành mỏ hàn chì</vt:lpstr>
      <vt:lpstr>Các yếu tố ảnh hưởng đến an toàn lao động khi vận hành mỏ hàn chì</vt:lpstr>
      <vt:lpstr>Các yếu tố ảnh hưởng đến an toàn lao động khi vận hành mỏ hàn chì</vt:lpstr>
      <vt:lpstr>Đào tạo an toàn lao động về kỹ năng vận hành mỏ hàn chì an toàn</vt:lpstr>
      <vt:lpstr>Đào tạo an toàn lao động về kỹ năng vận hành mỏ hàn chì an toàn</vt:lpstr>
      <vt:lpstr>Ý nghĩa của an toàn lao động trong việc vận hành mỏ hàn chì</vt:lpstr>
      <vt:lpstr>Ý nghĩa của an toàn lao động trong việc vận hành mỏ hàn chì</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2024-05-06T14:55:27Z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