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08" y="-8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NỒI HẤP Y TẾ</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B32FD6F-DF7F-AE82-A866-CBE8249265B6}"/>
              </a:ext>
            </a:extLst>
          </p:cNvPr>
          <p:cNvPicPr>
            <a:picLocks noChangeAspect="1"/>
          </p:cNvPicPr>
          <p:nvPr/>
        </p:nvPicPr>
        <p:blipFill>
          <a:blip r:embed="rId4"/>
          <a:stretch>
            <a:fillRect/>
          </a:stretch>
        </p:blipFill>
        <p:spPr>
          <a:xfrm>
            <a:off x="4651113" y="4077072"/>
            <a:ext cx="2885008" cy="288500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nồi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hấp</a:t>
            </a:r>
            <a:r>
              <a:rPr lang="en-US" sz="3200" b="1" dirty="0">
                <a:solidFill>
                  <a:schemeClr val="accent1"/>
                </a:solidFill>
                <a:latin typeface="UTM Aptima" panose="02040603050506020204" pitchFamily="18" charset="0"/>
              </a:rPr>
              <a:t> y </a:t>
            </a:r>
            <a:r>
              <a:rPr lang="en-US" sz="3200" b="1" dirty="0" err="1">
                <a:solidFill>
                  <a:schemeClr val="accent1"/>
                </a:solidFill>
                <a:latin typeface="UTM Aptima" panose="02040603050506020204" pitchFamily="18" charset="0"/>
              </a:rPr>
              <a:t>tế</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Các</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quá</a:t>
            </a:r>
            <a:r>
              <a:rPr lang="en-US" b="0" i="0" dirty="0">
                <a:solidFill>
                  <a:srgbClr val="0D0D0D"/>
                </a:solidFill>
                <a:effectLst/>
                <a:latin typeface="Söhne"/>
              </a:rPr>
              <a:t> </a:t>
            </a:r>
            <a:r>
              <a:rPr lang="en-US" b="0" i="0" dirty="0" err="1">
                <a:solidFill>
                  <a:srgbClr val="0D0D0D"/>
                </a:solidFill>
                <a:effectLst/>
                <a:latin typeface="Söhne"/>
              </a:rPr>
              <a:t>trình</a:t>
            </a:r>
            <a:r>
              <a:rPr lang="en-US" b="0" i="0" dirty="0">
                <a:solidFill>
                  <a:srgbClr val="0D0D0D"/>
                </a:solidFill>
                <a:effectLst/>
                <a:latin typeface="Söhne"/>
              </a:rPr>
              <a:t> </a:t>
            </a:r>
            <a:r>
              <a:rPr lang="en-US" b="0" i="0" dirty="0" err="1">
                <a:solidFill>
                  <a:srgbClr val="0D0D0D"/>
                </a:solidFill>
                <a:effectLst/>
                <a:latin typeface="Söhne"/>
              </a:rPr>
              <a:t>vận</a:t>
            </a:r>
            <a:r>
              <a:rPr lang="en-US" b="0" i="0" dirty="0">
                <a:solidFill>
                  <a:srgbClr val="0D0D0D"/>
                </a:solidFill>
                <a:effectLst/>
                <a:latin typeface="Söhne"/>
              </a:rPr>
              <a:t> </a:t>
            </a:r>
            <a:r>
              <a:rPr lang="en-US" b="0" i="0" dirty="0" err="1">
                <a:solidFill>
                  <a:srgbClr val="0D0D0D"/>
                </a:solidFill>
                <a:effectLst/>
                <a:latin typeface="Söhne"/>
              </a:rPr>
              <a:t>hành</a:t>
            </a:r>
            <a:r>
              <a:rPr lang="en-US" b="0" i="0" dirty="0">
                <a:solidFill>
                  <a:srgbClr val="0D0D0D"/>
                </a:solidFill>
                <a:effectLst/>
                <a:latin typeface="Söhne"/>
              </a:rPr>
              <a:t> </a:t>
            </a:r>
            <a:r>
              <a:rPr lang="en-US" b="0" i="0" dirty="0" err="1">
                <a:solidFill>
                  <a:srgbClr val="0D0D0D"/>
                </a:solidFill>
                <a:effectLst/>
                <a:latin typeface="Söhne"/>
              </a:rPr>
              <a:t>nồi</a:t>
            </a:r>
            <a:r>
              <a:rPr lang="en-US" b="0" i="0" dirty="0">
                <a:solidFill>
                  <a:srgbClr val="0D0D0D"/>
                </a:solidFill>
                <a:effectLst/>
                <a:latin typeface="Söhne"/>
              </a:rPr>
              <a:t> </a:t>
            </a:r>
            <a:r>
              <a:rPr lang="en-US" b="0" i="0" dirty="0" err="1">
                <a:solidFill>
                  <a:srgbClr val="0D0D0D"/>
                </a:solidFill>
                <a:effectLst/>
                <a:latin typeface="Söhne"/>
              </a:rPr>
              <a:t>hấp</a:t>
            </a:r>
            <a:r>
              <a:rPr lang="en-US" b="0" i="0" dirty="0">
                <a:solidFill>
                  <a:srgbClr val="0D0D0D"/>
                </a:solidFill>
                <a:effectLst/>
                <a:latin typeface="Söhne"/>
              </a:rPr>
              <a:t> y </a:t>
            </a:r>
            <a:r>
              <a:rPr lang="en-US" b="0" i="0" dirty="0" err="1">
                <a:solidFill>
                  <a:srgbClr val="0D0D0D"/>
                </a:solidFill>
                <a:effectLst/>
                <a:latin typeface="Söhne"/>
              </a:rPr>
              <a:t>tế</a:t>
            </a:r>
            <a:r>
              <a:rPr lang="en-US" b="0" i="0" dirty="0">
                <a:solidFill>
                  <a:srgbClr val="0D0D0D"/>
                </a:solidFill>
                <a:effectLst/>
                <a:latin typeface="Söhne"/>
              </a:rPr>
              <a:t> (medical autoclave)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gây</a:t>
            </a:r>
            <a:r>
              <a:rPr lang="en-US" b="0" i="0" dirty="0">
                <a:solidFill>
                  <a:srgbClr val="0D0D0D"/>
                </a:solidFill>
                <a:effectLst/>
                <a:latin typeface="Söhne"/>
              </a:rPr>
              <a:t> </a:t>
            </a:r>
            <a:r>
              <a:rPr lang="en-US" b="0" i="0" dirty="0" err="1">
                <a:solidFill>
                  <a:srgbClr val="0D0D0D"/>
                </a:solidFill>
                <a:effectLst/>
                <a:latin typeface="Söhne"/>
              </a:rPr>
              <a:t>nguy</a:t>
            </a:r>
            <a:r>
              <a:rPr lang="en-US" b="0" i="0" dirty="0">
                <a:solidFill>
                  <a:srgbClr val="0D0D0D"/>
                </a:solidFill>
                <a:effectLst/>
                <a:latin typeface="Söhne"/>
              </a:rPr>
              <a:t> </a:t>
            </a:r>
            <a:r>
              <a:rPr lang="en-US" b="0" i="0" dirty="0" err="1">
                <a:solidFill>
                  <a:srgbClr val="0D0D0D"/>
                </a:solidFill>
                <a:effectLst/>
                <a:latin typeface="Söhne"/>
              </a:rPr>
              <a:t>hiểm</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cho</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viên</a:t>
            </a:r>
            <a:r>
              <a:rPr lang="en-US" b="0" i="0" dirty="0">
                <a:solidFill>
                  <a:srgbClr val="0D0D0D"/>
                </a:solidFill>
                <a:effectLst/>
                <a:latin typeface="Söhne"/>
              </a:rPr>
              <a:t> y </a:t>
            </a:r>
            <a:r>
              <a:rPr lang="en-US" b="0" i="0" dirty="0" err="1">
                <a:solidFill>
                  <a:srgbClr val="0D0D0D"/>
                </a:solidFill>
                <a:effectLst/>
                <a:latin typeface="Söhne"/>
              </a:rPr>
              <a:t>tế</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viên</a:t>
            </a:r>
            <a:r>
              <a:rPr lang="en-US" b="0" i="0" dirty="0">
                <a:solidFill>
                  <a:srgbClr val="0D0D0D"/>
                </a:solidFill>
                <a:effectLst/>
                <a:latin typeface="Söhne"/>
              </a:rPr>
              <a:t> </a:t>
            </a:r>
            <a:r>
              <a:rPr lang="en-US" b="0" i="0" dirty="0" err="1">
                <a:solidFill>
                  <a:srgbClr val="0D0D0D"/>
                </a:solidFill>
                <a:effectLst/>
                <a:latin typeface="Söhne"/>
              </a:rPr>
              <a:t>vệ</a:t>
            </a:r>
            <a:r>
              <a:rPr lang="en-US" b="0" i="0" dirty="0">
                <a:solidFill>
                  <a:srgbClr val="0D0D0D"/>
                </a:solidFill>
                <a:effectLst/>
                <a:latin typeface="Söhne"/>
              </a:rPr>
              <a:t> </a:t>
            </a:r>
            <a:r>
              <a:rPr lang="en-US" b="0" i="0" dirty="0" err="1">
                <a:solidFill>
                  <a:srgbClr val="0D0D0D"/>
                </a:solidFill>
                <a:effectLst/>
                <a:latin typeface="Söhne"/>
              </a:rPr>
              <a:t>sinh</a:t>
            </a:r>
            <a:r>
              <a:rPr lang="en-US" sz="2000" dirty="0">
                <a:ea typeface="+mn-lt"/>
                <a:cs typeface="+mn-lt"/>
              </a:rPr>
              <a:t>:</a:t>
            </a:r>
            <a:endParaRPr lang="en-US" dirty="0"/>
          </a:p>
          <a:p>
            <a:pPr marL="730885" lvl="1" indent="-304165"/>
            <a:r>
              <a:rPr lang="en-US" i="0" dirty="0" err="1">
                <a:solidFill>
                  <a:srgbClr val="0D0D0D"/>
                </a:solidFill>
                <a:effectLst/>
                <a:latin typeface="Söhne"/>
              </a:rPr>
              <a:t>Bỏ</a:t>
            </a:r>
            <a:r>
              <a:rPr lang="en-US" i="0" dirty="0">
                <a:solidFill>
                  <a:srgbClr val="0D0D0D"/>
                </a:solidFill>
                <a:effectLst/>
                <a:latin typeface="Söhne"/>
              </a:rPr>
              <a:t> </a:t>
            </a:r>
            <a:r>
              <a:rPr lang="en-US" i="0" dirty="0" err="1">
                <a:solidFill>
                  <a:srgbClr val="0D0D0D"/>
                </a:solidFill>
                <a:effectLst/>
                <a:latin typeface="Söhne"/>
              </a:rPr>
              <a:t>sót</a:t>
            </a:r>
            <a:r>
              <a:rPr lang="en-US" i="0" dirty="0">
                <a:solidFill>
                  <a:srgbClr val="0D0D0D"/>
                </a:solidFill>
                <a:effectLst/>
                <a:latin typeface="Söhne"/>
              </a:rPr>
              <a:t> </a:t>
            </a:r>
            <a:r>
              <a:rPr lang="en-US" i="0" dirty="0" err="1">
                <a:solidFill>
                  <a:srgbClr val="0D0D0D"/>
                </a:solidFill>
                <a:effectLst/>
                <a:latin typeface="Söhne"/>
              </a:rPr>
              <a:t>kiểm</a:t>
            </a:r>
            <a:r>
              <a:rPr lang="en-US" i="0" dirty="0">
                <a:solidFill>
                  <a:srgbClr val="0D0D0D"/>
                </a:solidFill>
                <a:effectLst/>
                <a:latin typeface="Söhne"/>
              </a:rPr>
              <a:t> </a:t>
            </a:r>
            <a:r>
              <a:rPr lang="en-US" i="0" dirty="0" err="1">
                <a:solidFill>
                  <a:srgbClr val="0D0D0D"/>
                </a:solidFill>
                <a:effectLst/>
                <a:latin typeface="Söhne"/>
              </a:rPr>
              <a:t>tra</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endParaRPr lang="en-US" i="0" dirty="0">
              <a:solidFill>
                <a:srgbClr val="0D0D0D"/>
              </a:solidFill>
              <a:effectLst/>
              <a:latin typeface="Söhne"/>
            </a:endParaRPr>
          </a:p>
          <a:p>
            <a:pPr marL="730885" lvl="1" indent="-304165"/>
            <a:r>
              <a:rPr lang="en-US" dirty="0"/>
              <a:t>Va </a:t>
            </a:r>
            <a:r>
              <a:rPr lang="en-US" dirty="0" err="1"/>
              <a:t>đập</a:t>
            </a:r>
            <a:r>
              <a:rPr lang="en-US" dirty="0"/>
              <a:t> </a:t>
            </a:r>
            <a:r>
              <a:rPr lang="en-US" dirty="0" err="1"/>
              <a:t>trong</a:t>
            </a:r>
            <a:r>
              <a:rPr lang="en-US" dirty="0"/>
              <a:t> </a:t>
            </a:r>
            <a:r>
              <a:rPr lang="en-US" dirty="0" err="1"/>
              <a:t>quá</a:t>
            </a:r>
            <a:r>
              <a:rPr lang="en-US" dirty="0"/>
              <a:t> </a:t>
            </a:r>
            <a:r>
              <a:rPr lang="en-US" dirty="0" err="1"/>
              <a:t>trình</a:t>
            </a:r>
            <a:r>
              <a:rPr lang="en-US" dirty="0"/>
              <a:t> di </a:t>
            </a:r>
            <a:r>
              <a:rPr lang="en-US" dirty="0" err="1"/>
              <a:t>chuyển</a:t>
            </a:r>
            <a:endParaRPr lang="en-US" dirty="0">
              <a:solidFill>
                <a:srgbClr val="0D0D0D"/>
              </a:solidFill>
              <a:latin typeface="Söhne"/>
            </a:endParaRPr>
          </a:p>
          <a:p>
            <a:pPr marL="730885" lvl="1" indent="-304165"/>
            <a:r>
              <a:rPr lang="en-US" dirty="0" err="1"/>
              <a:t>Nhiệt</a:t>
            </a:r>
            <a:r>
              <a:rPr lang="en-US" dirty="0"/>
              <a:t> </a:t>
            </a:r>
            <a:r>
              <a:rPr lang="en-US" dirty="0" err="1"/>
              <a:t>độ</a:t>
            </a:r>
            <a:r>
              <a:rPr lang="en-US" dirty="0"/>
              <a:t> </a:t>
            </a:r>
            <a:r>
              <a:rPr lang="en-US" dirty="0" err="1"/>
              <a:t>và</a:t>
            </a:r>
            <a:r>
              <a:rPr lang="en-US" dirty="0"/>
              <a:t> </a:t>
            </a:r>
            <a:r>
              <a:rPr lang="en-US" dirty="0" err="1"/>
              <a:t>áp</a:t>
            </a:r>
            <a:r>
              <a:rPr lang="en-US" dirty="0"/>
              <a:t> </a:t>
            </a:r>
            <a:r>
              <a:rPr lang="en-US" dirty="0" err="1"/>
              <a:t>suất</a:t>
            </a:r>
            <a:r>
              <a:rPr lang="en-US" dirty="0"/>
              <a:t> </a:t>
            </a:r>
            <a:r>
              <a:rPr lang="en-US" dirty="0" err="1"/>
              <a:t>không</a:t>
            </a:r>
            <a:r>
              <a:rPr lang="en-US" dirty="0"/>
              <a:t> </a:t>
            </a:r>
            <a:r>
              <a:rPr lang="en-US" dirty="0" err="1"/>
              <a:t>kiểm</a:t>
            </a:r>
            <a:r>
              <a:rPr lang="en-US" dirty="0"/>
              <a:t> </a:t>
            </a:r>
            <a:r>
              <a:rPr lang="en-US" dirty="0" err="1"/>
              <a:t>soát</a:t>
            </a:r>
            <a:endParaRPr lang="en-US" dirty="0">
              <a:solidFill>
                <a:srgbClr val="0D0D0D"/>
              </a:solidFill>
              <a:latin typeface="Söhne"/>
            </a:endParaRPr>
          </a:p>
          <a:p>
            <a:pPr marL="730885" lvl="1" indent="-304165"/>
            <a:r>
              <a:rPr lang="en-US" dirty="0" err="1"/>
              <a:t>Tiếp</a:t>
            </a:r>
            <a:r>
              <a:rPr lang="en-US" dirty="0"/>
              <a:t> </a:t>
            </a:r>
            <a:r>
              <a:rPr lang="en-US" dirty="0" err="1"/>
              <a:t>xúc</a:t>
            </a:r>
            <a:r>
              <a:rPr lang="en-US" dirty="0"/>
              <a:t> </a:t>
            </a:r>
            <a:r>
              <a:rPr lang="en-US" dirty="0" err="1"/>
              <a:t>với</a:t>
            </a:r>
            <a:r>
              <a:rPr lang="en-US" dirty="0"/>
              <a:t> </a:t>
            </a:r>
            <a:r>
              <a:rPr lang="en-US" dirty="0" err="1"/>
              <a:t>hóa</a:t>
            </a:r>
            <a:r>
              <a:rPr lang="en-US" dirty="0"/>
              <a:t> </a:t>
            </a:r>
            <a:r>
              <a:rPr lang="en-US" dirty="0" err="1"/>
              <a:t>chất</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khi</a:t>
            </a:r>
            <a:r>
              <a:rPr lang="en-US" dirty="0"/>
              <a:t> </a:t>
            </a:r>
            <a:r>
              <a:rPr lang="en-US" dirty="0" err="1"/>
              <a:t>vận</a:t>
            </a:r>
            <a:r>
              <a:rPr lang="en-US" dirty="0"/>
              <a:t> </a:t>
            </a:r>
            <a:r>
              <a:rPr lang="en-US" dirty="0" err="1"/>
              <a:t>hành</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nồi</a:t>
            </a:r>
            <a:r>
              <a:rPr lang="en-US" dirty="0"/>
              <a:t> </a:t>
            </a:r>
            <a:r>
              <a:rPr lang="en-US" dirty="0" err="1"/>
              <a:t>hấp</a:t>
            </a:r>
            <a:r>
              <a:rPr lang="en-US" dirty="0"/>
              <a:t> y </a:t>
            </a:r>
            <a:r>
              <a:rPr lang="en-US" dirty="0" err="1"/>
              <a:t>tế</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nồi</a:t>
            </a:r>
            <a:r>
              <a:rPr lang="en-US" dirty="0"/>
              <a:t> </a:t>
            </a:r>
            <a:r>
              <a:rPr lang="en-US" dirty="0" err="1"/>
              <a:t>hấp</a:t>
            </a:r>
            <a:r>
              <a:rPr lang="en-US" dirty="0"/>
              <a:t> y </a:t>
            </a:r>
            <a:r>
              <a:rPr lang="en-US" dirty="0" err="1"/>
              <a:t>tế</a:t>
            </a:r>
            <a:endParaRPr lang="vi-VN" dirty="0"/>
          </a:p>
          <a:p>
            <a:pPr marL="304165" indent="-304165">
              <a:buClr>
                <a:schemeClr val="tx1"/>
              </a:buClr>
            </a:pPr>
            <a:r>
              <a:rPr lang="en-US" dirty="0">
                <a:latin typeface="UTM Avo" panose="02040603050506020204" pitchFamily="18" charset="0"/>
              </a:rPr>
              <a:t>4</a:t>
            </a:r>
            <a:r>
              <a:rPr lang="vi-VN" dirty="0"/>
              <a:t>. Quy trình vận hành an toàn nồi hấp y tế</a:t>
            </a:r>
          </a:p>
          <a:p>
            <a:pPr marL="304165" indent="-304165">
              <a:buClr>
                <a:schemeClr val="tx1"/>
              </a:buClr>
            </a:pPr>
            <a:r>
              <a:rPr lang="en-US" dirty="0">
                <a:latin typeface="UTM Avo" panose="02040603050506020204" pitchFamily="18" charset="0"/>
              </a:rPr>
              <a:t>5</a:t>
            </a:r>
            <a:r>
              <a:rPr lang="vi-VN" dirty="0"/>
              <a:t>. Đánh giá rủi ro và quản lý mối nguy khi vận hành nồi hấp y tế</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nồi hấp y tế</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nồi</a:t>
            </a:r>
            <a:r>
              <a:rPr lang="en-US" dirty="0"/>
              <a:t> </a:t>
            </a:r>
            <a:r>
              <a:rPr lang="en-US" dirty="0" err="1"/>
              <a:t>hấp</a:t>
            </a:r>
            <a:r>
              <a:rPr lang="en-US" dirty="0"/>
              <a:t> y </a:t>
            </a:r>
            <a:r>
              <a:rPr lang="en-US" dirty="0" err="1"/>
              <a:t>tế</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nồi</a:t>
            </a:r>
            <a:r>
              <a:rPr lang="en-US" dirty="0"/>
              <a:t> </a:t>
            </a:r>
            <a:r>
              <a:rPr lang="en-US" dirty="0" err="1"/>
              <a:t>hấp</a:t>
            </a:r>
            <a:r>
              <a:rPr lang="en-US" dirty="0"/>
              <a:t> y </a:t>
            </a:r>
            <a:r>
              <a:rPr lang="en-US" dirty="0" err="1"/>
              <a:t>tế</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nồi</a:t>
            </a:r>
            <a:r>
              <a:rPr lang="en-US" sz="2400" b="1" i="0" dirty="0">
                <a:effectLst/>
                <a:latin typeface="Söhne"/>
              </a:rPr>
              <a:t> </a:t>
            </a:r>
            <a:r>
              <a:rPr lang="en-US" sz="2400" b="1" i="0" dirty="0" err="1">
                <a:effectLst/>
                <a:latin typeface="Söhne"/>
              </a:rPr>
              <a:t>hấp</a:t>
            </a:r>
            <a:r>
              <a:rPr lang="en-US" sz="2400" b="1" i="0" dirty="0">
                <a:effectLst/>
                <a:latin typeface="Söhne"/>
              </a:rPr>
              <a:t> y </a:t>
            </a:r>
            <a:r>
              <a:rPr lang="en-US" sz="2400" b="1" i="0" dirty="0" err="1">
                <a:effectLst/>
                <a:latin typeface="Söhne"/>
              </a:rPr>
              <a:t>tế</a:t>
            </a:r>
            <a:endParaRPr lang="en-US" sz="2400" b="1" i="0" dirty="0">
              <a:effectLst/>
              <a:latin typeface="Söhne"/>
            </a:endParaRPr>
          </a:p>
          <a:p>
            <a:r>
              <a:rPr lang="vi-VN" b="0" i="0" dirty="0">
                <a:effectLst/>
                <a:latin typeface="Söhne"/>
              </a:rPr>
              <a:t>An toàn lao động là một yếu tố vô cùng quan trọng khi vận hành nồi hấp y tế (medical autoclave). Việc đảm bảo an toàn lao động không chỉ bảo vệ sức khỏe và tính mạng của nhân viên mà còn ảnh hưởng đến hiệu quả hoạt động của cơ sở y tế. </a:t>
            </a:r>
            <a:endParaRPr lang="en-US" b="0" i="0" dirty="0">
              <a:effectLst/>
              <a:latin typeface="Söhne"/>
            </a:endParaRPr>
          </a:p>
          <a:p>
            <a:r>
              <a:rPr lang="vi-VN" b="0" i="0" dirty="0">
                <a:effectLst/>
                <a:latin typeface="Söhne"/>
              </a:rPr>
              <a:t>Khi làm việc với nồi hấp, nhân viên phải thường xuyên tiếp xúc với nhiệt độ cao và hơi nước áp lực, tiềm ẩn nguy cơ cháy nổ và bỏng.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0AF1BF5-E097-C589-9B2B-DF685CF2D0B6}"/>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nồi</a:t>
            </a:r>
            <a:r>
              <a:rPr lang="en-US" sz="2400" b="1" i="0" dirty="0">
                <a:effectLst/>
                <a:latin typeface="Söhne"/>
              </a:rPr>
              <a:t> </a:t>
            </a:r>
            <a:r>
              <a:rPr lang="en-US" sz="2400" b="1" i="0" dirty="0" err="1">
                <a:effectLst/>
                <a:latin typeface="Söhne"/>
              </a:rPr>
              <a:t>hấp</a:t>
            </a:r>
            <a:r>
              <a:rPr lang="en-US" sz="2400" b="1" i="0" dirty="0">
                <a:effectLst/>
                <a:latin typeface="Söhne"/>
              </a:rPr>
              <a:t> y </a:t>
            </a:r>
            <a:r>
              <a:rPr lang="en-US" sz="2400" b="1" i="0" dirty="0" err="1">
                <a:effectLst/>
                <a:latin typeface="Söhne"/>
              </a:rPr>
              <a:t>tế</a:t>
            </a:r>
            <a:endParaRPr lang="en-US" sz="2400" b="1" i="0" dirty="0">
              <a:effectLst/>
              <a:latin typeface="Söhne"/>
            </a:endParaRPr>
          </a:p>
          <a:p>
            <a:r>
              <a:rPr lang="vi-VN" b="0" i="0" dirty="0">
                <a:effectLst/>
                <a:latin typeface="Söhne"/>
              </a:rPr>
              <a:t>Việc áp dụng các giao thức chính xác là cơ sở quan trọng. Đầu tiên, việc sử dụng thời gian và nhiệt độ phù hợp để đạt được tiệt trùng hiệu quả là điều cần lưu ý. </a:t>
            </a:r>
            <a:endParaRPr lang="en-US" b="0" i="0" dirty="0">
              <a:effectLst/>
              <a:latin typeface="Söhne"/>
            </a:endParaRPr>
          </a:p>
          <a:p>
            <a:r>
              <a:rPr lang="vi-VN" b="0" i="0" dirty="0">
                <a:effectLst/>
                <a:latin typeface="Söhne"/>
              </a:rPr>
              <a:t>Các quy định này thường được đưa ra bởi các tổ chức y tế và cơ quan chuyên gia về vệ sinh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11FCDE3-D3D5-38B4-EF77-0345AA9D0B04}"/>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nồi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hấp</a:t>
            </a:r>
            <a:r>
              <a:rPr lang="en-US" sz="3200" b="1" dirty="0">
                <a:solidFill>
                  <a:schemeClr val="bg1"/>
                </a:solidFill>
                <a:latin typeface="UTM Aptima" panose="02040603050506020204" pitchFamily="18" charset="0"/>
              </a:rPr>
              <a:t> y </a:t>
            </a:r>
            <a:r>
              <a:rPr lang="en-US" sz="3200" b="1" dirty="0" err="1">
                <a:solidFill>
                  <a:schemeClr val="bg1"/>
                </a:solidFill>
                <a:latin typeface="UTM Aptima" panose="02040603050506020204" pitchFamily="18" charset="0"/>
              </a:rPr>
              <a:t>tế</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a:t>
            </a:r>
            <a:r>
              <a:rPr lang="en-US" b="1" i="0" dirty="0" err="1">
                <a:effectLst/>
                <a:latin typeface="Open Sans" panose="020B0606030504020204" pitchFamily="34" charset="0"/>
              </a:rPr>
              <a:t>hấp</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solidFill>
                  <a:schemeClr val="bg1"/>
                </a:solidFill>
              </a:rPr>
              <a:t>:</a:t>
            </a:r>
          </a:p>
          <a:p>
            <a:pPr algn="l"/>
            <a:r>
              <a:rPr lang="vi-VN" b="0" i="0" dirty="0">
                <a:effectLst/>
                <a:latin typeface="Open Sans" panose="020B0606030504020204" pitchFamily="34" charset="0"/>
              </a:rPr>
              <a:t>Một trong những thành phần chính của nồi hấp là bồn chứa, nơi các dụng cụ y tế được đặt vào để tiệt trùng. Bồn chứa thường được làm từ thép không gỉ để đảm bảo tính bền và độ an toàn vệ sinh thực phẩm.</a:t>
            </a:r>
          </a:p>
          <a:p>
            <a:pPr algn="l"/>
            <a:r>
              <a:rPr lang="vi-VN" b="0" i="0" dirty="0">
                <a:effectLst/>
                <a:latin typeface="Open Sans" panose="020B0606030504020204" pitchFamily="34" charset="0"/>
              </a:rPr>
              <a:t>Thành phần khác quan trọng là hệ thống điều khiển và cảm biến. Hệ thống này giúp theo dõi và điều chỉnh nhiệt độ, áp suất và thời gian tiệt trùng để đảm bảo hiệu quả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6A45516-6BCD-8DAE-C7C9-60C887385733}"/>
              </a:ext>
            </a:extLst>
          </p:cNvPr>
          <p:cNvPicPr>
            <a:picLocks noChangeAspect="1"/>
          </p:cNvPicPr>
          <p:nvPr/>
        </p:nvPicPr>
        <p:blipFill>
          <a:blip r:embed="rId3"/>
          <a:stretch>
            <a:fillRect/>
          </a:stretch>
        </p:blipFill>
        <p:spPr>
          <a:xfrm>
            <a:off x="6283325" y="122746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nồi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hấp</a:t>
            </a:r>
            <a:r>
              <a:rPr lang="en-US" sz="3200" b="1" dirty="0">
                <a:solidFill>
                  <a:schemeClr val="bg1"/>
                </a:solidFill>
                <a:latin typeface="UTM Aptima" panose="02040603050506020204" pitchFamily="18" charset="0"/>
              </a:rPr>
              <a:t> y </a:t>
            </a:r>
            <a:r>
              <a:rPr lang="en-US" sz="3200" b="1" dirty="0" err="1">
                <a:solidFill>
                  <a:schemeClr val="bg1"/>
                </a:solidFill>
                <a:latin typeface="UTM Aptima" panose="02040603050506020204" pitchFamily="18" charset="0"/>
              </a:rPr>
              <a:t>tế</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a:t>
            </a:r>
            <a:r>
              <a:rPr lang="en-US" b="1" i="0" dirty="0" err="1">
                <a:effectLst/>
                <a:latin typeface="Open Sans" panose="020B0606030504020204" pitchFamily="34" charset="0"/>
              </a:rPr>
              <a:t>hấp</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solidFill>
                  <a:schemeClr val="bg1"/>
                </a:solidFill>
              </a:rPr>
              <a:t>:</a:t>
            </a:r>
          </a:p>
          <a:p>
            <a:pPr algn="l"/>
            <a:r>
              <a:rPr lang="vi-VN" b="0" i="0" dirty="0">
                <a:effectLst/>
                <a:latin typeface="Open Sans" panose="020B0606030504020204" pitchFamily="34" charset="0"/>
              </a:rPr>
              <a:t>Nồi hấp y tế (medical autoclave) là một thiết bị quan trọng trong ngành y tế được sử dụng để tiệt trùng các dụng cụ y tế bằng cách sử dụng nhiệt độ cao và áp suất. Cấu trúc và nguyên lý hoạt động của nồi hấp rất đơn giản và hiệu quả.</a:t>
            </a:r>
          </a:p>
          <a:p>
            <a:pPr algn="l"/>
            <a:r>
              <a:rPr lang="vi-VN" b="0" i="0" dirty="0">
                <a:effectLst/>
                <a:latin typeface="Open Sans" panose="020B0606030504020204" pitchFamily="34" charset="0"/>
              </a:rPr>
              <a:t>Cấu trúc của nồi hấp thường bao gồm một bồn chứa là nơi đặt các dụng cụ y tế cần tiệt trùng. Bên trong bồn chứa có các giá đỡ để đặt các dụng cụ và một hệ thống phun hơi nước để tạo áp suất và nhiệt độ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EF570C8-621A-ED3D-07D2-C193F272E415}"/>
              </a:ext>
            </a:extLst>
          </p:cNvPr>
          <p:cNvPicPr>
            <a:picLocks noChangeAspect="1"/>
          </p:cNvPicPr>
          <p:nvPr/>
        </p:nvPicPr>
        <p:blipFill>
          <a:blip r:embed="rId3"/>
          <a:stretch>
            <a:fillRect/>
          </a:stretch>
        </p:blipFill>
        <p:spPr>
          <a:xfrm>
            <a:off x="6283325" y="122746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nồi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hấp</a:t>
            </a:r>
            <a:r>
              <a:rPr lang="en-US" sz="3200" b="1" dirty="0">
                <a:solidFill>
                  <a:schemeClr val="bg1"/>
                </a:solidFill>
                <a:latin typeface="UTM Aptima" panose="02040603050506020204" pitchFamily="18" charset="0"/>
              </a:rPr>
              <a:t> y </a:t>
            </a:r>
            <a:r>
              <a:rPr lang="en-US" sz="3200" b="1" dirty="0" err="1">
                <a:solidFill>
                  <a:schemeClr val="bg1"/>
                </a:solidFill>
                <a:latin typeface="UTM Aptima" panose="02040603050506020204" pitchFamily="18" charset="0"/>
              </a:rPr>
              <a:t>tế</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a:t>
            </a:r>
            <a:r>
              <a:rPr lang="en-US" b="1" i="0" dirty="0" err="1">
                <a:effectLst/>
                <a:latin typeface="Open Sans" panose="020B0606030504020204" pitchFamily="34" charset="0"/>
              </a:rPr>
              <a:t>hấp</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solidFill>
                  <a:schemeClr val="bg1"/>
                </a:solidFill>
              </a:rPr>
              <a:t>:</a:t>
            </a:r>
          </a:p>
          <a:p>
            <a:pPr algn="l"/>
            <a:r>
              <a:rPr lang="vi-VN" b="0" i="0" dirty="0">
                <a:effectLst/>
                <a:latin typeface="Open Sans" panose="020B0606030504020204" pitchFamily="34" charset="0"/>
              </a:rPr>
              <a:t>Ở các cơ sở y tế, nồi hấp được sử dụng rộng rãi để tiệt trùng các dụng cụ y tế như dao mổ, kìm, ống nghiệm, và các bộ dụng cụ phẫu thuật. Việc tiệt trùng này loại bỏ các vi khuẩn, vi rút và các loại vi sinh vật gây hại khác, giúp ngăn ngừa lây nhiễm và bảo vệ sức khỏe của bệnh nhân.</a:t>
            </a:r>
          </a:p>
          <a:p>
            <a:pPr algn="l"/>
            <a:r>
              <a:rPr lang="vi-VN" b="0" i="0" dirty="0">
                <a:effectLst/>
                <a:latin typeface="Open Sans" panose="020B0606030504020204" pitchFamily="34" charset="0"/>
              </a:rPr>
              <a:t>Ngoài ra, nồi hấp cũng được sử dụng trong các phòng thí nghiệm y tế để tiệt trùng và làm sạch các dụng cụ và vật liệu như nghiên cứu vi sinh, mô bệnh học và sinh học phân tử.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DA6EF01-903A-5CF8-9DE9-2C84B0FF9E4C}"/>
              </a:ext>
            </a:extLst>
          </p:cNvPr>
          <p:cNvPicPr>
            <a:picLocks noChangeAspect="1"/>
          </p:cNvPicPr>
          <p:nvPr/>
        </p:nvPicPr>
        <p:blipFill>
          <a:blip r:embed="rId3"/>
          <a:stretch>
            <a:fillRect/>
          </a:stretch>
        </p:blipFill>
        <p:spPr>
          <a:xfrm>
            <a:off x="6283325" y="122746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nồi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hấp</a:t>
            </a:r>
            <a:r>
              <a:rPr lang="en-US" sz="3200" b="1" dirty="0">
                <a:solidFill>
                  <a:schemeClr val="bg1"/>
                </a:solidFill>
                <a:latin typeface="UTM Aptima" panose="02040603050506020204" pitchFamily="18" charset="0"/>
              </a:rPr>
              <a:t> y </a:t>
            </a:r>
            <a:r>
              <a:rPr lang="en-US" sz="3200" b="1" dirty="0" err="1">
                <a:solidFill>
                  <a:schemeClr val="bg1"/>
                </a:solidFill>
                <a:latin typeface="UTM Aptima" panose="02040603050506020204" pitchFamily="18" charset="0"/>
              </a:rPr>
              <a:t>tế</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a:t>
            </a:r>
            <a:r>
              <a:rPr lang="en-US" b="1" i="0" dirty="0" err="1">
                <a:effectLst/>
                <a:latin typeface="Open Sans" panose="020B0606030504020204" pitchFamily="34" charset="0"/>
              </a:rPr>
              <a:t>hấp</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solidFill>
                  <a:schemeClr val="bg1"/>
                </a:solidFill>
              </a:rPr>
              <a:t>:</a:t>
            </a:r>
          </a:p>
          <a:p>
            <a:pPr algn="l"/>
            <a:r>
              <a:rPr lang="vi-VN" b="0" i="0" dirty="0">
                <a:effectLst/>
                <a:latin typeface="Open Sans" panose="020B0606030504020204" pitchFamily="34" charset="0"/>
              </a:rPr>
              <a:t>Một trong những rủi ro chính là nguy cơ bỏng do tiếp xúc với nhiệt độ cao và hơi nước áp lực trong quá trình vận hành nồi hấp. Nhân viên cần được đào tạo về cách sử dụng thiết bị đúng cách và cần luôn trang bị đầy đủ trang thiết bị bảo hộ cá nhân như găng tay chịu nhiệt và kính bảo hộ.</a:t>
            </a:r>
          </a:p>
          <a:p>
            <a:pPr algn="l"/>
            <a:r>
              <a:rPr lang="vi-VN" b="0" i="0" dirty="0">
                <a:effectLst/>
                <a:latin typeface="Open Sans" panose="020B0606030504020204" pitchFamily="34" charset="0"/>
              </a:rPr>
              <a:t>Một rủi ro khác là nguy cơ nhiễm độc từ hóa chất sử dụng trong quá trình tiệt trùng. Nếu không sử dụng chất tiệt trùng đúng cách hoặc không tuân thủ đúng liều lượng, có thể gây ra nguy hiểm cho sức khỏe của nhân viên và bệnh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A0D510B-EF9A-F76C-B5B4-E78C3B47D2DE}"/>
              </a:ext>
            </a:extLst>
          </p:cNvPr>
          <p:cNvPicPr>
            <a:picLocks noChangeAspect="1"/>
          </p:cNvPicPr>
          <p:nvPr/>
        </p:nvPicPr>
        <p:blipFill>
          <a:blip r:embed="rId3"/>
          <a:stretch>
            <a:fillRect/>
          </a:stretch>
        </p:blipFill>
        <p:spPr>
          <a:xfrm>
            <a:off x="6283325" y="122746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nồi hấp y tế</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nồi hấp y tế</a:t>
            </a:r>
          </a:p>
          <a:p>
            <a:pPr algn="l">
              <a:lnSpc>
                <a:spcPct val="120000"/>
              </a:lnSpc>
            </a:pPr>
            <a:r>
              <a:rPr lang="vi-VN" b="0" i="0" dirty="0">
                <a:effectLst/>
                <a:latin typeface="Open Sans" panose="020B0606030504020204" pitchFamily="34" charset="0"/>
              </a:rPr>
              <a:t>Đầu tiên, nhân viên cần kiểm tra các điều kiện vật liệu và trang thiết bị. Đảm bảo rằng các dụng cụ y tế được đặt vào nồi hấp là an toàn và phù hợp để tiệt trùng.</a:t>
            </a:r>
          </a:p>
          <a:p>
            <a:pPr algn="l">
              <a:lnSpc>
                <a:spcPct val="120000"/>
              </a:lnSpc>
            </a:pPr>
            <a:r>
              <a:rPr lang="vi-VN" b="0" i="0" dirty="0">
                <a:effectLst/>
                <a:latin typeface="Open Sans" panose="020B0606030504020204" pitchFamily="34" charset="0"/>
              </a:rPr>
              <a:t>Sau đó, kiểm tra các van và cảm biến để đảm bảo chúng hoạt động chính xác. Cần kiểm tra áp suất và nhiệt độ, đảm bảo rằng các thông số này được điều chỉnh đúng để tiệt trùng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276773C-C565-314A-0892-7A3293F08070}"/>
              </a:ext>
            </a:extLst>
          </p:cNvPr>
          <p:cNvPicPr>
            <a:picLocks noChangeAspect="1"/>
          </p:cNvPicPr>
          <p:nvPr/>
        </p:nvPicPr>
        <p:blipFill>
          <a:blip r:embed="rId3"/>
          <a:stretch>
            <a:fillRect/>
          </a:stretch>
        </p:blipFill>
        <p:spPr>
          <a:xfrm>
            <a:off x="-890364" y="3501008"/>
            <a:ext cx="4617889" cy="461788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nồi hấp y tế</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nồi hấp y tế định kỳ</a:t>
            </a:r>
          </a:p>
          <a:p>
            <a:pPr algn="l">
              <a:lnSpc>
                <a:spcPct val="120000"/>
              </a:lnSpc>
            </a:pPr>
            <a:r>
              <a:rPr lang="vi-VN" b="0" i="0" dirty="0">
                <a:effectLst/>
                <a:latin typeface="Open Sans" panose="020B0606030504020204" pitchFamily="34" charset="0"/>
              </a:rPr>
              <a:t>Thường xuyên kiểm tra và vệ sinh bên ngoài: Dọn dẹp và lau chùi bề mặt bên ngoài của nồi hấp để loại bỏ bụi bẩn và mảng bám. Đảm bảo rằng các lỗ thông gió không bị tắc và hệ thống làm mát hoạt động tốt.</a:t>
            </a:r>
          </a:p>
          <a:p>
            <a:pPr algn="l">
              <a:lnSpc>
                <a:spcPct val="120000"/>
              </a:lnSpc>
            </a:pPr>
            <a:r>
              <a:rPr lang="vi-VN" b="0" i="0" dirty="0">
                <a:effectLst/>
                <a:latin typeface="Open Sans" panose="020B0606030504020204" pitchFamily="34" charset="0"/>
              </a:rPr>
              <a:t>Kiểm tra hệ thống điều khiển: Định kỳ kiểm tra chức năng của các cảm biến nhiệt độ, áp suất và thời gian. Đảm bảo rằng các thông số điều khiển vẫn đúng và chính xác để tiệt trùng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7CF19DB-71DE-F032-5DF0-B5B8336C35DA}"/>
              </a:ext>
            </a:extLst>
          </p:cNvPr>
          <p:cNvPicPr>
            <a:picLocks noChangeAspect="1"/>
          </p:cNvPicPr>
          <p:nvPr/>
        </p:nvPicPr>
        <p:blipFill>
          <a:blip r:embed="rId3"/>
          <a:stretch>
            <a:fillRect/>
          </a:stretch>
        </p:blipFill>
        <p:spPr>
          <a:xfrm>
            <a:off x="-890364" y="3501008"/>
            <a:ext cx="4617889" cy="461788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nồi</a:t>
            </a:r>
            <a:r>
              <a:rPr lang="en-US" sz="3200" b="1" dirty="0">
                <a:latin typeface="UTM Aptima" panose="02040603050506020204" pitchFamily="18" charset="0"/>
              </a:rPr>
              <a:t> </a:t>
            </a:r>
            <a:r>
              <a:rPr lang="en-US" sz="3200" b="1" dirty="0" err="1">
                <a:latin typeface="UTM Aptima" panose="02040603050506020204" pitchFamily="18" charset="0"/>
              </a:rPr>
              <a:t>hấp</a:t>
            </a:r>
            <a:r>
              <a:rPr lang="en-US" sz="3200" b="1" dirty="0">
                <a:latin typeface="UTM Aptima" panose="02040603050506020204" pitchFamily="18" charset="0"/>
              </a:rPr>
              <a:t> y </a:t>
            </a:r>
            <a:r>
              <a:rPr lang="en-US" sz="3200" b="1" dirty="0" err="1">
                <a:latin typeface="UTM Aptima" panose="02040603050506020204" pitchFamily="18" charset="0"/>
              </a:rPr>
              <a:t>tế</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nồi hấp y tế an toàn</a:t>
            </a:r>
            <a:r>
              <a:rPr lang="en-US" sz="2400" dirty="0"/>
              <a:t>:</a:t>
            </a:r>
          </a:p>
          <a:p>
            <a:pPr algn="l"/>
            <a:r>
              <a:rPr lang="vi-VN" b="0" i="0" dirty="0">
                <a:solidFill>
                  <a:srgbClr val="4C4F5A"/>
                </a:solidFill>
                <a:effectLst/>
                <a:latin typeface="Open Sans" panose="020B0606030504020204" pitchFamily="34" charset="0"/>
              </a:rPr>
              <a:t>Chuẩn bị dụng cụ và trang thiết bị: Trước khi bắt đầu quá trình tiệt trùng, đảm bảo rằng các dụng cụ y tế cần tiệt trùng đã được chuẩn bị sạch sẽ và được đặt vào trong nồi hấp một cách an toàn. Đồng thời, đeo đồ bảo hộ cá nhân như găng tay chịu nhiệt và kính bảo hộ để bảo vệ an toàn.</a:t>
            </a:r>
          </a:p>
          <a:p>
            <a:pPr algn="l"/>
            <a:r>
              <a:rPr lang="vi-VN" b="0" i="0" dirty="0">
                <a:solidFill>
                  <a:srgbClr val="4C4F5A"/>
                </a:solidFill>
                <a:effectLst/>
                <a:latin typeface="Open Sans" panose="020B0606030504020204" pitchFamily="34" charset="0"/>
              </a:rPr>
              <a:t>Đặt thiết lập tiệt trùng: Chọn chương trình tiệt trùng phù hợp với loại dụng cụ và theo hướng dẫn của nhà sản xuất nồi hấp. Cài đặt thời gian, nhiệt độ và áp suất theo yêu cầu để đảm bảo tiệt trùng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nồi</a:t>
            </a:r>
            <a:r>
              <a:rPr lang="en-US" sz="3200" b="1" dirty="0">
                <a:latin typeface="UTM Aptima" panose="02040603050506020204" pitchFamily="18" charset="0"/>
              </a:rPr>
              <a:t> </a:t>
            </a:r>
            <a:r>
              <a:rPr lang="en-US" sz="3200" b="1" dirty="0" err="1">
                <a:latin typeface="UTM Aptima" panose="02040603050506020204" pitchFamily="18" charset="0"/>
              </a:rPr>
              <a:t>hấp</a:t>
            </a:r>
            <a:r>
              <a:rPr lang="en-US" sz="3200" b="1" dirty="0">
                <a:latin typeface="UTM Aptima" panose="02040603050506020204" pitchFamily="18" charset="0"/>
              </a:rPr>
              <a:t> y </a:t>
            </a:r>
            <a:r>
              <a:rPr lang="en-US" sz="3200" b="1" dirty="0" err="1">
                <a:latin typeface="UTM Aptima" panose="02040603050506020204" pitchFamily="18" charset="0"/>
              </a:rPr>
              <a:t>tế</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nồi hấp y tế</a:t>
            </a:r>
            <a:r>
              <a:rPr lang="en-US" sz="2400" dirty="0"/>
              <a:t>:</a:t>
            </a:r>
          </a:p>
          <a:p>
            <a:pPr algn="l"/>
            <a:r>
              <a:rPr lang="vi-VN" b="0" i="0" dirty="0">
                <a:solidFill>
                  <a:srgbClr val="4C4F5A"/>
                </a:solidFill>
                <a:effectLst/>
                <a:latin typeface="Open Sans" panose="020B0606030504020204" pitchFamily="34" charset="0"/>
              </a:rPr>
              <a:t>Khi vận hành nồi hấp y tế (medical autoclave), việc có các biện pháp xử lý khẩn cấp và cơ chế ứng phó sự cố là rất quan trọng để đảm bảo an toàn và ngăn ngừa các vấn đề có thể xảy ra.</a:t>
            </a:r>
          </a:p>
          <a:p>
            <a:pPr algn="l"/>
            <a:r>
              <a:rPr lang="vi-VN" b="0" i="0" dirty="0">
                <a:solidFill>
                  <a:srgbClr val="4C4F5A"/>
                </a:solidFill>
                <a:effectLst/>
                <a:latin typeface="Open Sans" panose="020B0606030504020204" pitchFamily="34" charset="0"/>
              </a:rPr>
              <a:t>Trong trường hợp xảy ra sự cố như quá áp, quá nhiệt, hoặc lỗi kỹ thuật khác, nhân viên vận hành nồi hấp cần ngay lập tức ngừng quá trình tiệt trùng và tắt thiết bị để ngăn ngừa tình trạng tồn đọng áp suất cao. Sau đó, họ nên thông báo ngay cho nhóm kỹ thuật hoặc người có trách nhiệm sửa chữa để tiến hành kiểm tra và khắc phục sự cố.</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nồi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hấp</a:t>
            </a:r>
            <a:r>
              <a:rPr lang="en-US" sz="3200" dirty="0">
                <a:solidFill>
                  <a:schemeClr val="accent4"/>
                </a:solidFill>
                <a:latin typeface="UTM Aptima" panose="02040603050506020204" pitchFamily="18" charset="0"/>
              </a:rPr>
              <a:t> y </a:t>
            </a:r>
            <a:r>
              <a:rPr lang="en-US" sz="3200" dirty="0" err="1">
                <a:solidFill>
                  <a:schemeClr val="accent4"/>
                </a:solidFill>
                <a:latin typeface="UTM Aptima" panose="02040603050506020204" pitchFamily="18" charset="0"/>
              </a:rPr>
              <a:t>tế</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nồi</a:t>
            </a:r>
            <a:r>
              <a:rPr lang="en-US" b="1" i="0" dirty="0">
                <a:effectLst/>
                <a:latin typeface="Söhne"/>
              </a:rPr>
              <a:t> </a:t>
            </a:r>
            <a:r>
              <a:rPr lang="en-US" b="1" i="0" dirty="0" err="1">
                <a:effectLst/>
                <a:latin typeface="Söhne"/>
              </a:rPr>
              <a:t>hấp</a:t>
            </a:r>
            <a:r>
              <a:rPr lang="en-US" b="1" i="0" dirty="0">
                <a:effectLst/>
                <a:latin typeface="Söhne"/>
              </a:rPr>
              <a:t> y </a:t>
            </a:r>
            <a:r>
              <a:rPr lang="en-US" b="1" i="0" dirty="0" err="1">
                <a:effectLst/>
                <a:latin typeface="Söhne"/>
              </a:rPr>
              <a:t>tế</a:t>
            </a:r>
            <a:r>
              <a:rPr lang="en-US" sz="2000" dirty="0">
                <a:latin typeface="Söhne"/>
              </a:rPr>
              <a:t>:</a:t>
            </a:r>
          </a:p>
          <a:p>
            <a:pPr algn="l"/>
            <a:r>
              <a:rPr lang="vi-VN" b="0" i="0" dirty="0">
                <a:effectLst/>
                <a:latin typeface="Söhne"/>
              </a:rPr>
              <a:t>Nguy cơ bỏng: Vận hành nồi hấp y tế đòi hỏi sử dụng nhiệt độ và áp suất cao. Nếu không tuân thủ đúng quy trình và không sử dụng trang thiết bị bảo hộ cá nhân, có nguy cơ bị bỏng do tiếp xúc với hơi nước nóng và bề mặt nồi hấp.</a:t>
            </a:r>
          </a:p>
          <a:p>
            <a:pPr algn="l"/>
            <a:r>
              <a:rPr lang="vi-VN" b="0" i="0" dirty="0">
                <a:effectLst/>
                <a:latin typeface="Söhne"/>
              </a:rPr>
              <a:t>Nhiễm độc hóa chất: Sử dụng chất tiệt trùng không đúng cách hoặc không tuân thủ liều lượng có thể gây ra nguy hiểm cho sức khỏe, đặc biệt là khi chất này là độc hại.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1505AE15-400C-09BC-34C3-D3D466729B2E}"/>
              </a:ext>
            </a:extLst>
          </p:cNvPr>
          <p:cNvPicPr>
            <a:picLocks noChangeAspect="1"/>
          </p:cNvPicPr>
          <p:nvPr/>
        </p:nvPicPr>
        <p:blipFill>
          <a:blip r:embed="rId4"/>
          <a:stretch>
            <a:fillRect/>
          </a:stretch>
        </p:blipFill>
        <p:spPr>
          <a:xfrm>
            <a:off x="-962371" y="3366369"/>
            <a:ext cx="4680520" cy="468052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nồi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hấp</a:t>
            </a:r>
            <a:r>
              <a:rPr lang="en-US" sz="3200" dirty="0">
                <a:solidFill>
                  <a:schemeClr val="accent4"/>
                </a:solidFill>
                <a:latin typeface="UTM Aptima" panose="02040603050506020204" pitchFamily="18" charset="0"/>
              </a:rPr>
              <a:t> y </a:t>
            </a:r>
            <a:r>
              <a:rPr lang="en-US" sz="3200" dirty="0" err="1">
                <a:solidFill>
                  <a:schemeClr val="accent4"/>
                </a:solidFill>
                <a:latin typeface="UTM Aptima" panose="02040603050506020204" pitchFamily="18" charset="0"/>
              </a:rPr>
              <a:t>tế</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nồi hấp y tế</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nồi hấp y tế để việc vận hành an toàn</a:t>
            </a:r>
            <a:endParaRPr lang="en-US" b="0" i="0" dirty="0">
              <a:effectLst/>
              <a:latin typeface="Söhne"/>
            </a:endParaRPr>
          </a:p>
          <a:p>
            <a:pPr lvl="1"/>
            <a:r>
              <a:rPr lang="vi-VN" b="0" i="0" dirty="0">
                <a:effectLst/>
                <a:latin typeface="Söhne"/>
              </a:rPr>
              <a:t>Kiểm tra hằng ngày: Thực hiện kiểm tra các thành phần chính của nồi hấp như van an toàn, van xả hơi, cảm biến nhiệt độ và áp suất. Đảm bảo rằng tất cả các linh kiện hoạt động chính xác và không có dấu hiệu hỏng hóc.</a:t>
            </a:r>
          </a:p>
          <a:p>
            <a:pPr lvl="1"/>
            <a:r>
              <a:rPr lang="vi-VN" b="0" i="0" dirty="0">
                <a:effectLst/>
                <a:latin typeface="Söhne"/>
              </a:rPr>
              <a:t>Vệ sinh và làm sạch: Dọn dẹp và vệ sinh bên ngoài của nồi hấp để loại bỏ bụi bẩn và mảng bám. Làm sạch bên trong nồi hấp và các phần cơ bản như bộ lọc, van để đảm bảo hoạt động tốt.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6B91488-C017-0F6C-2EB5-58C165B3CC9E}"/>
              </a:ext>
            </a:extLst>
          </p:cNvPr>
          <p:cNvPicPr>
            <a:picLocks noChangeAspect="1"/>
          </p:cNvPicPr>
          <p:nvPr/>
        </p:nvPicPr>
        <p:blipFill>
          <a:blip r:embed="rId4"/>
          <a:stretch>
            <a:fillRect/>
          </a:stretch>
        </p:blipFill>
        <p:spPr>
          <a:xfrm>
            <a:off x="-962371" y="3366369"/>
            <a:ext cx="4680520" cy="468052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nồi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hấp</a:t>
            </a:r>
            <a:r>
              <a:rPr lang="en-US" sz="3200" dirty="0">
                <a:solidFill>
                  <a:schemeClr val="accent4"/>
                </a:solidFill>
                <a:latin typeface="UTM Aptima" panose="02040603050506020204" pitchFamily="18" charset="0"/>
              </a:rPr>
              <a:t> y </a:t>
            </a:r>
            <a:r>
              <a:rPr lang="en-US" sz="3200" dirty="0" err="1">
                <a:solidFill>
                  <a:schemeClr val="accent4"/>
                </a:solidFill>
                <a:latin typeface="UTM Aptima" panose="02040603050506020204" pitchFamily="18" charset="0"/>
              </a:rPr>
              <a:t>tế</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nồi hấp y tế</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nồi</a:t>
            </a:r>
            <a:r>
              <a:rPr lang="en-US" b="0" i="0" dirty="0">
                <a:effectLst/>
                <a:latin typeface="Söhne"/>
              </a:rPr>
              <a:t> </a:t>
            </a:r>
            <a:r>
              <a:rPr lang="en-US" b="0" i="0" dirty="0" err="1">
                <a:effectLst/>
                <a:latin typeface="Söhne"/>
              </a:rPr>
              <a:t>hấp</a:t>
            </a:r>
            <a:r>
              <a:rPr lang="en-US" b="0" i="0" dirty="0">
                <a:effectLst/>
                <a:latin typeface="Söhne"/>
              </a:rPr>
              <a:t> y </a:t>
            </a:r>
            <a:r>
              <a:rPr lang="en-US" b="0" i="0" dirty="0" err="1">
                <a:effectLst/>
                <a:latin typeface="Söhne"/>
              </a:rPr>
              <a:t>tế</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Đảm bảo nhân viên vận hành được đào tạo về quy trình an toàn lao động và quy định vận hành nồi hấp. Huấn luyện sẽ giúp tăng cường nhận thức về các nguy cơ và biện pháp phòng ngừa.</a:t>
            </a:r>
          </a:p>
          <a:p>
            <a:pPr lvl="1"/>
            <a:r>
              <a:rPr lang="vi-VN" b="0" i="0" dirty="0">
                <a:effectLst/>
                <a:latin typeface="Söhne"/>
              </a:rPr>
              <a:t>Sử dụng trang thiết bị bảo hộ cá nhân: Đảm bảo nhân viên luôn sử dụng đầy đủ trang thiết bị bảo hộ cá nhân như găng tay chịu nhiệt, kính bảo hộ và áo khoác bảo hộ để bảo vệ an toàn khi vận hành nồi hấp.</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99FB44C-00B7-420D-471A-913530674002}"/>
              </a:ext>
            </a:extLst>
          </p:cNvPr>
          <p:cNvPicPr>
            <a:picLocks noChangeAspect="1"/>
          </p:cNvPicPr>
          <p:nvPr/>
        </p:nvPicPr>
        <p:blipFill>
          <a:blip r:embed="rId4"/>
          <a:stretch>
            <a:fillRect/>
          </a:stretch>
        </p:blipFill>
        <p:spPr>
          <a:xfrm>
            <a:off x="-962371" y="3366369"/>
            <a:ext cx="4680520" cy="468052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nồi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hấp</a:t>
            </a:r>
            <a:r>
              <a:rPr lang="en-US" sz="3200" dirty="0">
                <a:solidFill>
                  <a:schemeClr val="accent4"/>
                </a:solidFill>
                <a:latin typeface="UTM Aptima" panose="02040603050506020204" pitchFamily="18" charset="0"/>
              </a:rPr>
              <a:t> y </a:t>
            </a:r>
            <a:r>
              <a:rPr lang="en-US" sz="3200" dirty="0" err="1">
                <a:solidFill>
                  <a:schemeClr val="accent4"/>
                </a:solidFill>
                <a:latin typeface="UTM Aptima" panose="02040603050506020204" pitchFamily="18" charset="0"/>
              </a:rPr>
              <a:t>tế</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nồi hấp y tế</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nồi</a:t>
            </a:r>
            <a:r>
              <a:rPr lang="en-US" b="0" i="0" dirty="0">
                <a:effectLst/>
                <a:latin typeface="Söhne"/>
              </a:rPr>
              <a:t> </a:t>
            </a:r>
            <a:r>
              <a:rPr lang="en-US" b="0" i="0" dirty="0" err="1">
                <a:effectLst/>
                <a:latin typeface="Söhne"/>
              </a:rPr>
              <a:t>hấp</a:t>
            </a:r>
            <a:r>
              <a:rPr lang="en-US" b="0" i="0" dirty="0">
                <a:effectLst/>
                <a:latin typeface="Söhne"/>
              </a:rPr>
              <a:t> y </a:t>
            </a:r>
            <a:r>
              <a:rPr lang="en-US" b="0" i="0" dirty="0" err="1">
                <a:effectLst/>
                <a:latin typeface="Söhne"/>
              </a:rPr>
              <a:t>tế</a:t>
            </a:r>
            <a:endParaRPr lang="en-US" b="0" i="0" dirty="0">
              <a:effectLst/>
              <a:latin typeface="Söhne"/>
            </a:endParaRPr>
          </a:p>
          <a:p>
            <a:pPr lvl="1"/>
            <a:r>
              <a:rPr lang="vi-VN" b="0" i="0" dirty="0">
                <a:effectLst/>
                <a:latin typeface="Söhne"/>
              </a:rPr>
              <a:t>Xác định vùng nguy hiểm: Đầu tiên, nhận diện các khu vực của nồi hấp có nguy cơ cao như nơi phát ra hơi nước nóng và áp suất cao. Các khu vực này cần được xác định và cảnh báo để tránh sự tiếp xúc trực tiếp.</a:t>
            </a:r>
          </a:p>
          <a:p>
            <a:pPr lvl="1"/>
            <a:r>
              <a:rPr lang="vi-VN" b="0" i="0" dirty="0">
                <a:effectLst/>
                <a:latin typeface="Söhne"/>
              </a:rPr>
              <a:t>Đánh dấu vùng an toàn: Sử dụng biển báo hoặc nhãn để đánh dấu rõ ràng các vùng an toàn xung quanh nồi hấp. Đảm bảo rằng nhân viên được hướng dẫn và hiểu rõ về các vùng này để tránh nguy cơ bỏng và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225F44D-CA5A-93DB-0ED9-A69CFBB36762}"/>
              </a:ext>
            </a:extLst>
          </p:cNvPr>
          <p:cNvPicPr>
            <a:picLocks noChangeAspect="1"/>
          </p:cNvPicPr>
          <p:nvPr/>
        </p:nvPicPr>
        <p:blipFill>
          <a:blip r:embed="rId4"/>
          <a:stretch>
            <a:fillRect/>
          </a:stretch>
        </p:blipFill>
        <p:spPr>
          <a:xfrm>
            <a:off x="-962371" y="3366369"/>
            <a:ext cx="4680520" cy="468052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nồi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hấp</a:t>
            </a:r>
            <a:r>
              <a:rPr lang="en-US" sz="3200" dirty="0">
                <a:solidFill>
                  <a:schemeClr val="accent4"/>
                </a:solidFill>
                <a:latin typeface="UTM Aptima" panose="02040603050506020204" pitchFamily="18" charset="0"/>
              </a:rPr>
              <a:t> y </a:t>
            </a:r>
            <a:r>
              <a:rPr lang="en-US" sz="3200" dirty="0" err="1">
                <a:solidFill>
                  <a:schemeClr val="accent4"/>
                </a:solidFill>
                <a:latin typeface="UTM Aptima" panose="02040603050506020204" pitchFamily="18" charset="0"/>
              </a:rPr>
              <a:t>tế</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nồi hấp y tế</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nồi</a:t>
            </a:r>
            <a:r>
              <a:rPr lang="en-US" b="0" i="0" dirty="0">
                <a:effectLst/>
                <a:latin typeface="Söhne"/>
              </a:rPr>
              <a:t> </a:t>
            </a:r>
            <a:r>
              <a:rPr lang="en-US" b="0" i="0" dirty="0" err="1">
                <a:effectLst/>
                <a:latin typeface="Söhne"/>
              </a:rPr>
              <a:t>hấp</a:t>
            </a:r>
            <a:r>
              <a:rPr lang="en-US" b="0" i="0" dirty="0">
                <a:effectLst/>
                <a:latin typeface="Söhne"/>
              </a:rPr>
              <a:t> y </a:t>
            </a:r>
            <a:r>
              <a:rPr lang="en-US" b="0" i="0" dirty="0" err="1">
                <a:effectLst/>
                <a:latin typeface="Söhne"/>
              </a:rPr>
              <a:t>tế</a:t>
            </a:r>
            <a:endParaRPr lang="en-US" b="0" i="0" dirty="0">
              <a:effectLst/>
              <a:latin typeface="Söhne"/>
            </a:endParaRPr>
          </a:p>
          <a:p>
            <a:pPr lvl="1"/>
            <a:r>
              <a:rPr lang="vi-VN" b="0" i="0" dirty="0">
                <a:effectLst/>
                <a:latin typeface="Söhne"/>
              </a:rPr>
              <a:t>Găng tay chịu nhiệt: Bảo vệ tay khỏi bỏng do hơi nước nóng và kim loại nóng.</a:t>
            </a:r>
          </a:p>
          <a:p>
            <a:pPr lvl="1"/>
            <a:r>
              <a:rPr lang="vi-VN" b="0" i="0" dirty="0">
                <a:effectLst/>
                <a:latin typeface="Söhne"/>
              </a:rPr>
              <a:t>Kính bảo hộ: Bảo vệ mắt khỏi tia bắn và hóa chất.</a:t>
            </a:r>
          </a:p>
          <a:p>
            <a:pPr lvl="1"/>
            <a:r>
              <a:rPr lang="vi-VN" b="0" i="0" dirty="0">
                <a:effectLst/>
                <a:latin typeface="Söhne"/>
              </a:rPr>
              <a:t>Áo choàng chống thấm nước: Bảo vệ da khỏi tiếp xúc với hơi nước nóng và hóa chất.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4FD3F87-BA40-DC6C-456D-76C0CC97B118}"/>
              </a:ext>
            </a:extLst>
          </p:cNvPr>
          <p:cNvPicPr>
            <a:picLocks noChangeAspect="1"/>
          </p:cNvPicPr>
          <p:nvPr/>
        </p:nvPicPr>
        <p:blipFill>
          <a:blip r:embed="rId4"/>
          <a:stretch>
            <a:fillRect/>
          </a:stretch>
        </p:blipFill>
        <p:spPr>
          <a:xfrm>
            <a:off x="-962371" y="3366369"/>
            <a:ext cx="4680520" cy="468052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nồi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hấp</a:t>
            </a:r>
            <a:r>
              <a:rPr lang="en-US" sz="3200" dirty="0">
                <a:solidFill>
                  <a:schemeClr val="accent4"/>
                </a:solidFill>
                <a:latin typeface="UTM Aptima" panose="02040603050506020204" pitchFamily="18" charset="0"/>
              </a:rPr>
              <a:t> y </a:t>
            </a:r>
            <a:r>
              <a:rPr lang="en-US" sz="3200" dirty="0" err="1">
                <a:solidFill>
                  <a:schemeClr val="accent4"/>
                </a:solidFill>
                <a:latin typeface="UTM Aptima" panose="02040603050506020204" pitchFamily="18" charset="0"/>
              </a:rPr>
              <a:t>tế</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nồi hấp y tế</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nồi hấp y tế</a:t>
            </a:r>
            <a:endParaRPr lang="en-US" b="0" i="0" dirty="0">
              <a:effectLst/>
              <a:latin typeface="Söhne"/>
            </a:endParaRPr>
          </a:p>
          <a:p>
            <a:pPr lvl="1"/>
            <a:r>
              <a:rPr lang="vi-VN" b="0" i="0" dirty="0">
                <a:effectLst/>
                <a:latin typeface="Söhne"/>
              </a:rPr>
              <a:t>Khi xảy ra sự cố trong quá trình vận hành nồi hấp y tế (medical autoclave), các bước khẩn cấp và phản ứng kịp thời là rất quan trọng để đảm bảo an toàn và hiệu quả của quá trình tiệt trùng. </a:t>
            </a:r>
            <a:endParaRPr lang="en-US" b="0" i="0" dirty="0">
              <a:effectLst/>
              <a:latin typeface="Söhne"/>
            </a:endParaRPr>
          </a:p>
          <a:p>
            <a:pPr lvl="1"/>
            <a:r>
              <a:rPr lang="vi-VN" b="0" i="0" dirty="0">
                <a:effectLst/>
                <a:latin typeface="Söhne"/>
              </a:rPr>
              <a:t>Đầu tiên, ngay khi phát hiện sự cố, người điều khiển nên ngưng hoạt động của nồi hấp và đảm bảo an toàn cho người sử dụng. Tiếp theo, họ nên kiểm tra nguyên nhân của sự cố để xác định liệu có thể khắc phục ngay lập tức hay không.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EED95EC-76FB-689C-69F1-CA03A9C0697C}"/>
              </a:ext>
            </a:extLst>
          </p:cNvPr>
          <p:cNvPicPr>
            <a:picLocks noChangeAspect="1"/>
          </p:cNvPicPr>
          <p:nvPr/>
        </p:nvPicPr>
        <p:blipFill>
          <a:blip r:embed="rId4"/>
          <a:stretch>
            <a:fillRect/>
          </a:stretch>
        </p:blipFill>
        <p:spPr>
          <a:xfrm>
            <a:off x="-962371" y="3366369"/>
            <a:ext cx="4680520" cy="468052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nồi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hấp</a:t>
            </a:r>
            <a:r>
              <a:rPr lang="en-US" sz="3200" dirty="0">
                <a:solidFill>
                  <a:schemeClr val="accent4"/>
                </a:solidFill>
                <a:latin typeface="UTM Aptima" panose="02040603050506020204" pitchFamily="18" charset="0"/>
              </a:rPr>
              <a:t> y </a:t>
            </a:r>
            <a:r>
              <a:rPr lang="en-US" sz="3200" dirty="0" err="1">
                <a:solidFill>
                  <a:schemeClr val="accent4"/>
                </a:solidFill>
                <a:latin typeface="UTM Aptima" panose="02040603050506020204" pitchFamily="18" charset="0"/>
              </a:rPr>
              <a:t>tế</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nồi hấp y tế</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nồi</a:t>
            </a:r>
            <a:r>
              <a:rPr lang="en-US" b="0" i="0" dirty="0">
                <a:effectLst/>
                <a:latin typeface="Söhne"/>
              </a:rPr>
              <a:t> </a:t>
            </a:r>
            <a:r>
              <a:rPr lang="en-US" b="0" i="0" dirty="0" err="1">
                <a:effectLst/>
                <a:latin typeface="Söhne"/>
              </a:rPr>
              <a:t>hấp</a:t>
            </a:r>
            <a:r>
              <a:rPr lang="en-US" b="0" i="0" dirty="0">
                <a:effectLst/>
                <a:latin typeface="Söhne"/>
              </a:rPr>
              <a:t> y </a:t>
            </a:r>
            <a:r>
              <a:rPr lang="en-US" b="0" i="0" dirty="0" err="1">
                <a:effectLst/>
                <a:latin typeface="Söhne"/>
              </a:rPr>
              <a:t>tế</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D3C06FC-1AE1-8A3C-3EDA-4D20AD445B93}"/>
              </a:ext>
            </a:extLst>
          </p:cNvPr>
          <p:cNvPicPr>
            <a:picLocks noChangeAspect="1"/>
          </p:cNvPicPr>
          <p:nvPr/>
        </p:nvPicPr>
        <p:blipFill>
          <a:blip r:embed="rId4"/>
          <a:stretch>
            <a:fillRect/>
          </a:stretch>
        </p:blipFill>
        <p:spPr>
          <a:xfrm>
            <a:off x="-962371" y="3366369"/>
            <a:ext cx="4680520" cy="468052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nồi hấp y tế</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nồi hấp y tế</a:t>
            </a:r>
            <a:endParaRPr lang="en-US" sz="2400" b="1" i="0" dirty="0">
              <a:effectLst/>
              <a:latin typeface="Söhne"/>
            </a:endParaRPr>
          </a:p>
          <a:p>
            <a:r>
              <a:rPr lang="vi-VN" b="0" i="0" dirty="0">
                <a:effectLst/>
                <a:latin typeface="Söhne"/>
              </a:rPr>
              <a:t>Điều kiện thời tiết có tác động đáng kể đến hoạt động của nồi hấp y tế. Nồi hấp y tế hoạt động bằng cách sử dụng hơi nước áp lực cao để tiệt trùng dụng cụ y tế và đồ dùng y tế. Độ ẩm và nhiệt độ là hai yếu tố chính trong quá trình này.</a:t>
            </a:r>
          </a:p>
          <a:p>
            <a:r>
              <a:rPr lang="vi-VN" b="0" i="0" dirty="0">
                <a:effectLst/>
                <a:latin typeface="Söhne"/>
              </a:rPr>
              <a:t>Nếu điều kiện thời tiết quá ẩm, điều này có thể ảnh hưởng đến quá trình hấp thu hơi nước của nồi hấp, làm giảm hiệu suất tiệt trùng. Ngoài ra, nếu không có điều kiện thoáng khí tốt, việc làm lạnh nồi hấp sau khi sử dụng có thể gặp khó khăn, làm tăng thời gian quay vòng và sử dụng của nồi hấp.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307AEEC-2468-660B-43FC-BE7C3FF47105}"/>
              </a:ext>
            </a:extLst>
          </p:cNvPr>
          <p:cNvPicPr>
            <a:picLocks noChangeAspect="1"/>
          </p:cNvPicPr>
          <p:nvPr/>
        </p:nvPicPr>
        <p:blipFill>
          <a:blip r:embed="rId3"/>
          <a:stretch>
            <a:fillRect/>
          </a:stretch>
        </p:blipFill>
        <p:spPr>
          <a:xfrm>
            <a:off x="-1250403" y="4014441"/>
            <a:ext cx="4608512" cy="4608512"/>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nồi hấp y tế</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nồi hấp y tế</a:t>
            </a:r>
            <a:endParaRPr lang="en-US" sz="2400" b="1" i="0" dirty="0">
              <a:effectLst/>
              <a:latin typeface="Söhne"/>
            </a:endParaRPr>
          </a:p>
          <a:p>
            <a:r>
              <a:rPr lang="vi-VN" b="0" i="0" dirty="0">
                <a:effectLst/>
                <a:latin typeface="Söhne"/>
              </a:rPr>
              <a:t>Đầu tiên, nhiệt độ môi trường xung quanh quan trọng đối với việc điều chỉnh và duy trì nhiệt độ bên trong nồi hấp. Nếu môi trường làm việc quá lạnh, nồi hấp có thể gặp khó khăn trong việc đạt và duy trì nhiệt độ cần thiết để tiệt trùng hiệu quả. </a:t>
            </a:r>
            <a:endParaRPr lang="en-US" b="0" i="0" dirty="0">
              <a:effectLst/>
              <a:latin typeface="Söhne"/>
            </a:endParaRPr>
          </a:p>
          <a:p>
            <a:r>
              <a:rPr lang="vi-VN" b="0" i="0" dirty="0">
                <a:effectLst/>
                <a:latin typeface="Söhne"/>
              </a:rPr>
              <a:t>Ngược lại, môi trường quá nóng cũng có thể gây ảnh hưởng đến hiệu suất và độ bền của các linh kiện nồi hấp.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D38156C-78EE-05DB-A9CC-5007239FA45F}"/>
              </a:ext>
            </a:extLst>
          </p:cNvPr>
          <p:cNvPicPr>
            <a:picLocks noChangeAspect="1"/>
          </p:cNvPicPr>
          <p:nvPr/>
        </p:nvPicPr>
        <p:blipFill>
          <a:blip r:embed="rId3"/>
          <a:stretch>
            <a:fillRect/>
          </a:stretch>
        </p:blipFill>
        <p:spPr>
          <a:xfrm>
            <a:off x="-1250403" y="4014441"/>
            <a:ext cx="4608512" cy="4608512"/>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nồi hấp y tế</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C. </a:t>
            </a:r>
            <a:r>
              <a:rPr lang="vi-VN" sz="2400" b="1" i="0" dirty="0">
                <a:effectLst/>
                <a:latin typeface="Söhne"/>
              </a:rPr>
              <a:t>Tình trạng kỹ thuật của nồi hấp y tế ảnh hưởng như thế nào đến việc vận hành nồi hấp y tế</a:t>
            </a:r>
            <a:endParaRPr lang="en-US" sz="2400" b="1" i="0" dirty="0">
              <a:effectLst/>
              <a:latin typeface="Söhne"/>
            </a:endParaRPr>
          </a:p>
          <a:p>
            <a:r>
              <a:rPr lang="vi-VN" b="0" i="0" dirty="0">
                <a:effectLst/>
                <a:latin typeface="Söhne"/>
              </a:rPr>
              <a:t>Tình trạng kỹ thuật của nồi hấp y tế đóng vai trò quan trọng trong việc ảnh hưởng đến vận hành của nó. Nồi hấp cần được bảo trì và kiểm tra định kỳ để đảm bảo các thành phần kỹ thuật hoạt động tốt và đáp ứng được các yêu cầu tiệt trùng.</a:t>
            </a:r>
          </a:p>
          <a:p>
            <a:r>
              <a:rPr lang="vi-VN" b="0" i="0" dirty="0">
                <a:effectLst/>
                <a:latin typeface="Söhne"/>
              </a:rPr>
              <a:t>Một yếu tố quan trọng là tính trạng của bộ điều khiển và cảm biến. Bộ điều khiển nồi hấp cần hoạt động chính xác để điều chỉnh nhiệt độ và áp suất trong quá trình tiệt trùng. Nếu bộ điều khiển hoặc cảm biến không chính xác, có thể dẫn đến việc không đạt được điều kiện tiệt trùng cần thiết, ảnh hưởng đến hiệu suất và độ tin cậy của quá trình tiệt trùng.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3AEB215-383E-2FD5-ADD3-78E877A698FE}"/>
              </a:ext>
            </a:extLst>
          </p:cNvPr>
          <p:cNvPicPr>
            <a:picLocks noChangeAspect="1"/>
          </p:cNvPicPr>
          <p:nvPr/>
        </p:nvPicPr>
        <p:blipFill>
          <a:blip r:embed="rId3"/>
          <a:stretch>
            <a:fillRect/>
          </a:stretch>
        </p:blipFill>
        <p:spPr>
          <a:xfrm>
            <a:off x="-1250403" y="4014441"/>
            <a:ext cx="4608512" cy="4608512"/>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nồi hấp y tế</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nồi hấp y tế</a:t>
            </a:r>
            <a:endParaRPr lang="en-US" sz="2400" b="1" i="0" dirty="0">
              <a:effectLst/>
              <a:latin typeface="Söhne"/>
            </a:endParaRPr>
          </a:p>
          <a:p>
            <a:r>
              <a:rPr lang="vi-VN" b="0" i="0" dirty="0">
                <a:effectLst/>
                <a:latin typeface="Söhne"/>
              </a:rPr>
              <a:t>Kiến thức an toàn và kỹ năng của người lao động đóng vai trò quan trọng trong việc vận hành nồi hấp y tế một cách hiệu quả và an toàn. Đầu tiên, kiến thức về quy trình tiệt trùng và các yêu cầu an toàn là rất cần thiết. Người lao động cần phải hiểu rõ về thời gian và nhiệt độ tiệt trùng cần thiết cho từng loại dụng cụ y tế để đảm bảo hiệu quả tiệt trùng. </a:t>
            </a:r>
            <a:endParaRPr lang="en-US" b="0" i="0" dirty="0">
              <a:effectLst/>
              <a:latin typeface="Söhne"/>
            </a:endParaRPr>
          </a:p>
          <a:p>
            <a:r>
              <a:rPr lang="vi-VN" b="0" i="0" dirty="0">
                <a:effectLst/>
                <a:latin typeface="Söhne"/>
              </a:rPr>
              <a:t>Ngoài ra, họ cũng cần biết về các biện pháp an toàn như cách xử lý các chất bẩn, đóng mở nồi hấp một cách an toàn và xử lý các vật dụng sau khi tiệt trùng.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8A78A0B-3318-637B-D06F-001B6283B862}"/>
              </a:ext>
            </a:extLst>
          </p:cNvPr>
          <p:cNvPicPr>
            <a:picLocks noChangeAspect="1"/>
          </p:cNvPicPr>
          <p:nvPr/>
        </p:nvPicPr>
        <p:blipFill>
          <a:blip r:embed="rId3"/>
          <a:stretch>
            <a:fillRect/>
          </a:stretch>
        </p:blipFill>
        <p:spPr>
          <a:xfrm>
            <a:off x="-1250403" y="4014441"/>
            <a:ext cx="4608512" cy="4608512"/>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nồi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hấp</a:t>
            </a:r>
            <a:r>
              <a:rPr lang="en-US" sz="3200" b="1" dirty="0">
                <a:solidFill>
                  <a:schemeClr val="bg1"/>
                </a:solidFill>
                <a:latin typeface="UTM Aptima" panose="02040603050506020204" pitchFamily="18" charset="0"/>
              </a:rPr>
              <a:t> y </a:t>
            </a:r>
            <a:r>
              <a:rPr lang="en-US" sz="3200" b="1" dirty="0" err="1">
                <a:solidFill>
                  <a:schemeClr val="bg1"/>
                </a:solidFill>
                <a:latin typeface="UTM Aptima" panose="02040603050506020204" pitchFamily="18" charset="0"/>
              </a:rPr>
              <a:t>tế</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nồi hấp y tế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nồi hấp y tế cần được đào tạo an toàn lao động vì nhiều lý do quan trọng. Đầu tiên, quá trình vận hành nồi hấp y tế liên quan đến các yếu tố an toàn đặc biệt như tiếp xúc với nhiệt độ cao, áp suất và hơi nước.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đào tạo sẽ giúp người vận hành hiểu rõ các nguy cơ và biện pháp phòng ngừa để tránh tai nạn và thương tích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0499132-06B2-6E33-56FC-DA357921A6E6}"/>
              </a:ext>
            </a:extLst>
          </p:cNvPr>
          <p:cNvPicPr>
            <a:picLocks noChangeAspect="1"/>
          </p:cNvPicPr>
          <p:nvPr/>
        </p:nvPicPr>
        <p:blipFill>
          <a:blip r:embed="rId3"/>
          <a:stretch>
            <a:fillRect/>
          </a:stretch>
        </p:blipFill>
        <p:spPr>
          <a:xfrm>
            <a:off x="6265052" y="1048047"/>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nồi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hấp</a:t>
            </a:r>
            <a:r>
              <a:rPr lang="en-US" sz="3200" b="1" dirty="0">
                <a:solidFill>
                  <a:schemeClr val="bg1"/>
                </a:solidFill>
                <a:latin typeface="UTM Aptima" panose="02040603050506020204" pitchFamily="18" charset="0"/>
              </a:rPr>
              <a:t> y </a:t>
            </a:r>
            <a:r>
              <a:rPr lang="en-US" sz="3200" b="1" dirty="0" err="1">
                <a:solidFill>
                  <a:schemeClr val="bg1"/>
                </a:solidFill>
                <a:latin typeface="UTM Aptima" panose="02040603050506020204" pitchFamily="18" charset="0"/>
              </a:rPr>
              <a:t>tế</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a:t>
            </a:r>
            <a:r>
              <a:rPr lang="en-US" b="1" i="0" dirty="0" err="1">
                <a:effectLst/>
                <a:latin typeface="Open Sans" panose="020B0606030504020204" pitchFamily="34" charset="0"/>
              </a:rPr>
              <a:t>hấp</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26CBFB2-82D1-C49D-C3F6-9767C6E6E986}"/>
              </a:ext>
            </a:extLst>
          </p:cNvPr>
          <p:cNvPicPr>
            <a:picLocks noChangeAspect="1"/>
          </p:cNvPicPr>
          <p:nvPr/>
        </p:nvPicPr>
        <p:blipFill>
          <a:blip r:embed="rId3"/>
          <a:stretch>
            <a:fillRect/>
          </a:stretch>
        </p:blipFill>
        <p:spPr>
          <a:xfrm>
            <a:off x="6265052" y="1048047"/>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nồi</a:t>
            </a:r>
            <a:r>
              <a:rPr lang="en-US" sz="3200" dirty="0">
                <a:latin typeface="UTM Aptima" panose="02040603050506020204" pitchFamily="18" charset="0"/>
              </a:rPr>
              <a:t> </a:t>
            </a:r>
            <a:r>
              <a:rPr lang="en-US" sz="3200" dirty="0" err="1">
                <a:latin typeface="UTM Aptima" panose="02040603050506020204" pitchFamily="18" charset="0"/>
              </a:rPr>
              <a:t>hấp</a:t>
            </a:r>
            <a:r>
              <a:rPr lang="en-US" sz="3200" dirty="0">
                <a:latin typeface="UTM Aptima" panose="02040603050506020204" pitchFamily="18" charset="0"/>
              </a:rPr>
              <a:t> y </a:t>
            </a:r>
            <a:r>
              <a:rPr lang="en-US" sz="3200" dirty="0" err="1">
                <a:latin typeface="UTM Aptima" panose="02040603050506020204" pitchFamily="18" charset="0"/>
              </a:rPr>
              <a:t>tế</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nồi</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hấp</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nồi hấp y tế là vô cùng quan trọng vì nó liên quan đến sự an toàn của nhân viên y tế và hiệu quả của quá trình tiệt trùng. Trước tiên, an toàn lao động giúp giảm thiểu nguy cơ tai nạn và thương tích cho những người tham gia vào quá trình vận hành nồi hấp.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nguy cơ như bị bỏng, bị áp lực cao hoặc tiếp xúc với hơi nước nóng có thể xảy ra khi không tuân thủ các quy tắc an toàn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09D2C48-802D-DFAE-E5A8-546C1937FFCD}"/>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nồi</a:t>
            </a:r>
            <a:r>
              <a:rPr lang="en-US" sz="3200" dirty="0">
                <a:latin typeface="UTM Aptima" panose="02040603050506020204" pitchFamily="18" charset="0"/>
              </a:rPr>
              <a:t> </a:t>
            </a:r>
            <a:r>
              <a:rPr lang="en-US" sz="3200" dirty="0" err="1">
                <a:latin typeface="UTM Aptima" panose="02040603050506020204" pitchFamily="18" charset="0"/>
              </a:rPr>
              <a:t>hấp</a:t>
            </a:r>
            <a:r>
              <a:rPr lang="en-US" sz="3200" dirty="0">
                <a:latin typeface="UTM Aptima" panose="02040603050506020204" pitchFamily="18" charset="0"/>
              </a:rPr>
              <a:t> y </a:t>
            </a:r>
            <a:r>
              <a:rPr lang="en-US" sz="3200" dirty="0" err="1">
                <a:latin typeface="UTM Aptima" panose="02040603050506020204" pitchFamily="18" charset="0"/>
              </a:rPr>
              <a:t>tế</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nồi hấp y tế</a:t>
            </a:r>
          </a:p>
          <a:p>
            <a:pPr algn="l">
              <a:lnSpc>
                <a:spcPct val="120000"/>
              </a:lnSpc>
            </a:pPr>
            <a:r>
              <a:rPr lang="vi-VN" b="0" i="0" dirty="0">
                <a:effectLst/>
                <a:latin typeface="Open Sans" panose="020B0606030504020204" pitchFamily="34" charset="0"/>
              </a:rPr>
              <a:t>Trước khi vận hành nồi hấp y tế, việc nắm được các biện pháp an toàn là rất quan trọng để đảm bảo an toàn cho bản thân và các nhân viên khác trong quá trình tiệt trùng dụng cụ y tế. Đầu tiên, cần hiểu rõ về các nguyên tắc cơ bản của an toàn lao động, bao gồm cách đeo đồ bảo hộ cá nhân đầy đủ và chính xác.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Đồ bảo hộ bao gồm mũ bảo hiểm, mặt nạ, kính bảo hộ và găng tay, giúp bảo vệ khỏi các nguy cơ như nhiệt độ cao và áp suất.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98B343-D8CA-96A2-5825-AD3EFF5A7E73}"/>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176</TotalTime>
  <Words>3789</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NỒI HẤP Y TẾ</vt:lpstr>
      <vt:lpstr>Một số vụ tai nạn lao động khi vận hành nồi hấp y tế</vt:lpstr>
      <vt:lpstr>Tóm tắt bài học</vt:lpstr>
      <vt:lpstr>Giới thiệu</vt:lpstr>
      <vt:lpstr>Giới thiệu</vt:lpstr>
      <vt:lpstr>Thành Phần Và Chức Năng Của nồi hấp y tế</vt:lpstr>
      <vt:lpstr>Thành Phần Và Chức Năng Của nồi hấp y tế</vt:lpstr>
      <vt:lpstr>Thành Phần Và Chức Năng Của nồi hấp y tế</vt:lpstr>
      <vt:lpstr>Thành Phần Và Chức Năng Của nồi hấp y tế</vt:lpstr>
      <vt:lpstr>Kiểm tra và bảo trì an toàn trước khi vận hành nồi hấp y tế</vt:lpstr>
      <vt:lpstr>Kiểm tra và bảo trì an toàn trước khi vận hành nồi hấp y tế</vt:lpstr>
      <vt:lpstr>Quy trình vận hành an toàn nồi hấp y tế</vt:lpstr>
      <vt:lpstr>Quy trình vận hành an toàn nồi hấp y tế</vt:lpstr>
      <vt:lpstr>Đánh giá rủi ro và quản lý mối nguy khi vận hành nồi hấp y tế</vt:lpstr>
      <vt:lpstr>Đánh giá rủi ro và quản lý mối nguy khi vận hành nồi hấp y tế</vt:lpstr>
      <vt:lpstr>Đánh giá rủi ro và quản lý mối nguy khi vận hành nồi hấp y tế</vt:lpstr>
      <vt:lpstr>Đánh giá rủi ro và quản lý mối nguy khi vận hành nồi hấp y tế</vt:lpstr>
      <vt:lpstr>Đánh giá rủi ro và quản lý mối nguy khi vận hành nồi hấp y tế</vt:lpstr>
      <vt:lpstr>Đánh giá rủi ro và quản lý mối nguy khi vận hành nồi hấp y tế</vt:lpstr>
      <vt:lpstr>Đánh giá rủi ro và quản lý mối nguy khi vận hành nồi hấp y tế</vt:lpstr>
      <vt:lpstr>Các yếu tố ảnh hưởng đến an toàn lao động khi vận hành nồi hấp y tế</vt:lpstr>
      <vt:lpstr>Các yếu tố ảnh hưởng đến an toàn lao động khi vận hành nồi hấp y tế</vt:lpstr>
      <vt:lpstr>Các yếu tố ảnh hưởng đến an toàn lao động khi vận hành nồi hấp y tế</vt:lpstr>
      <vt:lpstr>Các yếu tố ảnh hưởng đến an toàn lao động khi vận hành nồi hấp y tế</vt:lpstr>
      <vt:lpstr>Đào tạo an toàn lao động về kỹ năng vận hành nồi hấp y tế an toàn</vt:lpstr>
      <vt:lpstr>Đào tạo an toàn lao động về kỹ năng vận hành nồi hấp y tế an toàn</vt:lpstr>
      <vt:lpstr>Ý nghĩa của an toàn lao động trong việc vận hành nồi hấp y tế</vt:lpstr>
      <vt:lpstr>Ý nghĩa của an toàn lao động trong việc vận hành nồi hấp y tế</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27</cp:revision>
  <dcterms:created xsi:type="dcterms:W3CDTF">2024-03-23T04:43:33Z</dcterms:created>
  <dcterms:modified xsi:type="dcterms:W3CDTF">2024-05-08T15:53:53Z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