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45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SÀN TREO GONDOLA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0A381AF-EA14-9AF2-7D7C-A3729637C584}"/>
              </a:ext>
            </a:extLst>
          </p:cNvPr>
          <p:cNvPicPr>
            <a:picLocks noChangeAspect="1"/>
          </p:cNvPicPr>
          <p:nvPr/>
        </p:nvPicPr>
        <p:blipFill>
          <a:blip r:embed="rId4"/>
          <a:stretch>
            <a:fillRect/>
          </a:stretch>
        </p:blipFill>
        <p:spPr>
          <a:xfrm>
            <a:off x="4615042" y="3737172"/>
            <a:ext cx="2957149" cy="295714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21759"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Sàn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treo</a:t>
            </a:r>
            <a:r>
              <a:rPr lang="en-US" sz="3200" b="1" dirty="0">
                <a:solidFill>
                  <a:schemeClr val="accent1"/>
                </a:solidFill>
                <a:latin typeface="UTM Aptima" panose="02040603050506020204" pitchFamily="18" charset="0"/>
              </a:rPr>
              <a:t> gondola</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Sàn treo gondola, hay còn được gọi là nền tảng treo dành cho các công việc xây dựng và bảo trì, đã đóng một vai trò quan trọng trong ngành xây dựng và sửa chữa</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it-IT" dirty="0"/>
              <a:t>Va chạm và va đập</a:t>
            </a:r>
            <a:endParaRPr lang="en-US" dirty="0">
              <a:solidFill>
                <a:srgbClr val="0D0D0D"/>
              </a:solidFill>
              <a:latin typeface="Söhne"/>
            </a:endParaRPr>
          </a:p>
          <a:p>
            <a:pPr marL="730885" lvl="1" indent="-304165"/>
            <a:r>
              <a:rPr lang="vi-VN" dirty="0"/>
              <a:t>Hỏng hóc cơ học</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điện</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t>
            </a:r>
            <a:r>
              <a:rPr lang="en-US" dirty="0" err="1"/>
              <a:t>và</a:t>
            </a:r>
            <a:r>
              <a:rPr lang="en-US" dirty="0"/>
              <a:t> ý </a:t>
            </a:r>
            <a:r>
              <a:rPr lang="en-US" dirty="0" err="1"/>
              <a:t>thức</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Sàn</a:t>
            </a:r>
            <a:r>
              <a:rPr lang="en-US" dirty="0"/>
              <a:t> </a:t>
            </a:r>
            <a:r>
              <a:rPr lang="en-US" dirty="0" err="1"/>
              <a:t>treo</a:t>
            </a:r>
            <a:r>
              <a:rPr lang="en-US" dirty="0"/>
              <a:t> gondola</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Sàn</a:t>
            </a:r>
            <a:r>
              <a:rPr lang="en-US" dirty="0"/>
              <a:t> </a:t>
            </a:r>
            <a:r>
              <a:rPr lang="en-US" dirty="0" err="1"/>
              <a:t>treo</a:t>
            </a:r>
            <a:r>
              <a:rPr lang="en-US" dirty="0"/>
              <a:t> gondola</a:t>
            </a:r>
            <a:endParaRPr lang="vi-VN" dirty="0"/>
          </a:p>
          <a:p>
            <a:pPr marL="304165" indent="-304165">
              <a:buClr>
                <a:schemeClr val="tx1"/>
              </a:buClr>
            </a:pPr>
            <a:r>
              <a:rPr lang="en-US" dirty="0">
                <a:latin typeface="UTM Avo" panose="02040603050506020204" pitchFamily="18" charset="0"/>
              </a:rPr>
              <a:t>4</a:t>
            </a:r>
            <a:r>
              <a:rPr lang="vi-VN" dirty="0"/>
              <a:t>. Quy trình vận hành an toàn Sàn treo gondola</a:t>
            </a:r>
          </a:p>
          <a:p>
            <a:pPr marL="304165" indent="-304165">
              <a:buClr>
                <a:schemeClr val="tx1"/>
              </a:buClr>
            </a:pPr>
            <a:r>
              <a:rPr lang="en-US" dirty="0">
                <a:latin typeface="UTM Avo" panose="02040603050506020204" pitchFamily="18" charset="0"/>
              </a:rPr>
              <a:t>5</a:t>
            </a:r>
            <a:r>
              <a:rPr lang="vi-VN" dirty="0"/>
              <a:t>. Đánh giá rủi ro và quản lý mối nguy khi vận hành Sàn treo gondola</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Sàn treo gondola</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Sàn</a:t>
            </a:r>
            <a:r>
              <a:rPr lang="en-US" dirty="0"/>
              <a:t> </a:t>
            </a:r>
            <a:r>
              <a:rPr lang="en-US" dirty="0" err="1"/>
              <a:t>treo</a:t>
            </a:r>
            <a:r>
              <a:rPr lang="en-US" dirty="0"/>
              <a:t> gondola</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Sàn</a:t>
            </a:r>
            <a:r>
              <a:rPr lang="en-US" dirty="0"/>
              <a:t> </a:t>
            </a:r>
            <a:r>
              <a:rPr lang="en-US" dirty="0" err="1"/>
              <a:t>treo</a:t>
            </a:r>
            <a:r>
              <a:rPr lang="en-US" dirty="0"/>
              <a:t> gondola</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Sàn</a:t>
            </a:r>
            <a:r>
              <a:rPr lang="en-US" sz="2400" b="1" i="0" dirty="0">
                <a:effectLst/>
                <a:latin typeface="Söhne"/>
              </a:rPr>
              <a:t> </a:t>
            </a:r>
            <a:r>
              <a:rPr lang="en-US" sz="2400" b="1" i="0" dirty="0" err="1">
                <a:effectLst/>
                <a:latin typeface="Söhne"/>
              </a:rPr>
              <a:t>treo</a:t>
            </a:r>
            <a:r>
              <a:rPr lang="en-US" sz="2400" b="1" i="0" dirty="0">
                <a:effectLst/>
                <a:latin typeface="Söhne"/>
              </a:rPr>
              <a:t> gondola</a:t>
            </a:r>
          </a:p>
          <a:p>
            <a:r>
              <a:rPr lang="vi-VN" b="0" i="0" dirty="0">
                <a:effectLst/>
                <a:latin typeface="Söhne"/>
              </a:rPr>
              <a:t>An toàn lao động là yếu tố quan trọng không thể thiếu khi vận hành sàn treo gondola (Steel Gondola Suspended Platform). Việc đảm bảo an toàn không chỉ bảo vệ người lao động mà còn đảm bảo sự ổn định và hiệu suất của dự án. </a:t>
            </a:r>
            <a:endParaRPr lang="en-US" b="0" i="0" dirty="0">
              <a:effectLst/>
              <a:latin typeface="Söhne"/>
            </a:endParaRPr>
          </a:p>
          <a:p>
            <a:r>
              <a:rPr lang="vi-VN" b="0" i="0" dirty="0">
                <a:effectLst/>
                <a:latin typeface="Söhne"/>
              </a:rPr>
              <a:t>Trong môi trường xây dựng, các nhà thầu và công nhân phải tuân thủ nghiêm ngặt các quy định an toàn để tránh tai nạn và thương tích.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E7A3BBC-7067-936A-B7BB-F8A3A7ECE2AC}"/>
              </a:ext>
            </a:extLst>
          </p:cNvPr>
          <p:cNvPicPr>
            <a:picLocks noChangeAspect="1"/>
          </p:cNvPicPr>
          <p:nvPr/>
        </p:nvPicPr>
        <p:blipFill>
          <a:blip r:embed="rId3"/>
          <a:stretch>
            <a:fillRect/>
          </a:stretch>
        </p:blipFill>
        <p:spPr>
          <a:xfrm>
            <a:off x="-1322412" y="3396373"/>
            <a:ext cx="6336704" cy="633670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Sàn</a:t>
            </a:r>
            <a:r>
              <a:rPr lang="en-US" sz="2400" b="1" i="0" dirty="0">
                <a:effectLst/>
                <a:latin typeface="Söhne"/>
              </a:rPr>
              <a:t> </a:t>
            </a:r>
            <a:r>
              <a:rPr lang="en-US" sz="2400" b="1" i="0" dirty="0" err="1">
                <a:effectLst/>
                <a:latin typeface="Söhne"/>
              </a:rPr>
              <a:t>treo</a:t>
            </a:r>
            <a:r>
              <a:rPr lang="en-US" sz="2400" b="1" i="0" dirty="0">
                <a:effectLst/>
                <a:latin typeface="Söhne"/>
              </a:rPr>
              <a:t> gondola</a:t>
            </a:r>
          </a:p>
          <a:p>
            <a:r>
              <a:rPr lang="vi-VN" b="0" i="0" dirty="0">
                <a:effectLst/>
                <a:latin typeface="Söhne"/>
              </a:rPr>
              <a:t>Trong quá trình vận hành sàn treo gondola (Steel Gondola Suspended Platform), việc tuân thủ các giao thức và quy định an toàn là điều cực kỳ quan trọng để đảm bảo an toàn cho nhân viên và dự án. </a:t>
            </a:r>
            <a:endParaRPr lang="en-US" b="0" i="0" dirty="0">
              <a:effectLst/>
              <a:latin typeface="Söhne"/>
            </a:endParaRPr>
          </a:p>
          <a:p>
            <a:r>
              <a:rPr lang="vi-VN" b="0" i="0" dirty="0">
                <a:effectLst/>
                <a:latin typeface="Söhne"/>
              </a:rPr>
              <a:t>Các giao thức này bao gồm việc sử dụng thiết bị bảo vệ cá nhân như mũ bảo hiểm, giày an toàn và dây an toàn. Đồng thời, việc kiểm tra và bảo dưỡng định kỳ cho các thiết bị và hệ thống cũng được quy định một cách nghiêm ngặt.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E8A1CB-9C6A-98C4-2E47-06DF8679E3CF}"/>
              </a:ext>
            </a:extLst>
          </p:cNvPr>
          <p:cNvPicPr>
            <a:picLocks noChangeAspect="1"/>
          </p:cNvPicPr>
          <p:nvPr/>
        </p:nvPicPr>
        <p:blipFill>
          <a:blip r:embed="rId3"/>
          <a:stretch>
            <a:fillRect/>
          </a:stretch>
        </p:blipFill>
        <p:spPr>
          <a:xfrm>
            <a:off x="-1322412" y="3396373"/>
            <a:ext cx="6336704" cy="633670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treo</a:t>
            </a:r>
            <a:r>
              <a:rPr lang="en-US" sz="3200" b="1" dirty="0">
                <a:solidFill>
                  <a:schemeClr val="bg1"/>
                </a:solidFill>
                <a:latin typeface="UTM Aptima" panose="02040603050506020204" pitchFamily="18" charset="0"/>
              </a:rPr>
              <a:t> gondola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Sàn</a:t>
            </a:r>
            <a:r>
              <a:rPr lang="en-US" b="1" i="0" dirty="0">
                <a:effectLst/>
                <a:latin typeface="Open Sans" panose="020B0606030504020204" pitchFamily="34" charset="0"/>
              </a:rPr>
              <a:t> </a:t>
            </a:r>
            <a:r>
              <a:rPr lang="en-US" b="1" i="0" dirty="0" err="1">
                <a:effectLst/>
                <a:latin typeface="Open Sans" panose="020B0606030504020204" pitchFamily="34" charset="0"/>
              </a:rPr>
              <a:t>treo</a:t>
            </a:r>
            <a:r>
              <a:rPr lang="en-US" b="1" i="0" dirty="0">
                <a:effectLst/>
                <a:latin typeface="Open Sans" panose="020B0606030504020204" pitchFamily="34" charset="0"/>
              </a:rPr>
              <a:t> gondola</a:t>
            </a:r>
            <a:r>
              <a:rPr lang="en-US" sz="2000" dirty="0">
                <a:solidFill>
                  <a:schemeClr val="bg1"/>
                </a:solidFill>
              </a:rPr>
              <a:t>:</a:t>
            </a:r>
          </a:p>
          <a:p>
            <a:pPr algn="l"/>
            <a:r>
              <a:rPr lang="vi-VN" b="0" i="0" dirty="0">
                <a:effectLst/>
                <a:latin typeface="Open Sans" panose="020B0606030504020204" pitchFamily="34" charset="0"/>
              </a:rPr>
              <a:t>Sàn treo gondola (Steel Gondola Suspended Platform) được cấu thành từ nhiều thành phần quan trọng để đảm bảo sự an toàn và hiệu suất trong quá trình vận hành.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thành phần chính là khung sườn, đóng vai trò là nền tảng chịu lực của sàn treo. Khung sườn thường được làm từ thép cường độ cao để chịu được trọng lượng của người và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4968930-E302-FEA1-6C36-02504561F1B2}"/>
              </a:ext>
            </a:extLst>
          </p:cNvPr>
          <p:cNvPicPr>
            <a:picLocks noChangeAspect="1"/>
          </p:cNvPicPr>
          <p:nvPr/>
        </p:nvPicPr>
        <p:blipFill>
          <a:blip r:embed="rId3"/>
          <a:stretch>
            <a:fillRect/>
          </a:stretch>
        </p:blipFill>
        <p:spPr>
          <a:xfrm>
            <a:off x="6229051" y="1410295"/>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treo</a:t>
            </a:r>
            <a:r>
              <a:rPr lang="en-US" sz="3200" b="1" dirty="0">
                <a:solidFill>
                  <a:schemeClr val="bg1"/>
                </a:solidFill>
                <a:latin typeface="UTM Aptima" panose="02040603050506020204" pitchFamily="18" charset="0"/>
              </a:rPr>
              <a:t> gondola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Sàn</a:t>
            </a:r>
            <a:r>
              <a:rPr lang="en-US" b="1" i="0" dirty="0">
                <a:effectLst/>
                <a:latin typeface="Open Sans" panose="020B0606030504020204" pitchFamily="34" charset="0"/>
              </a:rPr>
              <a:t> </a:t>
            </a:r>
            <a:r>
              <a:rPr lang="en-US" b="1" i="0" dirty="0" err="1">
                <a:effectLst/>
                <a:latin typeface="Open Sans" panose="020B0606030504020204" pitchFamily="34" charset="0"/>
              </a:rPr>
              <a:t>treo</a:t>
            </a:r>
            <a:r>
              <a:rPr lang="en-US" b="1" i="0" dirty="0">
                <a:effectLst/>
                <a:latin typeface="Open Sans" panose="020B0606030504020204" pitchFamily="34" charset="0"/>
              </a:rPr>
              <a:t> gondola</a:t>
            </a:r>
            <a:r>
              <a:rPr lang="en-US" sz="2000" dirty="0">
                <a:solidFill>
                  <a:schemeClr val="bg1"/>
                </a:solidFill>
              </a:rPr>
              <a:t>:</a:t>
            </a:r>
          </a:p>
          <a:p>
            <a:pPr algn="l"/>
            <a:r>
              <a:rPr lang="vi-VN" b="0" i="0" dirty="0">
                <a:effectLst/>
                <a:latin typeface="Open Sans" panose="020B0606030504020204" pitchFamily="34" charset="0"/>
              </a:rPr>
              <a:t>Cấu trúc của sàn treo gondola (Steel Gondola Suspended Platform) bao gồm một khung sườn chắc chắn được làm từ thép cường độ cao, đóng vai trò là nền tảng chịu lực chính.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Khung sườn này thường được gắn kết với các dây cáp và treo, được thiết kế để chịu trọng lượng của người lao động và vật liệu xây dựng.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87A91E8-99B9-0917-3651-6634A0D81ED5}"/>
              </a:ext>
            </a:extLst>
          </p:cNvPr>
          <p:cNvPicPr>
            <a:picLocks noChangeAspect="1"/>
          </p:cNvPicPr>
          <p:nvPr/>
        </p:nvPicPr>
        <p:blipFill>
          <a:blip r:embed="rId3"/>
          <a:stretch>
            <a:fillRect/>
          </a:stretch>
        </p:blipFill>
        <p:spPr>
          <a:xfrm>
            <a:off x="6229051" y="1410295"/>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treo</a:t>
            </a:r>
            <a:r>
              <a:rPr lang="en-US" sz="3200" b="1" dirty="0">
                <a:solidFill>
                  <a:schemeClr val="bg1"/>
                </a:solidFill>
                <a:latin typeface="UTM Aptima" panose="02040603050506020204" pitchFamily="18" charset="0"/>
              </a:rPr>
              <a:t> gondola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Sàn</a:t>
            </a:r>
            <a:r>
              <a:rPr lang="en-US" b="1" i="0" dirty="0">
                <a:effectLst/>
                <a:latin typeface="Open Sans" panose="020B0606030504020204" pitchFamily="34" charset="0"/>
              </a:rPr>
              <a:t> </a:t>
            </a:r>
            <a:r>
              <a:rPr lang="en-US" b="1" i="0" dirty="0" err="1">
                <a:effectLst/>
                <a:latin typeface="Open Sans" panose="020B0606030504020204" pitchFamily="34" charset="0"/>
              </a:rPr>
              <a:t>treo</a:t>
            </a:r>
            <a:r>
              <a:rPr lang="en-US" b="1" i="0" dirty="0">
                <a:effectLst/>
                <a:latin typeface="Open Sans" panose="020B0606030504020204" pitchFamily="34" charset="0"/>
              </a:rPr>
              <a:t> gondola</a:t>
            </a:r>
            <a:r>
              <a:rPr lang="en-US" sz="2000" dirty="0">
                <a:solidFill>
                  <a:schemeClr val="bg1"/>
                </a:solidFill>
              </a:rPr>
              <a:t>:</a:t>
            </a:r>
          </a:p>
          <a:p>
            <a:pPr algn="l"/>
            <a:r>
              <a:rPr lang="vi-VN" b="0" i="0" dirty="0">
                <a:effectLst/>
                <a:latin typeface="Open Sans" panose="020B0606030504020204" pitchFamily="34" charset="0"/>
              </a:rPr>
              <a:t>Sàn treo gondola (Steel Gondola Suspended Platform) là một công cụ quan trọng trong ngành xây dựng, được ứng dụng rộng rãi trong nhiều công trình xây dựng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Đặc điểm linh hoạt và tiện ích của nó đã làm cho việc sử dụng sàn treo gondola trở nên phổ biến và không thể thiếu trong các dự án xây dựng hiện đại.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267FB85-7148-CC3F-B0D3-5F5CBF2D649E}"/>
              </a:ext>
            </a:extLst>
          </p:cNvPr>
          <p:cNvPicPr>
            <a:picLocks noChangeAspect="1"/>
          </p:cNvPicPr>
          <p:nvPr/>
        </p:nvPicPr>
        <p:blipFill>
          <a:blip r:embed="rId3"/>
          <a:stretch>
            <a:fillRect/>
          </a:stretch>
        </p:blipFill>
        <p:spPr>
          <a:xfrm>
            <a:off x="6229051" y="1410295"/>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treo</a:t>
            </a:r>
            <a:r>
              <a:rPr lang="en-US" sz="3200" b="1" dirty="0">
                <a:solidFill>
                  <a:schemeClr val="bg1"/>
                </a:solidFill>
                <a:latin typeface="UTM Aptima" panose="02040603050506020204" pitchFamily="18" charset="0"/>
              </a:rPr>
              <a:t> gondola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Sàn</a:t>
            </a:r>
            <a:r>
              <a:rPr lang="en-US" b="1" i="0" dirty="0">
                <a:effectLst/>
                <a:latin typeface="Open Sans" panose="020B0606030504020204" pitchFamily="34" charset="0"/>
              </a:rPr>
              <a:t> </a:t>
            </a:r>
            <a:r>
              <a:rPr lang="en-US" b="1" i="0" dirty="0" err="1">
                <a:effectLst/>
                <a:latin typeface="Open Sans" panose="020B0606030504020204" pitchFamily="34" charset="0"/>
              </a:rPr>
              <a:t>treo</a:t>
            </a:r>
            <a:r>
              <a:rPr lang="en-US" b="1" i="0" dirty="0">
                <a:effectLst/>
                <a:latin typeface="Open Sans" panose="020B0606030504020204" pitchFamily="34" charset="0"/>
              </a:rPr>
              <a:t> gondola</a:t>
            </a:r>
            <a:r>
              <a:rPr lang="en-US" sz="2000" dirty="0">
                <a:solidFill>
                  <a:schemeClr val="bg1"/>
                </a:solidFill>
              </a:rPr>
              <a:t>:</a:t>
            </a:r>
          </a:p>
          <a:p>
            <a:pPr algn="l"/>
            <a:r>
              <a:rPr lang="vi-VN" b="0" i="0" dirty="0">
                <a:effectLst/>
                <a:latin typeface="Open Sans" panose="020B0606030504020204" pitchFamily="34" charset="0"/>
              </a:rPr>
              <a:t>Việc vận hành sàn treo gondola (Steel Gondola Suspended Platform) không đúng cách có thể mang lại nhiều rủi ro và nguy hiểm cho người lao động và dự án xây dựng.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tai nạn rơi từ độ cao, có thể xảy ra nếu không tuân thủ các biện pháp an toàn như sử dụng dây an toàn và thiết bị bảo vệ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C1185A-C92C-57CE-2F55-A445D53C313A}"/>
              </a:ext>
            </a:extLst>
          </p:cNvPr>
          <p:cNvPicPr>
            <a:picLocks noChangeAspect="1"/>
          </p:cNvPicPr>
          <p:nvPr/>
        </p:nvPicPr>
        <p:blipFill>
          <a:blip r:embed="rId3"/>
          <a:stretch>
            <a:fillRect/>
          </a:stretch>
        </p:blipFill>
        <p:spPr>
          <a:xfrm>
            <a:off x="6229051" y="1410295"/>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Sàn treo gondola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Sàn treo gondola</a:t>
            </a:r>
          </a:p>
          <a:p>
            <a:pPr algn="l">
              <a:lnSpc>
                <a:spcPct val="120000"/>
              </a:lnSpc>
            </a:pPr>
            <a:r>
              <a:rPr lang="vi-VN" b="0" i="0" dirty="0">
                <a:effectLst/>
                <a:latin typeface="Open Sans" panose="020B0606030504020204" pitchFamily="34" charset="0"/>
              </a:rPr>
              <a:t>Trước khi vận hành sàn treo gondola (Steel Gondola Suspended Platform), việc thực hiện kiểm tra an toàn là bước quan trọng không thể bỏ qua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kiểm tra kỹ lưỡng các thiết bị bảo vệ cá nhân như mũ bảo hiểm, dây an toàn và giày chống trượt, đảm bảo chúng đang hoạt động đúng cách và đủ sức mạnh để bảo vệ người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B5E62A1-678F-D876-AF14-129BAFA97284}"/>
              </a:ext>
            </a:extLst>
          </p:cNvPr>
          <p:cNvPicPr>
            <a:picLocks noChangeAspect="1"/>
          </p:cNvPicPr>
          <p:nvPr/>
        </p:nvPicPr>
        <p:blipFill>
          <a:blip r:embed="rId3"/>
          <a:stretch>
            <a:fillRect/>
          </a:stretch>
        </p:blipFill>
        <p:spPr>
          <a:xfrm>
            <a:off x="-530323" y="4196927"/>
            <a:ext cx="3528392" cy="352839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Sàn treo gondola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Sàn treo gondola định kỳ</a:t>
            </a:r>
          </a:p>
          <a:p>
            <a:pPr algn="l">
              <a:lnSpc>
                <a:spcPct val="120000"/>
              </a:lnSpc>
            </a:pPr>
            <a:r>
              <a:rPr lang="vi-VN" b="0" i="0" dirty="0">
                <a:effectLst/>
                <a:latin typeface="Open Sans" panose="020B0606030504020204" pitchFamily="34" charset="0"/>
              </a:rPr>
              <a:t>Bảo trì định kỳ đóng vai trò quan trọng trong việc duy trì hiệu suất và an toàn của sàn treo gondola (Steel Gondola Suspended Platform).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thực hiện kiểm tra định kỳ các thành phần chính như khung sườn, dây cáp và hệ thống điều khiển, đảm bảo chúng không bị hỏng hóc hoặc suy yếu.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7C9FF0-02DC-84CF-5F54-1E1A32BB36FA}"/>
              </a:ext>
            </a:extLst>
          </p:cNvPr>
          <p:cNvPicPr>
            <a:picLocks noChangeAspect="1"/>
          </p:cNvPicPr>
          <p:nvPr/>
        </p:nvPicPr>
        <p:blipFill>
          <a:blip r:embed="rId3"/>
          <a:stretch>
            <a:fillRect/>
          </a:stretch>
        </p:blipFill>
        <p:spPr>
          <a:xfrm>
            <a:off x="-530323" y="4196927"/>
            <a:ext cx="3528392" cy="352839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Sàn</a:t>
            </a:r>
            <a:r>
              <a:rPr lang="en-US" sz="3200" b="1" dirty="0">
                <a:latin typeface="UTM Aptima" panose="02040603050506020204" pitchFamily="18" charset="0"/>
              </a:rPr>
              <a:t> </a:t>
            </a:r>
            <a:r>
              <a:rPr lang="en-US" sz="3200" b="1" dirty="0" err="1">
                <a:latin typeface="UTM Aptima" panose="02040603050506020204" pitchFamily="18" charset="0"/>
              </a:rPr>
              <a:t>treo</a:t>
            </a:r>
            <a:r>
              <a:rPr lang="en-US" sz="3200" b="1" dirty="0">
                <a:latin typeface="UTM Aptima" panose="02040603050506020204" pitchFamily="18" charset="0"/>
              </a:rPr>
              <a:t> gondola</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Sàn treo gondola an toàn</a:t>
            </a:r>
            <a:r>
              <a:rPr lang="en-US" sz="2400" dirty="0"/>
              <a:t>:</a:t>
            </a:r>
          </a:p>
          <a:p>
            <a:pPr algn="l"/>
            <a:r>
              <a:rPr lang="vi-VN" b="0" i="0" dirty="0">
                <a:solidFill>
                  <a:srgbClr val="4C4F5A"/>
                </a:solidFill>
                <a:effectLst/>
                <a:latin typeface="Open Sans" panose="020B0606030504020204" pitchFamily="34" charset="0"/>
              </a:rPr>
              <a:t>Kiểm tra trước khi vận hành: Trước khi bắt đầu công việc, hãy kiểm tra kỹ lưỡng các thành phần của sàn treo như khung sườn, dây cáp, hệ thống điều khiển và các phụ kiện an toàn để đảm bảo chúng hoạt động đúng cách và an toàn.</a:t>
            </a:r>
          </a:p>
          <a:p>
            <a:pPr algn="l"/>
            <a:r>
              <a:rPr lang="vi-VN" b="0" i="0" dirty="0">
                <a:solidFill>
                  <a:srgbClr val="4C4F5A"/>
                </a:solidFill>
                <a:effectLst/>
                <a:latin typeface="Open Sans" panose="020B0606030504020204" pitchFamily="34" charset="0"/>
              </a:rPr>
              <a:t>Đảm bảo an toàn cá nhân: Mọi người lao động phải đảm bảo đang sử dụng đầy đủ thiết bị bảo vệ cá nhân như mũ bảo hiểm, dây an toàn và giày chống trượt trước khi bước lên sàn treo.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Sàn</a:t>
            </a:r>
            <a:r>
              <a:rPr lang="en-US" sz="3200" b="1" dirty="0">
                <a:latin typeface="UTM Aptima" panose="02040603050506020204" pitchFamily="18" charset="0"/>
              </a:rPr>
              <a:t> </a:t>
            </a:r>
            <a:r>
              <a:rPr lang="en-US" sz="3200" b="1" dirty="0" err="1">
                <a:latin typeface="UTM Aptima" panose="02040603050506020204" pitchFamily="18" charset="0"/>
              </a:rPr>
              <a:t>treo</a:t>
            </a:r>
            <a:r>
              <a:rPr lang="en-US" sz="3200" b="1" dirty="0">
                <a:latin typeface="UTM Aptima" panose="02040603050506020204" pitchFamily="18" charset="0"/>
              </a:rPr>
              <a:t> gondola</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Sàn treo gondola</a:t>
            </a:r>
            <a:r>
              <a:rPr lang="en-US" sz="2400" dirty="0"/>
              <a:t>:</a:t>
            </a:r>
          </a:p>
          <a:p>
            <a:pPr algn="l"/>
            <a:r>
              <a:rPr lang="vi-VN" b="0" i="0" dirty="0">
                <a:solidFill>
                  <a:srgbClr val="4C4F5A"/>
                </a:solidFill>
                <a:effectLst/>
                <a:latin typeface="Open Sans" panose="020B0606030504020204" pitchFamily="34" charset="0"/>
              </a:rPr>
              <a:t>Dừng vận hành ngay lập tức: Trong trường hợp phát hiện sự cố hoặc nguy hiểm đe dọa, người điều khiển hoặc người lao động trên sàn treo gondola cần ngừng vận hành ngay lập tức để đảm bảo an toàn.</a:t>
            </a:r>
          </a:p>
          <a:p>
            <a:pPr algn="l"/>
            <a:r>
              <a:rPr lang="vi-VN" b="0" i="0" dirty="0">
                <a:solidFill>
                  <a:srgbClr val="4C4F5A"/>
                </a:solidFill>
                <a:effectLst/>
                <a:latin typeface="Open Sans" panose="020B0606030504020204" pitchFamily="34" charset="0"/>
              </a:rPr>
              <a:t>Báo cáo sự cố: Người lao động cần thông báo cho người quản lý hoặc bộ phận an toàn về bất kỳ sự cố nào xảy ra, đồng thời cung cấp thông tin chi tiết và chính xác về tình hình.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Sàn</a:t>
            </a:r>
            <a:r>
              <a:rPr lang="en-US" b="1" i="0" dirty="0">
                <a:effectLst/>
                <a:latin typeface="Söhne"/>
              </a:rPr>
              <a:t> </a:t>
            </a:r>
            <a:r>
              <a:rPr lang="en-US" b="1" i="0" dirty="0" err="1">
                <a:effectLst/>
                <a:latin typeface="Söhne"/>
              </a:rPr>
              <a:t>treo</a:t>
            </a:r>
            <a:r>
              <a:rPr lang="en-US" b="1" i="0" dirty="0">
                <a:effectLst/>
                <a:latin typeface="Söhne"/>
              </a:rPr>
              <a:t> gondola</a:t>
            </a:r>
            <a:r>
              <a:rPr lang="en-US" sz="2000" dirty="0">
                <a:latin typeface="Söhne"/>
              </a:rPr>
              <a:t>:</a:t>
            </a:r>
          </a:p>
          <a:p>
            <a:pPr algn="l"/>
            <a:r>
              <a:rPr lang="vi-VN" b="0" i="0" dirty="0">
                <a:effectLst/>
                <a:latin typeface="Söhne"/>
              </a:rPr>
              <a:t>Rủi ro từ trọng lực: Sàn treo gondola phải chịu trọng lực của người lao động và vật liệu xây dựng. Việc không tuân thủ trọng lực tối đa có thể gây ra các vấn đề an toàn như sập đổ hoặc suy yếu cấu trúc.</a:t>
            </a:r>
          </a:p>
          <a:p>
            <a:pPr algn="l"/>
            <a:r>
              <a:rPr lang="vi-VN" b="0" i="0" dirty="0">
                <a:effectLst/>
                <a:latin typeface="Söhne"/>
              </a:rPr>
              <a:t>Nguy cơ va chạm: Trong quá trình vận hành, sàn treo gondola có thể va chạm với các cấu trúc xung quanh như tường hoặc cột, gây nguy hiểm cho người lao động và gây hỏng hóc cho thiết bị.</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B087399-0A00-D16E-635E-3FA62AD9FC37}"/>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Sàn treo gondola</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Sàn treo gondola để việc vận hành an toàn</a:t>
            </a:r>
            <a:endParaRPr lang="en-US" b="0" i="0" dirty="0">
              <a:effectLst/>
              <a:latin typeface="Söhne"/>
            </a:endParaRPr>
          </a:p>
          <a:p>
            <a:pPr lvl="1"/>
            <a:r>
              <a:rPr lang="vi-VN" b="0" i="0" dirty="0">
                <a:effectLst/>
                <a:latin typeface="Söhne"/>
              </a:rPr>
              <a:t>Kiểm tra kỹ thuật: Kiểm tra toàn bộ hệ thống của sàn treo gondola từ khung sườn, dây cáp, đến hệ thống điều khiển và các phụ kiện an toàn. Xác định và sửa chữa ngay lập tức bất kỳ vấn đề nào có thể gây nguy hiểm hoặc ảnh hưởng đến hiệu suất làm việc của sàn treo.</a:t>
            </a:r>
          </a:p>
          <a:p>
            <a:pPr lvl="1"/>
            <a:r>
              <a:rPr lang="vi-VN" b="0" i="0" dirty="0">
                <a:effectLst/>
                <a:latin typeface="Söhne"/>
              </a:rPr>
              <a:t>Bảo dưỡng các bộ phận chính: Thực hiện bảo dưỡng định kỳ cho các phụ kiện như cần trục, cần trục ngang và hệ thống điều khiển. Bảo dưỡng định kỳ giúp đảm bảo chúng hoạt động một cách mượt mà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DBD92F-0F86-EAA9-E8CB-18F2983501EE}"/>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Sàn treo gondola</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Sàn</a:t>
            </a:r>
            <a:r>
              <a:rPr lang="en-US" b="0" i="0" dirty="0">
                <a:effectLst/>
                <a:latin typeface="Söhne"/>
              </a:rPr>
              <a:t> </a:t>
            </a:r>
            <a:r>
              <a:rPr lang="en-US" b="0" i="0" dirty="0" err="1">
                <a:effectLst/>
                <a:latin typeface="Söhne"/>
              </a:rPr>
              <a:t>treo</a:t>
            </a:r>
            <a:r>
              <a:rPr lang="en-US" b="0" i="0" dirty="0">
                <a:effectLst/>
                <a:latin typeface="Söhne"/>
              </a:rPr>
              <a:t> gondola an </a:t>
            </a:r>
            <a:r>
              <a:rPr lang="en-US" b="0" i="0" dirty="0" err="1">
                <a:effectLst/>
                <a:latin typeface="Söhne"/>
              </a:rPr>
              <a:t>toàn</a:t>
            </a:r>
            <a:endParaRPr lang="en-US" b="0" i="0" dirty="0">
              <a:effectLst/>
              <a:latin typeface="Söhne"/>
            </a:endParaRPr>
          </a:p>
          <a:p>
            <a:pPr lvl="1"/>
            <a:r>
              <a:rPr lang="vi-VN" b="0" i="0" dirty="0">
                <a:effectLst/>
                <a:latin typeface="Söhne"/>
              </a:rPr>
              <a:t>Đào tạo: Tất cả nhân viên phải được đào tạo về cách sử dụng và vận hành sàn treo gondola một cách an toàn. Họ cũng cần được đào tạo về các biện pháp an toàn cụ thể và các quy trình khẩn cấp.</a:t>
            </a:r>
          </a:p>
          <a:p>
            <a:pPr lvl="1"/>
            <a:r>
              <a:rPr lang="vi-VN" b="0" i="0" dirty="0">
                <a:effectLst/>
                <a:latin typeface="Söhne"/>
              </a:rPr>
              <a:t>Sử dụng thiết bị bảo vệ cá nhân: Mọi người lao động phải sử dụng đầy đủ thiết bị bảo vệ cá nhân như mũ bảo hiểm, dây an toàn và giày chống trượt khi làm việc trên sàn treo gondola.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C016F4-D2A4-5BA2-4B8B-0C621001F078}"/>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Sàn treo gondola</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Sàn</a:t>
            </a:r>
            <a:r>
              <a:rPr lang="en-US" b="0" i="0" dirty="0">
                <a:effectLst/>
                <a:latin typeface="Söhne"/>
              </a:rPr>
              <a:t> </a:t>
            </a:r>
            <a:r>
              <a:rPr lang="en-US" b="0" i="0" dirty="0" err="1">
                <a:effectLst/>
                <a:latin typeface="Söhne"/>
              </a:rPr>
              <a:t>treo</a:t>
            </a:r>
            <a:r>
              <a:rPr lang="en-US" b="0" i="0" dirty="0">
                <a:effectLst/>
                <a:latin typeface="Söhne"/>
              </a:rPr>
              <a:t> gondola </a:t>
            </a:r>
          </a:p>
          <a:p>
            <a:pPr lvl="1"/>
            <a:r>
              <a:rPr lang="vi-VN" b="0" i="0" dirty="0">
                <a:effectLst/>
                <a:latin typeface="Söhne"/>
              </a:rPr>
              <a:t>Xác định các nguy cơ: Đầu tiên, cần xác định các nguy cơ tiềm ẩn trong quá trình vận hành sàn treo gondola, bao gồm nguy cơ va chạm, nguy cơ té ngã và các nguy cơ khác liên quan đến môi trường làm việc.</a:t>
            </a:r>
          </a:p>
          <a:p>
            <a:pPr lvl="1"/>
            <a:r>
              <a:rPr lang="vi-VN" b="0" i="0" dirty="0">
                <a:effectLst/>
                <a:latin typeface="Söhne"/>
              </a:rPr>
              <a:t>Xác định vùng an toàn: Dựa trên các nguy cơ được xác định, cần xác định và đánh dấu các vùng an toàn trên công trình. Các vùng an toàn bao gồm không gian di chuyển của sàn treo gondola, vùng hạ tải vật liệu và các khu vực mà người lao động có thể cần tránh.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BFBD77C-C2B5-C83D-6AE9-DFA9435A3524}"/>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Sàn treo gondola</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Sàn</a:t>
            </a:r>
            <a:r>
              <a:rPr lang="en-US" b="0" i="0" dirty="0">
                <a:effectLst/>
                <a:latin typeface="Söhne"/>
              </a:rPr>
              <a:t> </a:t>
            </a:r>
            <a:r>
              <a:rPr lang="en-US" b="0" i="0" dirty="0" err="1">
                <a:effectLst/>
                <a:latin typeface="Söhne"/>
              </a:rPr>
              <a:t>treo</a:t>
            </a:r>
            <a:r>
              <a:rPr lang="en-US" b="0" i="0" dirty="0">
                <a:effectLst/>
                <a:latin typeface="Söhne"/>
              </a:rPr>
              <a:t> gondola</a:t>
            </a:r>
          </a:p>
          <a:p>
            <a:pPr lvl="1"/>
            <a:r>
              <a:rPr lang="vi-VN" b="0" i="0" dirty="0">
                <a:effectLst/>
                <a:latin typeface="Söhne"/>
              </a:rPr>
              <a:t>Mũ bảo hiểm: Mũ bảo hiểm cung cấp bảo vệ cho đầu và não khi làm việc trên độ cao cao. Nó giúp giảm thiểu nguy cơ tổn thương do vật nặng hoặc vật liệu rơi từ trên cao.</a:t>
            </a:r>
          </a:p>
          <a:p>
            <a:pPr lvl="1"/>
            <a:r>
              <a:rPr lang="vi-VN" b="0" i="0" dirty="0">
                <a:effectLst/>
                <a:latin typeface="Söhne"/>
              </a:rPr>
              <a:t>Dây an toàn: Dây an toàn nối liền người lao động với cấu trúc chính hoặc điểm neo an toàn trên sàn treo. Điều này giúp ngăn chặn người lao động rơi từ độ cao và cung cấp sự an toàn khi di chuyển trên sàn treo.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12B75C2-3792-4A06-08FF-0AC02E492EB4}"/>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Sàn treo gondola</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Sàn treo gondola</a:t>
            </a:r>
            <a:endParaRPr lang="en-US" b="0" i="0" dirty="0">
              <a:effectLst/>
              <a:latin typeface="Söhne"/>
            </a:endParaRPr>
          </a:p>
          <a:p>
            <a:pPr lvl="1"/>
            <a:r>
              <a:rPr lang="vi-VN" b="0" i="0" dirty="0">
                <a:effectLst/>
                <a:latin typeface="Söhne"/>
              </a:rPr>
              <a:t>Dừng vận hành: Ngay khi phát hiện sự cố hoặc nguy hiểm, người điều khiển hoặc người lao động trên sàn treo gondola cần ngừng vận hành ngay lập tức để ngăn chặn tình hình trở nên tệ hơn.</a:t>
            </a:r>
          </a:p>
          <a:p>
            <a:pPr lvl="1"/>
            <a:r>
              <a:rPr lang="vi-VN" b="0" i="0" dirty="0">
                <a:effectLst/>
                <a:latin typeface="Söhne"/>
              </a:rPr>
              <a:t>Bảo vệ và sơ tán: Nếu có nguy cơ lớn, cần sơ tán người lao động khỏi khu vực nguy hiểm và đưa họ đến nơi an toàn. Đồng thời, cần đảm bảo họ đang sử dụng đầy đủ thiết bị bảo hộ cá nhân.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47EA2D3-85BB-03EA-CE81-08019E3D0806}"/>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Sàn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treo</a:t>
            </a:r>
            <a:r>
              <a:rPr lang="en-US" sz="3200" dirty="0">
                <a:solidFill>
                  <a:schemeClr val="accent4"/>
                </a:solidFill>
                <a:latin typeface="UTM Aptima" panose="02040603050506020204" pitchFamily="18" charset="0"/>
              </a:rPr>
              <a:t> gondola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Sàn treo gondola</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Sàn</a:t>
            </a:r>
            <a:r>
              <a:rPr lang="en-US" b="0" i="0" dirty="0">
                <a:effectLst/>
                <a:latin typeface="Söhne"/>
              </a:rPr>
              <a:t> </a:t>
            </a:r>
            <a:r>
              <a:rPr lang="en-US" b="0" i="0" dirty="0" err="1">
                <a:effectLst/>
                <a:latin typeface="Söhne"/>
              </a:rPr>
              <a:t>treo</a:t>
            </a:r>
            <a:r>
              <a:rPr lang="en-US" b="0" i="0" dirty="0">
                <a:effectLst/>
                <a:latin typeface="Söhne"/>
              </a:rPr>
              <a:t> gondola</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34CE09C-DF4F-C406-D409-1407117DE7B5}"/>
              </a:ext>
            </a:extLst>
          </p:cNvPr>
          <p:cNvPicPr>
            <a:picLocks noChangeAspect="1"/>
          </p:cNvPicPr>
          <p:nvPr/>
        </p:nvPicPr>
        <p:blipFill>
          <a:blip r:embed="rId4"/>
          <a:stretch>
            <a:fillRect/>
          </a:stretch>
        </p:blipFill>
        <p:spPr>
          <a:xfrm>
            <a:off x="-818355" y="3629001"/>
            <a:ext cx="4536503" cy="4536503"/>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Sàn treo gondola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Sàn treo gondola</a:t>
            </a:r>
            <a:endParaRPr lang="en-US" sz="2400" b="1" i="0" dirty="0">
              <a:effectLst/>
              <a:latin typeface="Söhne"/>
            </a:endParaRPr>
          </a:p>
          <a:p>
            <a:r>
              <a:rPr lang="vi-VN" b="0" i="0" dirty="0">
                <a:effectLst/>
                <a:latin typeface="Söhne"/>
              </a:rPr>
              <a:t>Điều kiện thời tiết có ảnh hưởng đáng kể đến việc vận hành sàn treo gondola (Steel Gondola Suspended Platform). </a:t>
            </a:r>
            <a:endParaRPr lang="en-US" b="0" i="0" dirty="0">
              <a:effectLst/>
              <a:latin typeface="Söhne"/>
            </a:endParaRPr>
          </a:p>
          <a:p>
            <a:r>
              <a:rPr lang="vi-VN" b="0" i="0" dirty="0">
                <a:effectLst/>
                <a:latin typeface="Söhne"/>
              </a:rPr>
              <a:t>Gió mạnh có thể làm dao động sàn treo gondola, gây nguy hiểm cho người lao động. Mưa và tuyết làm tăng nguy cơ trượt ngã, đặc biệt khi bề mặt trơn trượt.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1C0DA08E-A57E-9013-A2FC-C19A69E48358}"/>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Sàn treo gondola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Sàn treo gondola</a:t>
            </a:r>
            <a:endParaRPr lang="en-US" sz="2400" b="1" i="0" dirty="0">
              <a:effectLst/>
              <a:latin typeface="Söhne"/>
            </a:endParaRPr>
          </a:p>
          <a:p>
            <a:r>
              <a:rPr lang="vi-VN" b="0" i="0" dirty="0">
                <a:effectLst/>
                <a:latin typeface="Söhne"/>
              </a:rPr>
              <a:t>Độ cao và môi trường địa hình: Sàn treo gondola thường được sử dụng ở các công trình xây dựng có độ cao lớn và môi trường địa hình khó khăn. Điều này có thể tạo ra thách thức cho việc vận hành và yêu cầu sự chuẩn bị kỹ lưỡng để đối phó với các tình huống không mong muốn.</a:t>
            </a:r>
          </a:p>
          <a:p>
            <a:r>
              <a:rPr lang="vi-VN" b="0" i="0" dirty="0">
                <a:effectLst/>
                <a:latin typeface="Söhne"/>
              </a:rPr>
              <a:t>Môi trường khí hậu: Môi trường khí hậu có thể ảnh hưởng đến sự thoải mái và hiệu suất làm việc của người lao động. Nhiệt độ cao, độ ẩm lớn, hoặc thời tiết khắc nghiệt như mưa gió có thể làm giảm sự tập trung và hiệu suất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896F65F-32E4-4A97-E383-DD3605A7C4E6}"/>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Sàn treo gondola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Sàn treo gondola ảnh hưởng như thế nào đến việc vận hành Sàn treo gondola </a:t>
            </a:r>
            <a:endParaRPr lang="en-US" sz="2400" b="1" i="0" dirty="0">
              <a:effectLst/>
              <a:latin typeface="Söhne"/>
            </a:endParaRPr>
          </a:p>
          <a:p>
            <a:r>
              <a:rPr lang="vi-VN" b="0" i="0" dirty="0">
                <a:effectLst/>
                <a:latin typeface="Söhne"/>
              </a:rPr>
              <a:t>Độ ổn định và cân bằng: Sàn treo gondola cần được duy trì ổn định và cân bằng để đảm bảo an toàn cho người lao động. Bất kỳ sự chệch lệch nào trong cân bằng có thể gây ra dao động không mong muốn hoặc mất kiểm soát của sàn.</a:t>
            </a:r>
          </a:p>
          <a:p>
            <a:r>
              <a:rPr lang="vi-VN" b="0" i="0" dirty="0">
                <a:effectLst/>
                <a:latin typeface="Söhne"/>
              </a:rPr>
              <a:t>Tình trạng của dây cáp và cơ cấu treo: Dây cáp và cơ cấu treo cần được kiểm tra định kỳ để đảm bảo chúng không bị mài mòn, đứt gãy hoặc hỏng hóc. Sự cố trong các thành phần này có thể gây ra tai nạn nghiêm trọng và nguy hiểm đến tính mạng của người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6BF3FDF-8F89-15F6-1BDC-BE83B1D57F46}"/>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Sàn treo gondola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Sàn treo gondola</a:t>
            </a:r>
            <a:endParaRPr lang="en-US" sz="2400" b="1" i="0" dirty="0">
              <a:effectLst/>
              <a:latin typeface="Söhne"/>
            </a:endParaRPr>
          </a:p>
          <a:p>
            <a:r>
              <a:rPr lang="vi-VN" b="0" i="0" dirty="0">
                <a:effectLst/>
                <a:latin typeface="Söhne"/>
              </a:rPr>
              <a:t>Hiểu biết về quy trình an toàn: Người lao động cần hiểu rõ về các quy trình an toàn cụ thể liên quan đến việc vận hành sàn treo gondola, bao gồm các biện pháp phòng ngừa tai nạn, sử dụng thiết bị bảo hộ cá nhân và các biện pháp khẩn cấp trong trường hợp cần thiết.</a:t>
            </a:r>
          </a:p>
          <a:p>
            <a:r>
              <a:rPr lang="vi-VN" b="0" i="0" dirty="0">
                <a:effectLst/>
                <a:latin typeface="Söhne"/>
              </a:rPr>
              <a:t>Kỹ năng vận hành và điều khiển: Các người lao động cần có kỹ năng vận hành và điều khiển sàn treo gondola một cách chính xác và an toàn. Điều này bao gồm việc biết cách sử dụng các bộ điều khiển và thiết bị, điều chỉnh tốc độ và đảm bảo cân bằng của nền tảng.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8E60215-2A5F-0CB5-BDE7-D74E4D1730D6}"/>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17904"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treo</a:t>
            </a:r>
            <a:r>
              <a:rPr lang="en-US" sz="3200" b="1" dirty="0">
                <a:solidFill>
                  <a:schemeClr val="bg1"/>
                </a:solidFill>
                <a:latin typeface="UTM Aptima" panose="02040603050506020204" pitchFamily="18" charset="0"/>
              </a:rPr>
              <a:t> gondola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Sàn treo gondola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sàn treo gondola cần phải được đào tạo về an toàn lao động vì nhiều lí do quan trọng. Đào tạo an toàn lao động cung cấp cho họ những kiến thức cần thiết để nhận biết và đối phó với các nguy cơ và mối nguy hiểm trong quá trình vận hành.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được hướng dẫn về cách sử dụng đúng thiết bị bảo hộ cá nhân và các biện pháp an toàn để bảo vệ bản thân và đồng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77864BA-A4C8-4A03-1343-237FF1C9C432}"/>
              </a:ext>
            </a:extLst>
          </p:cNvPr>
          <p:cNvPicPr>
            <a:picLocks noChangeAspect="1"/>
          </p:cNvPicPr>
          <p:nvPr/>
        </p:nvPicPr>
        <p:blipFill>
          <a:blip r:embed="rId3"/>
          <a:stretch>
            <a:fillRect/>
          </a:stretch>
        </p:blipFill>
        <p:spPr>
          <a:xfrm>
            <a:off x="6198119"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Sàn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treo</a:t>
            </a:r>
            <a:r>
              <a:rPr lang="en-US" sz="3200" b="1" dirty="0">
                <a:solidFill>
                  <a:schemeClr val="bg1"/>
                </a:solidFill>
                <a:latin typeface="UTM Aptima" panose="02040603050506020204" pitchFamily="18" charset="0"/>
              </a:rPr>
              <a:t> gondola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Sàn</a:t>
            </a:r>
            <a:r>
              <a:rPr lang="en-US" b="1" i="0" dirty="0">
                <a:effectLst/>
                <a:latin typeface="Open Sans" panose="020B0606030504020204" pitchFamily="34" charset="0"/>
              </a:rPr>
              <a:t> </a:t>
            </a:r>
            <a:r>
              <a:rPr lang="en-US" b="1" i="0" dirty="0" err="1">
                <a:effectLst/>
                <a:latin typeface="Open Sans" panose="020B0606030504020204" pitchFamily="34" charset="0"/>
              </a:rPr>
              <a:t>treo</a:t>
            </a:r>
            <a:r>
              <a:rPr lang="en-US" b="1" i="0" dirty="0">
                <a:effectLst/>
                <a:latin typeface="Open Sans" panose="020B0606030504020204" pitchFamily="34" charset="0"/>
              </a:rPr>
              <a:t> gondola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7B7A924-9AAD-62B9-621A-1E705CBDE5B8}"/>
              </a:ext>
            </a:extLst>
          </p:cNvPr>
          <p:cNvPicPr>
            <a:picLocks noChangeAspect="1"/>
          </p:cNvPicPr>
          <p:nvPr/>
        </p:nvPicPr>
        <p:blipFill>
          <a:blip r:embed="rId3"/>
          <a:stretch>
            <a:fillRect/>
          </a:stretch>
        </p:blipFill>
        <p:spPr>
          <a:xfrm>
            <a:off x="6198119"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Sàn</a:t>
            </a:r>
            <a:r>
              <a:rPr lang="en-US" sz="3200" dirty="0">
                <a:latin typeface="UTM Aptima" panose="02040603050506020204" pitchFamily="18" charset="0"/>
              </a:rPr>
              <a:t> </a:t>
            </a:r>
            <a:r>
              <a:rPr lang="en-US" sz="3200" dirty="0" err="1">
                <a:latin typeface="UTM Aptima" panose="02040603050506020204" pitchFamily="18" charset="0"/>
              </a:rPr>
              <a:t>treo</a:t>
            </a:r>
            <a:r>
              <a:rPr lang="en-US" sz="3200" dirty="0">
                <a:latin typeface="UTM Aptima" panose="02040603050506020204" pitchFamily="18" charset="0"/>
              </a:rPr>
              <a:t> gondola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treo</a:t>
            </a:r>
            <a:r>
              <a:rPr lang="en-US" sz="2000" b="1" i="0" dirty="0">
                <a:effectLst/>
                <a:latin typeface="Open Sans" panose="020B0606030504020204" pitchFamily="34" charset="0"/>
              </a:rPr>
              <a:t> gondola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Tầm quan trọng của việc duy trì an toàn lao động trong vận hành sàn treo gondola không thể phủ nhận. An toàn lao động không chỉ đảm bảo sự bảo vệ cho người lao động mà còn ảnh hưởng đến hiệu suất làm việc và uy tín của doanh nghiệp.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môi trường làm việc nguy hiểm như vận hành sàn treo gondola, các biện pháp an toàn là điều bắt buộc để giảm thiểu nguy cơ tai nạn và chấn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CB044E6-F0CA-B263-A043-AF6A4467CB8B}"/>
              </a:ext>
            </a:extLst>
          </p:cNvPr>
          <p:cNvPicPr>
            <a:picLocks noChangeAspect="1"/>
          </p:cNvPicPr>
          <p:nvPr/>
        </p:nvPicPr>
        <p:blipFill>
          <a:blip r:embed="rId3"/>
          <a:stretch>
            <a:fillRect/>
          </a:stretch>
        </p:blipFill>
        <p:spPr>
          <a:xfrm>
            <a:off x="-530324" y="4293096"/>
            <a:ext cx="3403115" cy="340311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Sàn</a:t>
            </a:r>
            <a:r>
              <a:rPr lang="en-US" sz="3200" dirty="0">
                <a:latin typeface="UTM Aptima" panose="02040603050506020204" pitchFamily="18" charset="0"/>
              </a:rPr>
              <a:t> </a:t>
            </a:r>
            <a:r>
              <a:rPr lang="en-US" sz="3200" dirty="0" err="1">
                <a:latin typeface="UTM Aptima" panose="02040603050506020204" pitchFamily="18" charset="0"/>
              </a:rPr>
              <a:t>treo</a:t>
            </a:r>
            <a:r>
              <a:rPr lang="en-US" sz="3200" dirty="0">
                <a:latin typeface="UTM Aptima" panose="02040603050506020204" pitchFamily="18" charset="0"/>
              </a:rPr>
              <a:t> gondola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Sàn treo gondola</a:t>
            </a:r>
          </a:p>
          <a:p>
            <a:pPr algn="l">
              <a:lnSpc>
                <a:spcPct val="120000"/>
              </a:lnSpc>
            </a:pPr>
            <a:r>
              <a:rPr lang="vi-VN" b="0" i="0" dirty="0">
                <a:effectLst/>
                <a:latin typeface="Open Sans" panose="020B0606030504020204" pitchFamily="34" charset="0"/>
              </a:rPr>
              <a:t>Kiểm tra thiết bị trước mỗi lần sử dụng: Trước khi bắt đầu công việc, kiểm tra kỹ lưỡng sàn treo gondola và các thiết bị liên quan để đảm bảo chúng hoạt động đúng cách và an toàn.</a:t>
            </a:r>
          </a:p>
          <a:p>
            <a:pPr algn="l">
              <a:lnSpc>
                <a:spcPct val="120000"/>
              </a:lnSpc>
            </a:pPr>
            <a:r>
              <a:rPr lang="vi-VN" b="0" i="0" dirty="0">
                <a:effectLst/>
                <a:latin typeface="Open Sans" panose="020B0606030504020204" pitchFamily="34" charset="0"/>
              </a:rPr>
              <a:t>Sử dụng đúng thiết bị bảo hộ cá nhân: Luôn luôn đảm bảo rằng bạn và đồng nghiệp đang sử dụng đầy đủ và đúng cách các thiết bị bảo hộ cá nhân như mũ bảo hiểm, dây an toàn, và giày chống trượt.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616ECBC-3004-5D02-2A31-B8C04799E466}"/>
              </a:ext>
            </a:extLst>
          </p:cNvPr>
          <p:cNvPicPr>
            <a:picLocks noChangeAspect="1"/>
          </p:cNvPicPr>
          <p:nvPr/>
        </p:nvPicPr>
        <p:blipFill>
          <a:blip r:embed="rId3"/>
          <a:stretch>
            <a:fillRect/>
          </a:stretch>
        </p:blipFill>
        <p:spPr>
          <a:xfrm>
            <a:off x="-530324" y="4293096"/>
            <a:ext cx="3403115" cy="340311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3444</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SÀN TREO GONDOLA</vt:lpstr>
      <vt:lpstr>Một số vụ tai nạn lao động khi vận hành Sàn treo gondola</vt:lpstr>
      <vt:lpstr>Tóm tắt bài học</vt:lpstr>
      <vt:lpstr>Giới thiệu</vt:lpstr>
      <vt:lpstr>Giới thiệu</vt:lpstr>
      <vt:lpstr>Thành Phần Và Chức Năng Của Sàn treo gondola</vt:lpstr>
      <vt:lpstr>Thành Phần Và Chức Năng Của Sàn treo gondola</vt:lpstr>
      <vt:lpstr>Thành Phần Và Chức Năng Của Sàn treo gondola</vt:lpstr>
      <vt:lpstr>Thành Phần Và Chức Năng Của Sàn treo gondola</vt:lpstr>
      <vt:lpstr>Kiểm tra và bảo trì an toàn trước khi vận hành Sàn treo gondola</vt:lpstr>
      <vt:lpstr>Kiểm tra và bảo trì an toàn trước khi vận hành Sàn treo gondola</vt:lpstr>
      <vt:lpstr>Quy trình vận hành an toàn Sàn treo gondola</vt:lpstr>
      <vt:lpstr>Quy trình vận hành an toàn Sàn treo gondola</vt:lpstr>
      <vt:lpstr>Đánh giá rủi ro và quản lý mối nguy khi vận hành Sàn treo gondola</vt:lpstr>
      <vt:lpstr>Đánh giá rủi ro và quản lý mối nguy khi vận hành Sàn treo gondola</vt:lpstr>
      <vt:lpstr>Đánh giá rủi ro và quản lý mối nguy khi vận hành Sàn treo gondola</vt:lpstr>
      <vt:lpstr>Đánh giá rủi ro và quản lý mối nguy khi vận hành Sàn treo gondola</vt:lpstr>
      <vt:lpstr>Đánh giá rủi ro và quản lý mối nguy khi vận hành Sàn treo gondola</vt:lpstr>
      <vt:lpstr>Đánh giá rủi ro và quản lý mối nguy khi vận hành Sàn treo gondola</vt:lpstr>
      <vt:lpstr>Đánh giá rủi ro và quản lý mối nguy khi vận hành Sàn treo gondola</vt:lpstr>
      <vt:lpstr>Các yếu tố ảnh hưởng đến an toàn lao động khi vận hành Sàn treo gondola</vt:lpstr>
      <vt:lpstr>Các yếu tố ảnh hưởng đến an toàn lao động khi vận hành Sàn treo gondola</vt:lpstr>
      <vt:lpstr>Các yếu tố ảnh hưởng đến an toàn lao động khi vận hành Sàn treo gondola</vt:lpstr>
      <vt:lpstr>Các yếu tố ảnh hưởng đến an toàn lao động khi vận hành Sàn treo gondola</vt:lpstr>
      <vt:lpstr>Đào tạo an toàn lao động về kỹ năng vận hành Sàn treo gondola an toàn</vt:lpstr>
      <vt:lpstr>Đào tạo an toàn lao động về kỹ năng vận hành Sàn treo gondola an toàn</vt:lpstr>
      <vt:lpstr>Ý nghĩa của an toàn lao động trong việc vận hành Sàn treo gondola</vt:lpstr>
      <vt:lpstr>Ý nghĩa của an toàn lao động trong việc vận hành Sàn treo gondola</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2024-04-15T02:25:07Z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