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3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SÚNG BẮN ĐINH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872BCD4-F66D-E14C-8603-E4E32F2F6B2B}"/>
              </a:ext>
            </a:extLst>
          </p:cNvPr>
          <p:cNvPicPr>
            <a:picLocks noChangeAspect="1"/>
          </p:cNvPicPr>
          <p:nvPr/>
        </p:nvPicPr>
        <p:blipFill>
          <a:blip r:embed="rId4"/>
          <a:stretch>
            <a:fillRect/>
          </a:stretch>
        </p:blipFill>
        <p:spPr>
          <a:xfrm>
            <a:off x="4214810" y="3717032"/>
            <a:ext cx="3389065" cy="338906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súng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bắn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đinh</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Súng</a:t>
            </a:r>
            <a:r>
              <a:rPr lang="en-US" b="0" i="0" dirty="0">
                <a:solidFill>
                  <a:srgbClr val="0D0D0D"/>
                </a:solidFill>
                <a:effectLst/>
                <a:latin typeface="Söhne"/>
              </a:rPr>
              <a:t> </a:t>
            </a:r>
            <a:r>
              <a:rPr lang="en-US" b="0" i="0" dirty="0" err="1">
                <a:solidFill>
                  <a:srgbClr val="0D0D0D"/>
                </a:solidFill>
                <a:effectLst/>
                <a:latin typeface="Söhne"/>
              </a:rPr>
              <a:t>bắn</a:t>
            </a:r>
            <a:r>
              <a:rPr lang="en-US" b="0" i="0" dirty="0">
                <a:solidFill>
                  <a:srgbClr val="0D0D0D"/>
                </a:solidFill>
                <a:effectLst/>
                <a:latin typeface="Söhne"/>
              </a:rPr>
              <a:t> </a:t>
            </a:r>
            <a:r>
              <a:rPr lang="en-US" b="0" i="0" dirty="0" err="1">
                <a:solidFill>
                  <a:srgbClr val="0D0D0D"/>
                </a:solidFill>
                <a:effectLst/>
                <a:latin typeface="Söhne"/>
              </a:rPr>
              <a:t>đinh</a:t>
            </a:r>
            <a:r>
              <a:rPr lang="en-US" b="0" i="0" dirty="0">
                <a:solidFill>
                  <a:srgbClr val="0D0D0D"/>
                </a:solidFill>
                <a:effectLst/>
                <a:latin typeface="Söhne"/>
              </a:rPr>
              <a:t> (nail gun)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cụ</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phổ</a:t>
            </a:r>
            <a:r>
              <a:rPr lang="en-US" b="0" i="0" dirty="0">
                <a:solidFill>
                  <a:srgbClr val="0D0D0D"/>
                </a:solidFill>
                <a:effectLst/>
                <a:latin typeface="Söhne"/>
              </a:rPr>
              <a:t> </a:t>
            </a:r>
            <a:r>
              <a:rPr lang="en-US" b="0" i="0" dirty="0" err="1">
                <a:solidFill>
                  <a:srgbClr val="0D0D0D"/>
                </a:solidFill>
                <a:effectLst/>
                <a:latin typeface="Söhne"/>
              </a:rPr>
              <a:t>biến</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làm</a:t>
            </a:r>
            <a:r>
              <a:rPr lang="en-US" b="0" i="0" dirty="0">
                <a:solidFill>
                  <a:srgbClr val="0D0D0D"/>
                </a:solidFill>
                <a:effectLst/>
                <a:latin typeface="Söhne"/>
              </a:rPr>
              <a:t> </a:t>
            </a:r>
            <a:r>
              <a:rPr lang="en-US" b="0" i="0" dirty="0" err="1">
                <a:solidFill>
                  <a:srgbClr val="0D0D0D"/>
                </a:solidFill>
                <a:effectLst/>
                <a:latin typeface="Söhne"/>
              </a:rPr>
              <a:t>gỗ</a:t>
            </a:r>
            <a:r>
              <a:rPr lang="en-US" b="0" i="0" dirty="0">
                <a:solidFill>
                  <a:srgbClr val="0D0D0D"/>
                </a:solidFill>
                <a:effectLst/>
                <a:latin typeface="Söhne"/>
              </a:rPr>
              <a:t>, </a:t>
            </a:r>
            <a:r>
              <a:rPr lang="en-US" b="0" i="0" dirty="0" err="1">
                <a:solidFill>
                  <a:srgbClr val="0D0D0D"/>
                </a:solidFill>
                <a:effectLst/>
                <a:latin typeface="Söhne"/>
              </a:rPr>
              <a:t>giúp</a:t>
            </a:r>
            <a:r>
              <a:rPr lang="en-US" b="0" i="0" dirty="0">
                <a:solidFill>
                  <a:srgbClr val="0D0D0D"/>
                </a:solidFill>
                <a:effectLst/>
                <a:latin typeface="Söhne"/>
              </a:rPr>
              <a:t> </a:t>
            </a:r>
            <a:r>
              <a:rPr lang="en-US" b="0" i="0" dirty="0" err="1">
                <a:solidFill>
                  <a:srgbClr val="0D0D0D"/>
                </a:solidFill>
                <a:effectLst/>
                <a:latin typeface="Söhne"/>
              </a:rPr>
              <a:t>tăng</a:t>
            </a:r>
            <a:r>
              <a:rPr lang="en-US" b="0" i="0" dirty="0">
                <a:solidFill>
                  <a:srgbClr val="0D0D0D"/>
                </a:solidFill>
                <a:effectLst/>
                <a:latin typeface="Söhne"/>
              </a:rPr>
              <a:t> </a:t>
            </a:r>
            <a:r>
              <a:rPr lang="en-US" b="0" i="0" dirty="0" err="1">
                <a:solidFill>
                  <a:srgbClr val="0D0D0D"/>
                </a:solidFill>
                <a:effectLst/>
                <a:latin typeface="Söhne"/>
              </a:rPr>
              <a:t>tốc</a:t>
            </a:r>
            <a:r>
              <a:rPr lang="en-US" b="0" i="0" dirty="0">
                <a:solidFill>
                  <a:srgbClr val="0D0D0D"/>
                </a:solidFill>
                <a:effectLst/>
                <a:latin typeface="Söhne"/>
              </a:rPr>
              <a:t> </a:t>
            </a:r>
            <a:r>
              <a:rPr lang="en-US" b="0" i="0" dirty="0" err="1">
                <a:solidFill>
                  <a:srgbClr val="0D0D0D"/>
                </a:solidFill>
                <a:effectLst/>
                <a:latin typeface="Söhne"/>
              </a:rPr>
              <a:t>độ</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hiệu</a:t>
            </a:r>
            <a:r>
              <a:rPr lang="en-US" b="0" i="0" dirty="0">
                <a:solidFill>
                  <a:srgbClr val="0D0D0D"/>
                </a:solidFill>
                <a:effectLst/>
                <a:latin typeface="Söhne"/>
              </a:rPr>
              <a:t> </a:t>
            </a:r>
            <a:r>
              <a:rPr lang="en-US" b="0" i="0" dirty="0" err="1">
                <a:solidFill>
                  <a:srgbClr val="0D0D0D"/>
                </a:solidFill>
                <a:effectLst/>
                <a:latin typeface="Söhne"/>
              </a:rPr>
              <a:t>suất</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sz="2000" dirty="0">
                <a:ea typeface="+mn-lt"/>
                <a:cs typeface="+mn-lt"/>
              </a:rPr>
              <a:t>:</a:t>
            </a:r>
            <a:endParaRPr lang="en-US" dirty="0"/>
          </a:p>
          <a:p>
            <a:pPr marL="730885" lvl="1" indent="-304165"/>
            <a:r>
              <a:rPr lang="vi-VN" i="0" dirty="0">
                <a:solidFill>
                  <a:srgbClr val="0D0D0D"/>
                </a:solidFill>
                <a:effectLst/>
                <a:latin typeface="Söhne"/>
              </a:rPr>
              <a:t>Đâm vào người</a:t>
            </a:r>
            <a:endParaRPr lang="en-US" i="0" dirty="0">
              <a:solidFill>
                <a:srgbClr val="0D0D0D"/>
              </a:solidFill>
              <a:effectLst/>
              <a:latin typeface="Söhne"/>
            </a:endParaRPr>
          </a:p>
          <a:p>
            <a:pPr marL="730885" lvl="1" indent="-304165"/>
            <a:r>
              <a:rPr lang="vi-VN" dirty="0"/>
              <a:t>Chấn thương vùng đầu</a:t>
            </a:r>
            <a:endParaRPr lang="en-US" dirty="0">
              <a:solidFill>
                <a:srgbClr val="0D0D0D"/>
              </a:solidFill>
              <a:latin typeface="Söhne"/>
            </a:endParaRPr>
          </a:p>
          <a:p>
            <a:pPr marL="730885" lvl="1" indent="-304165"/>
            <a:r>
              <a:rPr lang="en-US" dirty="0" err="1"/>
              <a:t>Bắn</a:t>
            </a:r>
            <a:r>
              <a:rPr lang="en-US" dirty="0"/>
              <a:t> </a:t>
            </a:r>
            <a:r>
              <a:rPr lang="en-US" dirty="0" err="1"/>
              <a:t>nhầm</a:t>
            </a:r>
            <a:r>
              <a:rPr lang="en-US" dirty="0"/>
              <a:t> </a:t>
            </a:r>
            <a:r>
              <a:rPr lang="en-US" dirty="0" err="1"/>
              <a:t>vào</a:t>
            </a:r>
            <a:r>
              <a:rPr lang="en-US" dirty="0"/>
              <a:t> </a:t>
            </a:r>
            <a:r>
              <a:rPr lang="en-US" dirty="0" err="1"/>
              <a:t>đồng</a:t>
            </a:r>
            <a:r>
              <a:rPr lang="en-US" dirty="0"/>
              <a:t> </a:t>
            </a:r>
            <a:r>
              <a:rPr lang="en-US" dirty="0" err="1"/>
              <a:t>nghiệp</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khi</a:t>
            </a:r>
            <a:r>
              <a:rPr lang="en-US" dirty="0"/>
              <a:t> </a:t>
            </a:r>
            <a:r>
              <a:rPr lang="en-US" dirty="0" err="1"/>
              <a:t>súng</a:t>
            </a:r>
            <a:r>
              <a:rPr lang="en-US" dirty="0"/>
              <a:t> </a:t>
            </a:r>
            <a:r>
              <a:rPr lang="en-US" dirty="0" err="1"/>
              <a:t>bắn</a:t>
            </a:r>
            <a:r>
              <a:rPr lang="en-US" dirty="0"/>
              <a:t> </a:t>
            </a:r>
            <a:r>
              <a:rPr lang="en-US" dirty="0" err="1"/>
              <a:t>đinh</a:t>
            </a:r>
            <a:r>
              <a:rPr lang="en-US" dirty="0"/>
              <a:t> </a:t>
            </a:r>
            <a:r>
              <a:rPr lang="en-US" dirty="0" err="1"/>
              <a:t>kẹt</a:t>
            </a:r>
            <a:endParaRPr lang="en-US" dirty="0">
              <a:solidFill>
                <a:srgbClr val="0D0D0D"/>
              </a:solidFill>
              <a:latin typeface="Söhne"/>
            </a:endParaRPr>
          </a:p>
          <a:p>
            <a:pPr marL="730885" lvl="1" indent="-304165"/>
            <a:r>
              <a:rPr lang="vi-VN" dirty="0"/>
              <a:t>Không đảm bảo bảo dưỡng và kiểm tra định kỳ</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súng</a:t>
            </a:r>
            <a:r>
              <a:rPr lang="en-US" dirty="0"/>
              <a:t> </a:t>
            </a:r>
            <a:r>
              <a:rPr lang="en-US" dirty="0" err="1"/>
              <a:t>bắn</a:t>
            </a:r>
            <a:r>
              <a:rPr lang="en-US" dirty="0"/>
              <a:t> </a:t>
            </a:r>
            <a:r>
              <a:rPr lang="en-US" dirty="0" err="1"/>
              <a:t>đinh</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súng</a:t>
            </a:r>
            <a:r>
              <a:rPr lang="en-US" dirty="0"/>
              <a:t> </a:t>
            </a:r>
            <a:r>
              <a:rPr lang="en-US" dirty="0" err="1"/>
              <a:t>bắn</a:t>
            </a:r>
            <a:r>
              <a:rPr lang="en-US" dirty="0"/>
              <a:t> </a:t>
            </a:r>
            <a:r>
              <a:rPr lang="en-US" dirty="0" err="1"/>
              <a:t>đinh</a:t>
            </a:r>
            <a:endParaRPr lang="vi-VN" dirty="0"/>
          </a:p>
          <a:p>
            <a:pPr marL="304165" indent="-304165">
              <a:buClr>
                <a:schemeClr val="tx1"/>
              </a:buClr>
            </a:pPr>
            <a:r>
              <a:rPr lang="en-US" dirty="0">
                <a:latin typeface="UTM Avo" panose="02040603050506020204" pitchFamily="18" charset="0"/>
              </a:rPr>
              <a:t>4</a:t>
            </a:r>
            <a:r>
              <a:rPr lang="vi-VN" dirty="0"/>
              <a:t>. Quy trình vận hành an toàn súng bắn đinh</a:t>
            </a:r>
          </a:p>
          <a:p>
            <a:pPr marL="304165" indent="-304165">
              <a:buClr>
                <a:schemeClr val="tx1"/>
              </a:buClr>
            </a:pPr>
            <a:r>
              <a:rPr lang="en-US" dirty="0">
                <a:latin typeface="UTM Avo" panose="02040603050506020204" pitchFamily="18" charset="0"/>
              </a:rPr>
              <a:t>5</a:t>
            </a:r>
            <a:r>
              <a:rPr lang="vi-VN" dirty="0"/>
              <a:t>. Đánh giá rủi ro và quản lý mối nguy khi vận hành súng bắn đinh</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súng bắn đinh</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súng</a:t>
            </a:r>
            <a:r>
              <a:rPr lang="en-US" dirty="0"/>
              <a:t> </a:t>
            </a:r>
            <a:r>
              <a:rPr lang="en-US" dirty="0" err="1"/>
              <a:t>bắn</a:t>
            </a:r>
            <a:r>
              <a:rPr lang="en-US" dirty="0"/>
              <a:t> </a:t>
            </a:r>
            <a:r>
              <a:rPr lang="en-US" dirty="0" err="1"/>
              <a:t>đinh</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súng</a:t>
            </a:r>
            <a:r>
              <a:rPr lang="en-US" dirty="0"/>
              <a:t> </a:t>
            </a:r>
            <a:r>
              <a:rPr lang="en-US" dirty="0" err="1"/>
              <a:t>bắn</a:t>
            </a:r>
            <a:r>
              <a:rPr lang="en-US" dirty="0"/>
              <a:t> </a:t>
            </a:r>
            <a:r>
              <a:rPr lang="en-US" dirty="0" err="1"/>
              <a:t>đinh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súng</a:t>
            </a:r>
            <a:r>
              <a:rPr lang="en-US" sz="2400" b="1" i="0" dirty="0">
                <a:effectLst/>
                <a:latin typeface="Söhne"/>
              </a:rPr>
              <a:t> </a:t>
            </a:r>
            <a:r>
              <a:rPr lang="en-US" sz="2400" b="1" i="0" dirty="0" err="1">
                <a:effectLst/>
                <a:latin typeface="Söhne"/>
              </a:rPr>
              <a:t>bắn</a:t>
            </a:r>
            <a:r>
              <a:rPr lang="en-US" sz="2400" b="1" i="0" dirty="0">
                <a:effectLst/>
                <a:latin typeface="Söhne"/>
              </a:rPr>
              <a:t> </a:t>
            </a:r>
            <a:r>
              <a:rPr lang="en-US" sz="2400" b="1" i="0" dirty="0" err="1">
                <a:effectLst/>
                <a:latin typeface="Söhne"/>
              </a:rPr>
              <a:t>đinh</a:t>
            </a:r>
            <a:endParaRPr lang="en-US" sz="2400" b="1" i="0" dirty="0">
              <a:effectLst/>
              <a:latin typeface="Söhne"/>
            </a:endParaRPr>
          </a:p>
          <a:p>
            <a:r>
              <a:rPr lang="vi-VN" b="0" i="0" dirty="0">
                <a:effectLst/>
                <a:latin typeface="Söhne"/>
              </a:rPr>
              <a:t>An toàn lao động khi vận hành súng bắn đinh là vô cùng quan trọng trong ngành xây dựng và làm gỗ. </a:t>
            </a:r>
            <a:endParaRPr lang="en-US" b="0" i="0" dirty="0">
              <a:effectLst/>
              <a:latin typeface="Söhne"/>
            </a:endParaRPr>
          </a:p>
          <a:p>
            <a:r>
              <a:rPr lang="vi-VN" b="0" i="0" dirty="0">
                <a:effectLst/>
                <a:latin typeface="Söhne"/>
              </a:rPr>
              <a:t>Việc tuân thủ các quy tắc an toàn không chỉ bảo vệ sức khỏe và sự an toàn của người lao động mà còn giúp giảm thiểu nguy cơ tai nạn và thương tích, đồng thời tăng cường hiệu suất và chất lượng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CAD6A44-DECC-C1FC-ACB8-342C33B0BD70}"/>
              </a:ext>
            </a:extLst>
          </p:cNvPr>
          <p:cNvPicPr>
            <a:picLocks noChangeAspect="1"/>
          </p:cNvPicPr>
          <p:nvPr/>
        </p:nvPicPr>
        <p:blipFill>
          <a:blip r:embed="rId3"/>
          <a:stretch>
            <a:fillRect/>
          </a:stretch>
        </p:blipFill>
        <p:spPr>
          <a:xfrm>
            <a:off x="-1538436"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súng</a:t>
            </a:r>
            <a:r>
              <a:rPr lang="en-US" sz="2400" b="1" i="0" dirty="0">
                <a:effectLst/>
                <a:latin typeface="Söhne"/>
              </a:rPr>
              <a:t> </a:t>
            </a:r>
            <a:r>
              <a:rPr lang="en-US" sz="2400" b="1" i="0" dirty="0" err="1">
                <a:effectLst/>
                <a:latin typeface="Söhne"/>
              </a:rPr>
              <a:t>bắn</a:t>
            </a:r>
            <a:r>
              <a:rPr lang="en-US" sz="2400" b="1" i="0" dirty="0">
                <a:effectLst/>
                <a:latin typeface="Söhne"/>
              </a:rPr>
              <a:t> </a:t>
            </a:r>
            <a:r>
              <a:rPr lang="en-US" sz="2400" b="1" i="0" dirty="0" err="1">
                <a:effectLst/>
                <a:latin typeface="Söhne"/>
              </a:rPr>
              <a:t>đinh</a:t>
            </a:r>
            <a:endParaRPr lang="en-US" sz="2400" b="1" i="0" dirty="0">
              <a:effectLst/>
              <a:latin typeface="Söhne"/>
            </a:endParaRPr>
          </a:p>
          <a:p>
            <a:r>
              <a:rPr lang="vi-VN" b="0" i="0" dirty="0">
                <a:effectLst/>
                <a:latin typeface="Söhne"/>
              </a:rPr>
              <a:t>Đào tạo đầy đủ: Tất cả người lao động phải được đào tạo về cách sử dụng súng bắn đinh một cách đúng cách và an toàn trước khi được phép thao tác với công cụ này. Đào tạo bao gồm việc hướng dẫn về cách điều chỉnh áp suất, kiểm soát hướng và khoảng cách an toàn.</a:t>
            </a:r>
          </a:p>
          <a:p>
            <a:r>
              <a:rPr lang="vi-VN" b="0" i="0" dirty="0">
                <a:effectLst/>
                <a:latin typeface="Söhne"/>
              </a:rPr>
              <a:t>Sử dụng trang thiết bị bảo hộ: Mọi người lao động phải đảm bảo sử dụng đầy đủ trang thiết bị bảo hộ cá nhân như mắt kính, mũ bảo hiểm, và găng tay khi làm việc với súng bắn đinh để bảo vệ chính mình khỏi các nguy cơ thương tích.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81325E8-EB41-8418-586F-0078C9464B5C}"/>
              </a:ext>
            </a:extLst>
          </p:cNvPr>
          <p:cNvPicPr>
            <a:picLocks noChangeAspect="1"/>
          </p:cNvPicPr>
          <p:nvPr/>
        </p:nvPicPr>
        <p:blipFill>
          <a:blip r:embed="rId3"/>
          <a:stretch>
            <a:fillRect/>
          </a:stretch>
        </p:blipFill>
        <p:spPr>
          <a:xfrm>
            <a:off x="-1538436"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sz="2000" dirty="0">
                <a:solidFill>
                  <a:schemeClr val="bg1"/>
                </a:solidFill>
              </a:rPr>
              <a:t>:</a:t>
            </a:r>
          </a:p>
          <a:p>
            <a:pPr algn="l"/>
            <a:r>
              <a:rPr lang="vi-VN" b="0" i="0" dirty="0">
                <a:effectLst/>
                <a:latin typeface="Open Sans" panose="020B0606030504020204" pitchFamily="34" charset="0"/>
              </a:rPr>
              <a:t>Thân súng: Đây là phần chính của súng, nơi chứa hệ thống cơ khí và điều khiển để kích hoạt và phóng đinh. Thân súng thường được làm từ kim loại chắc chắn như hợp kim nhôm hoặc thép, đảm bảo độ bền và độ chịu lực tốt.</a:t>
            </a:r>
          </a:p>
          <a:p>
            <a:pPr algn="l"/>
            <a:r>
              <a:rPr lang="vi-VN" b="0" i="0" dirty="0">
                <a:effectLst/>
                <a:latin typeface="Open Sans" panose="020B0606030504020204" pitchFamily="34" charset="0"/>
              </a:rPr>
              <a:t>Hệ thống nạp đinh: Đây là phần của súng dùng để chứa và cung cấp đinh cho quá trình bắn. Hệ thống này có thể là hệ thống nạp dạng dây, dạng cuộn, hoặc dạng lưỡi dao tùy thuộc vào loại súng và mục đích sử dụng cụ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BFC67CE-6400-69D3-FB3D-4046A94A08A9}"/>
              </a:ext>
            </a:extLst>
          </p:cNvPr>
          <p:cNvPicPr>
            <a:picLocks noChangeAspect="1"/>
          </p:cNvPicPr>
          <p:nvPr/>
        </p:nvPicPr>
        <p:blipFill>
          <a:blip r:embed="rId3"/>
          <a:stretch>
            <a:fillRect/>
          </a:stretch>
        </p:blipFill>
        <p:spPr>
          <a:xfrm>
            <a:off x="7318548" y="1660115"/>
            <a:ext cx="3537769" cy="353776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sz="2000" dirty="0">
                <a:solidFill>
                  <a:schemeClr val="bg1"/>
                </a:solidFill>
              </a:rPr>
              <a:t>:</a:t>
            </a:r>
          </a:p>
          <a:p>
            <a:pPr algn="l"/>
            <a:r>
              <a:rPr lang="vi-VN" b="0" i="0" dirty="0">
                <a:effectLst/>
                <a:latin typeface="Open Sans" panose="020B0606030504020204" pitchFamily="34" charset="0"/>
              </a:rPr>
              <a:t>Thân súng: Thân súng là phần chính của súng, chứa các bộ phận cơ khí và khí nén cần thiết cho quá trình hoạt động. Thân súng thường được làm từ kim loại chắc chắn như hợp kim nhôm hoặc thép, giúp đảm bảo độ bền và ổn định khi sử dụng.</a:t>
            </a:r>
          </a:p>
          <a:p>
            <a:pPr algn="l"/>
            <a:r>
              <a:rPr lang="vi-VN" b="0" i="0" dirty="0">
                <a:effectLst/>
                <a:latin typeface="Open Sans" panose="020B0606030504020204" pitchFamily="34" charset="0"/>
              </a:rPr>
              <a:t>Hệ thống nạp đinh: Hệ thống này chứa và cung cấp đinh cho quá trình bắn. Đinh thường được nạp vào súng qua một trong các hệ thống nạp dạng dây, dạng cuộn, hoặc dạng lưỡi dao, tùy thuộc vào mô hình và loại súng.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01677BD-2DDA-3C67-D5A1-542538A6797D}"/>
              </a:ext>
            </a:extLst>
          </p:cNvPr>
          <p:cNvPicPr>
            <a:picLocks noChangeAspect="1"/>
          </p:cNvPicPr>
          <p:nvPr/>
        </p:nvPicPr>
        <p:blipFill>
          <a:blip r:embed="rId3"/>
          <a:stretch>
            <a:fillRect/>
          </a:stretch>
        </p:blipFill>
        <p:spPr>
          <a:xfrm>
            <a:off x="7318548" y="1660115"/>
            <a:ext cx="3537769" cy="353776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thợ</a:t>
            </a:r>
            <a:r>
              <a:rPr lang="en-US" b="1" i="0" dirty="0">
                <a:effectLst/>
                <a:latin typeface="Open Sans" panose="020B0606030504020204" pitchFamily="34" charset="0"/>
              </a:rPr>
              <a:t> </a:t>
            </a:r>
            <a:r>
              <a:rPr lang="en-US" b="1" i="0" dirty="0" err="1">
                <a:effectLst/>
                <a:latin typeface="Open Sans" panose="020B0606030504020204" pitchFamily="34" charset="0"/>
              </a:rPr>
              <a:t>mộc</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sz="2000" dirty="0">
                <a:solidFill>
                  <a:schemeClr val="bg1"/>
                </a:solidFill>
              </a:rPr>
              <a:t>:</a:t>
            </a:r>
          </a:p>
          <a:p>
            <a:pPr algn="l"/>
            <a:r>
              <a:rPr lang="vi-VN" b="0" i="0" dirty="0">
                <a:effectLst/>
                <a:latin typeface="Open Sans" panose="020B0606030504020204" pitchFamily="34" charset="0"/>
              </a:rPr>
              <a:t>Gắn đinh nhanh chóng và chính xác: Súng bắn đinh cho phép thợ mộc gắn đinh vào các vật liệu như gỗ, ván ép, hay vật liệu cứng khác một cách nhanh chóng và chính xác, giúp tiết kiệm thời gian và công sức so với việc sử dụng đinh và búa.</a:t>
            </a:r>
          </a:p>
          <a:p>
            <a:pPr algn="l"/>
            <a:r>
              <a:rPr lang="vi-VN" b="0" i="0" dirty="0">
                <a:effectLst/>
                <a:latin typeface="Open Sans" panose="020B0606030504020204" pitchFamily="34" charset="0"/>
              </a:rPr>
              <a:t>Giảm thiểu vết trầy xước và nứt vật liệu: Súng bắn đinh cung cấp một lực đẩy nhẹ nhàng để đẩy đinh vào vật liệu mà không gây ra vết trầy xước hoặc nứt, giữ cho bề mặt của sản phẩm mộc đẹp và tránh được hậu quả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863C4E8-A644-E8C2-6B6E-BC2D61178F1B}"/>
              </a:ext>
            </a:extLst>
          </p:cNvPr>
          <p:cNvPicPr>
            <a:picLocks noChangeAspect="1"/>
          </p:cNvPicPr>
          <p:nvPr/>
        </p:nvPicPr>
        <p:blipFill>
          <a:blip r:embed="rId3"/>
          <a:stretch>
            <a:fillRect/>
          </a:stretch>
        </p:blipFill>
        <p:spPr>
          <a:xfrm>
            <a:off x="7318548" y="1660115"/>
            <a:ext cx="3537769" cy="353776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sz="2000" dirty="0">
                <a:solidFill>
                  <a:schemeClr val="bg1"/>
                </a:solidFill>
              </a:rPr>
              <a:t>:</a:t>
            </a:r>
          </a:p>
          <a:p>
            <a:pPr algn="l"/>
            <a:r>
              <a:rPr lang="vi-VN" b="0" i="0" dirty="0">
                <a:effectLst/>
                <a:latin typeface="Open Sans" panose="020B0606030504020204" pitchFamily="34" charset="0"/>
              </a:rPr>
              <a:t>Nguy cơ chấn thương: Việc không tuân thủ các quy tắc an toàn hoặc vận hành súng bắn đinh không đúng cách có thể dẫn đến nguy cơ chấn thương, bao gồm việc đâm vào người, chấn thương vùng đầu, hoặc bắn nhầm vào đồng nghiệp.</a:t>
            </a:r>
          </a:p>
          <a:p>
            <a:pPr algn="l"/>
            <a:r>
              <a:rPr lang="vi-VN" b="0" i="0" dirty="0">
                <a:effectLst/>
                <a:latin typeface="Open Sans" panose="020B0606030504020204" pitchFamily="34" charset="0"/>
              </a:rPr>
              <a:t>Sự cố khi súng kẹt: Trong trường hợp súng bắn đinh gặp sự cố kỹ thuật hoặc kẹt đinh, có nguy cơ người sử dụng vô tình kích hoạt súng trong khi đang cố gắng sửa chữa, dẫn đến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2DC8FB-2501-B8B9-3955-E4762D15BBF4}"/>
              </a:ext>
            </a:extLst>
          </p:cNvPr>
          <p:cNvPicPr>
            <a:picLocks noChangeAspect="1"/>
          </p:cNvPicPr>
          <p:nvPr/>
        </p:nvPicPr>
        <p:blipFill>
          <a:blip r:embed="rId3"/>
          <a:stretch>
            <a:fillRect/>
          </a:stretch>
        </p:blipFill>
        <p:spPr>
          <a:xfrm>
            <a:off x="7318548" y="1660115"/>
            <a:ext cx="3537769" cy="353776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súng bắn đinh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súng bắn đinh</a:t>
            </a:r>
          </a:p>
          <a:p>
            <a:pPr algn="l">
              <a:lnSpc>
                <a:spcPct val="120000"/>
              </a:lnSpc>
            </a:pPr>
            <a:r>
              <a:rPr lang="vi-VN" b="0" i="0" dirty="0">
                <a:effectLst/>
                <a:latin typeface="Open Sans" panose="020B0606030504020204" pitchFamily="34" charset="0"/>
              </a:rPr>
              <a:t>Kiểm tra dụng cụ: Đảm bảo rằng súng bắn đinh không có dấu hiệu hỏng hóc hoặc tổn thương nào. Kiểm tra các phần của súng như thân súng, nòng súng, và cơ chế kích hoạt để đảm bảo chúng hoạt động một cách trơn tru và chính xác.</a:t>
            </a:r>
          </a:p>
          <a:p>
            <a:pPr algn="l">
              <a:lnSpc>
                <a:spcPct val="120000"/>
              </a:lnSpc>
            </a:pPr>
            <a:r>
              <a:rPr lang="vi-VN" b="0" i="0" dirty="0">
                <a:effectLst/>
                <a:latin typeface="Open Sans" panose="020B0606030504020204" pitchFamily="34" charset="0"/>
              </a:rPr>
              <a:t>Kiểm tra hệ thống nạp đinh: Xác định xem hệ thống nạp đinh có hoạt động đúng cách không. Đảm bảo rằng không có đinh bị kẹt trong hệ thống nạp và đảm bảo rằng nó được nạp đầy đủ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DB2FFDC-6FF8-E28E-CBB4-DBEE1ED119C1}"/>
              </a:ext>
            </a:extLst>
          </p:cNvPr>
          <p:cNvPicPr>
            <a:picLocks noChangeAspect="1"/>
          </p:cNvPicPr>
          <p:nvPr/>
        </p:nvPicPr>
        <p:blipFill>
          <a:blip r:embed="rId3"/>
          <a:stretch>
            <a:fillRect/>
          </a:stretch>
        </p:blipFill>
        <p:spPr>
          <a:xfrm>
            <a:off x="-1322412" y="3471333"/>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súng bắn đinh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súng bắn đinh định kỳ</a:t>
            </a:r>
          </a:p>
          <a:p>
            <a:pPr algn="l">
              <a:lnSpc>
                <a:spcPct val="120000"/>
              </a:lnSpc>
            </a:pPr>
            <a:r>
              <a:rPr lang="vi-VN" b="0" i="0" dirty="0">
                <a:effectLst/>
                <a:latin typeface="Open Sans" panose="020B0606030504020204" pitchFamily="34" charset="0"/>
              </a:rPr>
              <a:t>Làm sạch súng sau mỗi sử dụng: Sau khi sử dụng súng bắn đinh, hãy làm sạch bề mặt ngoài của súng để loại bỏ bụi bẩn, dầu và các tạp chất khác. Sử dụng một bàn chải và dung dịch làm sạch phù hợp để làm sạch súng một cách cẩn thận.</a:t>
            </a:r>
          </a:p>
          <a:p>
            <a:pPr algn="l">
              <a:lnSpc>
                <a:spcPct val="120000"/>
              </a:lnSpc>
            </a:pPr>
            <a:r>
              <a:rPr lang="vi-VN" b="0" i="0" dirty="0">
                <a:effectLst/>
                <a:latin typeface="Open Sans" panose="020B0606030504020204" pitchFamily="34" charset="0"/>
              </a:rPr>
              <a:t>Kiểm tra và bảo dưỡng hệ thống nạp đinh: Kiểm tra hệ thống nạp đinh để đảm bảo rằng không có đinh bị kẹt và rằng hệ thống vận hành một cách trơn tru. Nế</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F479E8-64D2-2533-C82D-79A4D02024C0}"/>
              </a:ext>
            </a:extLst>
          </p:cNvPr>
          <p:cNvPicPr>
            <a:picLocks noChangeAspect="1"/>
          </p:cNvPicPr>
          <p:nvPr/>
        </p:nvPicPr>
        <p:blipFill>
          <a:blip r:embed="rId3"/>
          <a:stretch>
            <a:fillRect/>
          </a:stretch>
        </p:blipFill>
        <p:spPr>
          <a:xfrm>
            <a:off x="-1322412" y="3471333"/>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súng</a:t>
            </a:r>
            <a:r>
              <a:rPr lang="en-US" sz="3200" b="1" dirty="0">
                <a:latin typeface="UTM Aptima" panose="02040603050506020204" pitchFamily="18" charset="0"/>
              </a:rPr>
              <a:t> </a:t>
            </a:r>
            <a:r>
              <a:rPr lang="en-US" sz="3200" b="1" dirty="0" err="1">
                <a:latin typeface="UTM Aptima" panose="02040603050506020204" pitchFamily="18" charset="0"/>
              </a:rPr>
              <a:t>bắn</a:t>
            </a:r>
            <a:r>
              <a:rPr lang="en-US" sz="3200" b="1" dirty="0">
                <a:latin typeface="UTM Aptima" panose="02040603050506020204" pitchFamily="18" charset="0"/>
              </a:rPr>
              <a:t> </a:t>
            </a:r>
            <a:r>
              <a:rPr lang="en-US" sz="3200" b="1" dirty="0" err="1">
                <a:latin typeface="UTM Aptima" panose="02040603050506020204" pitchFamily="18" charset="0"/>
              </a:rPr>
              <a:t>đinh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súng bắn đinh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Chuẩn bị trước:</a:t>
            </a:r>
            <a:r>
              <a:rPr lang="vi-VN" b="0" i="0" dirty="0">
                <a:solidFill>
                  <a:srgbClr val="4C4F5A"/>
                </a:solidFill>
                <a:effectLst/>
                <a:highlight>
                  <a:srgbClr val="FFFFFF"/>
                </a:highlight>
                <a:latin typeface="Open Sans" panose="020B0606030504020204" pitchFamily="34" charset="0"/>
              </a:rPr>
              <a:t> Trước khi sử dụng súng bắn đinh, hãy đảm bảo rằng bạn đã kiểm tra súng để đảm bảo nó hoạt động đúng cách và không có hỏng hóc nào. Đồng thời, đảm bảo rằng bạn đã đeo đủ trang bị bảo hộ cá nhân như mắt kính, mũ bảo hiểm và găng tay.</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Chọn đúng loại đinh và áp suất:</a:t>
            </a:r>
            <a:r>
              <a:rPr lang="vi-VN" b="0" i="0" dirty="0">
                <a:solidFill>
                  <a:srgbClr val="4C4F5A"/>
                </a:solidFill>
                <a:effectLst/>
                <a:highlight>
                  <a:srgbClr val="FFFFFF"/>
                </a:highlight>
                <a:latin typeface="Open Sans" panose="020B0606030504020204" pitchFamily="34" charset="0"/>
              </a:rPr>
              <a:t> Chọn loại đinh phù hợp với vật liệu bạn đang làm việc và điều chỉnh áp suất khí nén hoặc áp suất hệ thống nếu cần thiết. Luôn sử dụng đúng loại đinh và áp suất được khuyến nghị bởi nhà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súng</a:t>
            </a:r>
            <a:r>
              <a:rPr lang="en-US" sz="3200" b="1" dirty="0">
                <a:latin typeface="UTM Aptima" panose="02040603050506020204" pitchFamily="18" charset="0"/>
              </a:rPr>
              <a:t> </a:t>
            </a:r>
            <a:r>
              <a:rPr lang="en-US" sz="3200" b="1" dirty="0" err="1">
                <a:latin typeface="UTM Aptima" panose="02040603050506020204" pitchFamily="18" charset="0"/>
              </a:rPr>
              <a:t>bắn</a:t>
            </a:r>
            <a:r>
              <a:rPr lang="en-US" sz="3200" b="1" dirty="0">
                <a:latin typeface="UTM Aptima" panose="02040603050506020204" pitchFamily="18" charset="0"/>
              </a:rPr>
              <a:t> </a:t>
            </a:r>
            <a:r>
              <a:rPr lang="en-US" sz="3200" b="1" dirty="0" err="1">
                <a:latin typeface="UTM Aptima" panose="02040603050506020204" pitchFamily="18" charset="0"/>
              </a:rPr>
              <a:t>đinh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súng bắn đinh</a:t>
            </a:r>
            <a:r>
              <a:rPr lang="en-US" sz="2400" dirty="0"/>
              <a:t>:</a:t>
            </a:r>
          </a:p>
          <a:p>
            <a:pPr algn="l"/>
            <a:r>
              <a:rPr lang="vi-VN" b="0" i="0" dirty="0">
                <a:solidFill>
                  <a:srgbClr val="4C4F5A"/>
                </a:solidFill>
                <a:effectLst/>
                <a:latin typeface="Open Sans" panose="020B0606030504020204" pitchFamily="34" charset="0"/>
              </a:rPr>
              <a:t>Tắt nguồn và giữ yên tĩnh: Trong trường hợp súng bắn đinh phát ra tiếng ồn lạ hoặc có bất kỳ dấu hiệu sự cố nào khác, người sử dụng nên ngừng hoạt động ngay lập tức và tắt nguồn súng. Giữ yên tĩnh và thông báo cho người quản lý hoặc bộ phận an toàn về tình huống.</a:t>
            </a:r>
          </a:p>
          <a:p>
            <a:pPr algn="l"/>
            <a:r>
              <a:rPr lang="vi-VN" b="0" i="0" dirty="0">
                <a:solidFill>
                  <a:srgbClr val="4C4F5A"/>
                </a:solidFill>
                <a:effectLst/>
                <a:latin typeface="Open Sans" panose="020B0606030504020204" pitchFamily="34" charset="0"/>
              </a:rPr>
              <a:t>Kiểm tra và xử lý sự cố: Kiểm tra súng bắn đinh để xác định nguyên nhân của sự cố. Nếu có đinh bị kẹt hoặc súng không hoạt động đúng cách, hãy thử sửa chữa theo hướng dẫn của nhà sản xuất. Tránh tháo rời hoặc sửa chữa súng nếu không có kinh nghiệm và kiến thức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súng</a:t>
            </a:r>
            <a:r>
              <a:rPr lang="en-US" b="1" i="0" dirty="0">
                <a:effectLst/>
                <a:latin typeface="Söhne"/>
              </a:rPr>
              <a:t> </a:t>
            </a:r>
            <a:r>
              <a:rPr lang="en-US" b="1" i="0" dirty="0" err="1">
                <a:effectLst/>
                <a:latin typeface="Söhne"/>
              </a:rPr>
              <a:t>bắn</a:t>
            </a:r>
            <a:r>
              <a:rPr lang="en-US" b="1" i="0" dirty="0">
                <a:effectLst/>
                <a:latin typeface="Söhne"/>
              </a:rPr>
              <a:t> </a:t>
            </a:r>
            <a:r>
              <a:rPr lang="en-US" b="1" i="0" dirty="0" err="1">
                <a:effectLst/>
                <a:latin typeface="Söhne"/>
              </a:rPr>
              <a:t>đinh</a:t>
            </a:r>
            <a:r>
              <a:rPr lang="en-US" sz="2000" dirty="0">
                <a:latin typeface="Söhne"/>
              </a:rPr>
              <a:t>:</a:t>
            </a:r>
          </a:p>
          <a:p>
            <a:pPr algn="l"/>
            <a:r>
              <a:rPr lang="vi-VN" b="0" i="0" dirty="0">
                <a:effectLst/>
                <a:latin typeface="Söhne"/>
              </a:rPr>
              <a:t>Nguy cơ chấn thương: Súng bắn đinh có thể gây ra các chấn thương nghiêm trọng nếu không được sử dụng đúng cách. Việc đâm vào da, mắt, hoặc các phần cơ thể khác có thể dẫn đến thương tích và tai nạn.</a:t>
            </a:r>
          </a:p>
          <a:p>
            <a:pPr algn="l"/>
            <a:r>
              <a:rPr lang="vi-VN" b="0" i="0" dirty="0">
                <a:effectLst/>
                <a:latin typeface="Söhne"/>
              </a:rPr>
              <a:t>Sự cố kỹ thuật: Súng bắn đinh có thể gặp phải các sự cố kỹ thuật như kẹt đinh, mất áp lực khí nén, hoặc hỏng hóc cơ học. Những sự cố này có thể gây ra tai nạn và ảnh hưởng đến hiệu suất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54905DE-2FF6-83EA-0A1A-670461F270B4}"/>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súng bắn đinh để việc vận hành an toàn</a:t>
            </a:r>
            <a:endParaRPr lang="en-US" b="0" i="0" dirty="0">
              <a:effectLst/>
              <a:latin typeface="Söhne"/>
            </a:endParaRPr>
          </a:p>
          <a:p>
            <a:pPr lvl="1"/>
            <a:r>
              <a:rPr lang="vi-VN" b="0" i="0" dirty="0">
                <a:effectLst/>
                <a:latin typeface="Söhne"/>
              </a:rPr>
              <a:t>Làm sạch súng sau mỗi sử dụng: Sau mỗi lần sử dụng, hãy làm sạch bề mặt ngoài của súng để loại bỏ bụi bẩn, dầu và các tạp chất khác. Sử dụng một bàn chải và dung dịch làm sạch phù hợp để làm sạch súng một cách cẩn thận.</a:t>
            </a:r>
          </a:p>
          <a:p>
            <a:pPr lvl="1"/>
            <a:r>
              <a:rPr lang="vi-VN" b="0" i="0" dirty="0">
                <a:effectLst/>
                <a:latin typeface="Söhne"/>
              </a:rPr>
              <a:t>Kiểm tra hệ thống nạp đinh: Kiểm tra hệ thống nạp đinh để đảm bảo rằng không có đinh bị kẹt và rằng hệ thống vận hành một cách trơn tru. Nếu cần thiết, thêm dầu bôi trơn vào các phần chuyển động để giữ cho chúng hoạt động một cách mượt mà.</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3FE664-C285-8A4C-5FE8-54CACAE5A020}"/>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súng</a:t>
            </a:r>
            <a:r>
              <a:rPr lang="en-US" b="0" i="0" dirty="0">
                <a:effectLst/>
                <a:latin typeface="Söhne"/>
              </a:rPr>
              <a:t> </a:t>
            </a:r>
            <a:r>
              <a:rPr lang="en-US" b="0" i="0" dirty="0" err="1">
                <a:effectLst/>
                <a:latin typeface="Söhne"/>
              </a:rPr>
              <a:t>bắn</a:t>
            </a:r>
            <a:r>
              <a:rPr lang="en-US" b="0" i="0" dirty="0">
                <a:effectLst/>
                <a:latin typeface="Söhne"/>
              </a:rPr>
              <a:t> </a:t>
            </a:r>
            <a:r>
              <a:rPr lang="en-US" b="0" i="0" dirty="0" err="1">
                <a:effectLst/>
                <a:latin typeface="Söhne"/>
              </a:rPr>
              <a:t>đinh</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Trước khi sử dụng súng bắn đinh, người làm việc cần được đào tạo và huấn luyện đầy đủ về cách sử dụng súng một cách an toàn, bao gồm cả các biện pháp phòng ngừa tai nạn và xử lý sự cố.</a:t>
            </a:r>
          </a:p>
          <a:p>
            <a:pPr lvl="1"/>
            <a:r>
              <a:rPr lang="vi-VN" b="0" i="0" dirty="0">
                <a:effectLst/>
                <a:latin typeface="Söhne"/>
              </a:rPr>
              <a:t>Sử dụng trang bị bảo hộ cá nhân: Đảm bảo rằng tất cả người làm việc đều đeo đủ trang bị bảo hộ cá nhân như mắt kính, mũ bảo hiểm và găng tay khi vận hành súng bắn đinh để bảo vệ bản thân khỏi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BE2CC8-388F-9B7A-7B4B-B844BC79B024}"/>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súng</a:t>
            </a:r>
            <a:r>
              <a:rPr lang="en-US" b="0" i="0" dirty="0">
                <a:effectLst/>
                <a:latin typeface="Söhne"/>
              </a:rPr>
              <a:t> </a:t>
            </a:r>
            <a:r>
              <a:rPr lang="en-US" b="0" i="0" dirty="0" err="1">
                <a:effectLst/>
                <a:latin typeface="Söhne"/>
              </a:rPr>
              <a:t>bắn</a:t>
            </a:r>
            <a:r>
              <a:rPr lang="en-US" b="0" i="0" dirty="0">
                <a:effectLst/>
                <a:latin typeface="Söhne"/>
              </a:rPr>
              <a:t> </a:t>
            </a:r>
            <a:r>
              <a:rPr lang="en-US" b="0" i="0" dirty="0" err="1">
                <a:effectLst/>
                <a:latin typeface="Söhne"/>
              </a:rPr>
              <a:t>đinh</a:t>
            </a:r>
            <a:endParaRPr lang="en-US" b="0" i="0" dirty="0">
              <a:effectLst/>
              <a:latin typeface="Söhne"/>
            </a:endParaRPr>
          </a:p>
          <a:p>
            <a:pPr lvl="1"/>
            <a:r>
              <a:rPr lang="vi-VN" b="0" i="0" dirty="0">
                <a:effectLst/>
                <a:latin typeface="Söhne"/>
              </a:rPr>
              <a:t>Xác định vùng làm việc: Trước khi bắt đầu công việc, hãy xác định vùng làm việc và đảm bảo rằng không có ai ở trong phạm vi làm việc của súng bắn đinh. Điều này đặc biệt quan trọng trong các khu vực công trình xây dựng hoặc các khu vực có nhiều người qua lại.</a:t>
            </a:r>
          </a:p>
          <a:p>
            <a:pPr lvl="1"/>
            <a:r>
              <a:rPr lang="vi-VN" b="0" i="0" dirty="0">
                <a:effectLst/>
                <a:latin typeface="Söhne"/>
              </a:rPr>
              <a:t>Đánh dấu vùng an toàn: Sử dụng biển báo hoặc dây cảnh báo để đánh dấu vùng an toàn xung quanh vị trí làm việc của súng bắn đinh. Đảm bảo rằng các biển báo hoặc dây cảnh báo được đặt ở khoảng cách an toàn từ súng để ngăn người khác tiếp cận khu vực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7A8076-3626-61FD-8244-179ABC1BC2B4}"/>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súng</a:t>
            </a:r>
            <a:r>
              <a:rPr lang="en-US" b="0" i="0" dirty="0">
                <a:effectLst/>
                <a:latin typeface="Söhne"/>
              </a:rPr>
              <a:t> </a:t>
            </a:r>
            <a:r>
              <a:rPr lang="en-US" b="0" i="0" dirty="0" err="1">
                <a:effectLst/>
                <a:latin typeface="Söhne"/>
              </a:rPr>
              <a:t>bắn</a:t>
            </a:r>
            <a:r>
              <a:rPr lang="en-US" b="0" i="0" dirty="0">
                <a:effectLst/>
                <a:latin typeface="Söhne"/>
              </a:rPr>
              <a:t> </a:t>
            </a:r>
            <a:r>
              <a:rPr lang="en-US" b="0" i="0" dirty="0" err="1">
                <a:effectLst/>
                <a:latin typeface="Söhne"/>
              </a:rPr>
              <a:t>đinh</a:t>
            </a:r>
            <a:endParaRPr lang="en-US" b="0" i="0" dirty="0">
              <a:effectLst/>
              <a:latin typeface="Söhne"/>
            </a:endParaRPr>
          </a:p>
          <a:p>
            <a:pPr lvl="1"/>
            <a:r>
              <a:rPr lang="vi-VN" b="0" i="0" dirty="0">
                <a:effectLst/>
                <a:latin typeface="Söhne"/>
              </a:rPr>
              <a:t>Mắt kính bảo hộ: Mắt kính bảo hộ là thiết bị quan trọng để bảo vệ mắt khỏi bị tổn thương bởi các mảnh vỡ đinh hoặc tạp chất bay lơ lửng trong không khí khi sử dụng súng bắn đinh.</a:t>
            </a:r>
          </a:p>
          <a:p>
            <a:pPr lvl="1"/>
            <a:r>
              <a:rPr lang="vi-VN" b="0" i="0" dirty="0">
                <a:effectLst/>
                <a:latin typeface="Söhne"/>
              </a:rPr>
              <a:t>Mũ bảo hiểm: Mũ bảo hiểm giúp bảo vệ đầu khỏi các vật liệu rơi từ trên cao hoặc đâm từ phía trên khi vận hành súng bắn đinh.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373A9B-9481-CD94-9D42-E7F59F0E5848}"/>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súng bắn đinh</a:t>
            </a:r>
            <a:endParaRPr lang="en-US" b="0" i="0" dirty="0">
              <a:effectLst/>
              <a:latin typeface="Söhne"/>
            </a:endParaRPr>
          </a:p>
          <a:p>
            <a:pPr lvl="1"/>
            <a:r>
              <a:rPr lang="vi-VN" b="0" i="0" dirty="0">
                <a:effectLst/>
                <a:latin typeface="Söhne"/>
              </a:rPr>
              <a:t>Dừng ngay lập tức công việc: Trong trường hợp súng bắn đinh gặp sự cố hoặc tai nạn xảy ra, người sử dụng cần ngừng ngay lập tức mọi hoạt động và đặt súng xuống.</a:t>
            </a:r>
          </a:p>
          <a:p>
            <a:pPr lvl="1"/>
            <a:r>
              <a:rPr lang="vi-VN" b="0" i="0" dirty="0">
                <a:effectLst/>
                <a:latin typeface="Söhne"/>
              </a:rPr>
              <a:t>Kiểm tra tình hình: Đánh giá tình hình và xác định mức độ nghiêm trọng của sự cố. Kiểm tra xem có ai bị thương hoặc cần sự giúp đỡ khẩn cấp không.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C37DDD-D9E6-9F6F-0CB5-4D1BDCBAC517}"/>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súng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súng bắn đinh</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súng</a:t>
            </a:r>
            <a:r>
              <a:rPr lang="en-US" b="0" i="0" dirty="0">
                <a:effectLst/>
                <a:latin typeface="Söhne"/>
              </a:rPr>
              <a:t> </a:t>
            </a:r>
            <a:r>
              <a:rPr lang="en-US" b="0" i="0" dirty="0" err="1">
                <a:effectLst/>
                <a:latin typeface="Söhne"/>
              </a:rPr>
              <a:t>bắn</a:t>
            </a:r>
            <a:r>
              <a:rPr lang="en-US" b="0" i="0" dirty="0">
                <a:effectLst/>
                <a:latin typeface="Söhne"/>
              </a:rPr>
              <a:t> </a:t>
            </a:r>
            <a:r>
              <a:rPr lang="en-US" b="0" i="0" dirty="0" err="1">
                <a:effectLst/>
                <a:latin typeface="Söhne"/>
              </a:rPr>
              <a:t>đinh</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D29A58-CC83-505F-06D2-C71C68E66511}"/>
              </a:ext>
            </a:extLst>
          </p:cNvPr>
          <p:cNvPicPr>
            <a:picLocks noChangeAspect="1"/>
          </p:cNvPicPr>
          <p:nvPr/>
        </p:nvPicPr>
        <p:blipFill>
          <a:blip r:embed="rId4"/>
          <a:stretch>
            <a:fillRect/>
          </a:stretch>
        </p:blipFill>
        <p:spPr>
          <a:xfrm>
            <a:off x="-1178396" y="371703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súng bắn đinh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súng bắn đinh</a:t>
            </a:r>
            <a:endParaRPr lang="en-US" sz="2400" b="1" i="0" dirty="0">
              <a:effectLst/>
              <a:latin typeface="Söhne"/>
            </a:endParaRPr>
          </a:p>
          <a:p>
            <a:r>
              <a:rPr lang="vi-VN" b="0" i="0" dirty="0">
                <a:effectLst/>
                <a:latin typeface="Söhne"/>
              </a:rPr>
              <a:t>Nhiệt độ cao: Trong những ngày nhiệt đới, nhiệt độ cao có thể làm tăng nguy cơ cháy nổ trong các hệ thống khí nén của súng bắn đinh. Điều này đặc biệt quan trọng khi làm việc trong các khu vực có nguy cơ cháy nổ cao.</a:t>
            </a:r>
          </a:p>
          <a:p>
            <a:r>
              <a:rPr lang="vi-VN" b="0" i="0" dirty="0">
                <a:effectLst/>
                <a:latin typeface="Söhne"/>
              </a:rPr>
              <a:t>Nhiệt độ thấp: Trong điều kiện lạnh, dầu bôi trơn có thể đông cứng và gây ra sự cố trong hệ thống nạp đinh hoặc các bộ phận khác của súng. Điều này có thể làm giảm hiệu suất hoạt động của súng và tăng nguy cơ hỏng hóc.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0E06F32-5482-6A3D-45C8-86FCD9CF420E}"/>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súng bắn đinh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súng bắn đinh</a:t>
            </a:r>
            <a:endParaRPr lang="en-US" sz="2400" b="1" i="0" dirty="0">
              <a:effectLst/>
              <a:latin typeface="Söhne"/>
            </a:endParaRPr>
          </a:p>
          <a:p>
            <a:r>
              <a:rPr lang="vi-VN" b="0" i="0" dirty="0">
                <a:effectLst/>
                <a:latin typeface="Söhne"/>
              </a:rPr>
              <a:t>Không gian làm việc hạn chế: Trong các không gian hẹp hoặc cồng kềnh, việc vận hành súng bắn đinh có thể trở nên khó khăn và nguy hiểm hơn. </a:t>
            </a:r>
          </a:p>
          <a:p>
            <a:r>
              <a:rPr lang="vi-VN" b="0" i="0" dirty="0">
                <a:effectLst/>
                <a:latin typeface="Söhne"/>
              </a:rPr>
              <a:t>Môi trường làm việc không đồng nhất: Trong các môi trường làm việc không đồng nhất, như trên các bề mặt không đều hoặc trên các kết cấu di động, việc điều chỉnh và kiểm soát súng bắn đinh có thể trở nên khó khăn.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9CCEE5-44E2-69F2-2542-AED5E87D204A}"/>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súng bắn đinh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C. </a:t>
            </a:r>
            <a:r>
              <a:rPr lang="vi-VN" sz="2400" b="1" i="0" dirty="0">
                <a:effectLst/>
                <a:latin typeface="Söhne"/>
              </a:rPr>
              <a:t>Tình trạng kỹ thuật của súng bắn đinh ảnh hưởng như thế nào đến việc vận hành súng bắn đinh</a:t>
            </a:r>
            <a:endParaRPr lang="en-US" sz="2400" b="1" i="0" dirty="0">
              <a:effectLst/>
              <a:latin typeface="Söhne"/>
            </a:endParaRPr>
          </a:p>
          <a:p>
            <a:r>
              <a:rPr lang="vi-VN" b="0" i="0" dirty="0">
                <a:effectLst/>
                <a:latin typeface="Söhne"/>
              </a:rPr>
              <a:t>Hiệu suất hoạt động: Súng bắn đinh cần được kiểm tra định kỳ để đảm bảo rằng tất cả các bộ phận hoạt động một cách chính xác. Nếu có bất kỳ hỏng hóc nào, như mất áp lực hoặc rò rỉ khí, hiệu suất bắn đinh có thể giảm và dẫn đến việc không đặt đinh chính xác.</a:t>
            </a:r>
          </a:p>
          <a:p>
            <a:r>
              <a:rPr lang="vi-VN" b="0" i="0" dirty="0">
                <a:effectLst/>
                <a:latin typeface="Söhne"/>
              </a:rPr>
              <a:t>An toàn: Tình trạng kỹ thuật của súng bắn đinh cũng ảnh hưởng đến mức độ an toàn khi vận hành. Nếu có bất kỳ lỗi kỹ thuật nào, như hỏng hóc trong hệ thống nạp đinh hoặc cơ chế khóa an toàn, có thể dẫn đến tai nạn và thương tích cho người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DCA501E-8F87-1935-7A6E-D9B5FD6F666F}"/>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súng bắn đinh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súng bắn đinh</a:t>
            </a:r>
            <a:endParaRPr lang="en-US" sz="2400" b="1" i="0" dirty="0">
              <a:effectLst/>
              <a:latin typeface="Söhne"/>
            </a:endParaRPr>
          </a:p>
          <a:p>
            <a:r>
              <a:rPr lang="vi-VN" b="0" i="0" dirty="0">
                <a:effectLst/>
                <a:latin typeface="Söhne"/>
              </a:rPr>
              <a:t>Kiến thức về sử dụng: Người lao động cần phải hiểu rõ về cách sử dụng và vận hành súng bắn đinh một cách đúng cách. Điều này bao gồm biết cách nạp đinh, đặt đinh, kiểm tra áp suất khí nén, và các biện pháp an toàn khác.</a:t>
            </a:r>
          </a:p>
          <a:p>
            <a:r>
              <a:rPr lang="vi-VN" b="0" i="0" dirty="0">
                <a:effectLst/>
                <a:latin typeface="Söhne"/>
              </a:rPr>
              <a:t>Nhận diện rủi ro: Kiến thức an toàn giúp người lao động nhận diện và đánh giá các rủi ro có thể xảy ra khi vận hành súng bắn đinh. Việc này giúp họ có thể đề xuất và thực hiện các biện pháp phòng ngừa để giảm thiểu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575053A-F526-1A2B-24FA-5FC55E8D3681}"/>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súng bắn đinh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Hiểu biết về an toàn: Đào tạo an toàn lao động giúp người vận hành súng bắn đinh hiểu rõ về các nguy cơ và rủi ro có thể gặp phải trong quá trình làm việc. Họ sẽ được hướng dẫn về cách nhận biết, đánh giá và kiểm soát các nguy cơ này, từ đó giảm thiểu nguy cơ tai nạn.</a:t>
            </a:r>
          </a:p>
          <a:p>
            <a:pPr algn="l"/>
            <a:r>
              <a:rPr lang="vi-VN" b="0" i="0" dirty="0">
                <a:effectLst/>
                <a:latin typeface="Open Sans" panose="020B0606030504020204" pitchFamily="34" charset="0"/>
              </a:rPr>
              <a:t>Kỹ năng sử dụng an toàn: Đào tạo cung cấp kỹ năng cần thiết cho việc sử dụng súng bắn đinh một cách an toàn và hiệu quả. Người được đào tạo sẽ biết cách sử dụng các thiết bị bảo hộ cá nhân, kiểm tra và bảo dưỡng súng, cũng như phản ứng trong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E70C76D-012A-05DD-3E33-5BC7CBC6938B}"/>
              </a:ext>
            </a:extLst>
          </p:cNvPr>
          <p:cNvPicPr>
            <a:picLocks noChangeAspect="1"/>
          </p:cNvPicPr>
          <p:nvPr/>
        </p:nvPicPr>
        <p:blipFill>
          <a:blip r:embed="rId3"/>
          <a:stretch>
            <a:fillRect/>
          </a:stretch>
        </p:blipFill>
        <p:spPr>
          <a:xfrm>
            <a:off x="6411955" y="1257300"/>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súng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đinh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6524204-A4DF-5555-7045-8648F086974E}"/>
              </a:ext>
            </a:extLst>
          </p:cNvPr>
          <p:cNvPicPr>
            <a:picLocks noChangeAspect="1"/>
          </p:cNvPicPr>
          <p:nvPr/>
        </p:nvPicPr>
        <p:blipFill>
          <a:blip r:embed="rId3"/>
          <a:stretch>
            <a:fillRect/>
          </a:stretch>
        </p:blipFill>
        <p:spPr>
          <a:xfrm>
            <a:off x="6411955" y="1257300"/>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súng</a:t>
            </a:r>
            <a:r>
              <a:rPr lang="en-US" sz="3200" dirty="0">
                <a:latin typeface="UTM Aptima" panose="02040603050506020204" pitchFamily="18" charset="0"/>
              </a:rPr>
              <a:t> </a:t>
            </a:r>
            <a:r>
              <a:rPr lang="en-US" sz="3200" dirty="0" err="1">
                <a:latin typeface="UTM Aptima" panose="02040603050506020204" pitchFamily="18" charset="0"/>
              </a:rPr>
              <a:t>bắn</a:t>
            </a:r>
            <a:r>
              <a:rPr lang="en-US" sz="3200" dirty="0">
                <a:latin typeface="UTM Aptima" panose="02040603050506020204" pitchFamily="18" charset="0"/>
              </a:rPr>
              <a:t> </a:t>
            </a:r>
            <a:r>
              <a:rPr lang="en-US" sz="3200" dirty="0" err="1">
                <a:latin typeface="UTM Aptima" panose="02040603050506020204" pitchFamily="18" charset="0"/>
              </a:rPr>
              <a:t>đinh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người lao động: Quan trọng nhất là việc bảo vệ sức khỏe và an toàn của người lao động. Súng bắn đinh có thể gây ra các tai nạn nghiêm trọng nếu không được sử dụng đúng cách, vì vậy duy trì các biện pháp an toàn là cực kỳ quan trọng để ngăn chặn các tai nạn và thương tích.</a:t>
            </a:r>
          </a:p>
          <a:p>
            <a:pPr algn="l">
              <a:lnSpc>
                <a:spcPct val="120000"/>
              </a:lnSpc>
            </a:pPr>
            <a:r>
              <a:rPr lang="vi-VN" b="0" i="0" dirty="0">
                <a:effectLst/>
                <a:latin typeface="Open Sans" panose="020B0606030504020204" pitchFamily="34" charset="0"/>
              </a:rPr>
              <a:t>Giảm thiểu nguy cơ tai nạn: Việc tuân thủ các quy định an toàn và duy trì các biện pháp an toàn giúp giảm thiểu nguy cơ tai nạn trong quá trình vận hành súng bắn đinh. Điều này bao gồm việc kiểm tra kỹ thuật, sử dụng thiết bị bảo hộ cá nhân và tuân thủ các quy trình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553EB9B-1911-2F8C-37C6-F9F078E17248}"/>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súng</a:t>
            </a:r>
            <a:r>
              <a:rPr lang="en-US" sz="3200" dirty="0">
                <a:latin typeface="UTM Aptima" panose="02040603050506020204" pitchFamily="18" charset="0"/>
              </a:rPr>
              <a:t> </a:t>
            </a:r>
            <a:r>
              <a:rPr lang="en-US" sz="3200" dirty="0" err="1">
                <a:latin typeface="UTM Aptima" panose="02040603050506020204" pitchFamily="18" charset="0"/>
              </a:rPr>
              <a:t>bắn</a:t>
            </a:r>
            <a:r>
              <a:rPr lang="en-US" sz="3200" dirty="0">
                <a:latin typeface="UTM Aptima" panose="02040603050506020204" pitchFamily="18" charset="0"/>
              </a:rPr>
              <a:t> </a:t>
            </a:r>
            <a:r>
              <a:rPr lang="en-US" sz="3200" dirty="0" err="1">
                <a:latin typeface="UTM Aptima" panose="02040603050506020204" pitchFamily="18" charset="0"/>
              </a:rPr>
              <a:t>đinh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súng bắn đinh</a:t>
            </a:r>
          </a:p>
          <a:p>
            <a:pPr algn="l">
              <a:lnSpc>
                <a:spcPct val="120000"/>
              </a:lnSpc>
            </a:pPr>
            <a:r>
              <a:rPr lang="vi-VN" b="0" i="0" dirty="0">
                <a:effectLst/>
                <a:latin typeface="Open Sans" panose="020B0606030504020204" pitchFamily="34" charset="0"/>
              </a:rPr>
              <a:t>Sử dụng thiết bị bảo hộ cá nhân (PPE): Trang bị đầy đủ PPE bao gồm kính bảo hộ, mặt nạ, găng tay, áo chống đâm và giày bảo hộ giúp bảo vệ người lao động khỏi các nguy cơ tai nạn như va đập, bắn đinh hay hít phải bụi.</a:t>
            </a:r>
          </a:p>
          <a:p>
            <a:pPr algn="l">
              <a:lnSpc>
                <a:spcPct val="120000"/>
              </a:lnSpc>
            </a:pPr>
            <a:r>
              <a:rPr lang="vi-VN" b="0" i="0" dirty="0">
                <a:effectLst/>
                <a:latin typeface="Open Sans" panose="020B0606030504020204" pitchFamily="34" charset="0"/>
              </a:rPr>
              <a:t>Kiểm tra súng trước khi sử dụng: Trước khi bắt đầu làm việc, kiểm tra kỹ lưỡng súng bắn đinh để đảm bảo rằng nó đang hoạt động bình thường và không có lỗi kỹ thuật. Kiểm tra cả các bộ phận nạp đinh, cơ chế khóa an toàn và áp lực khí nén.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32C33F1-260E-CFA5-423E-F0795DB62961}"/>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3804</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SÚNG BẮN ĐINH</vt:lpstr>
      <vt:lpstr>Một số vụ tai nạn lao động khi vận hành súng bắn đinh</vt:lpstr>
      <vt:lpstr>Tóm tắt bài học</vt:lpstr>
      <vt:lpstr>Giới thiệu</vt:lpstr>
      <vt:lpstr>Giới thiệu</vt:lpstr>
      <vt:lpstr>Thành Phần Và Chức Năng Của súng bắn đinh</vt:lpstr>
      <vt:lpstr>Thành Phần Và Chức Năng Của súng bắn đinh</vt:lpstr>
      <vt:lpstr>Thành Phần Và Chức Năng Của súng bắn đinh</vt:lpstr>
      <vt:lpstr>Thành Phần Và Chức Năng Của súng bắn đinh</vt:lpstr>
      <vt:lpstr>Kiểm tra và bảo trì an toàn trước khi vận hành súng bắn đinh</vt:lpstr>
      <vt:lpstr>Kiểm tra và bảo trì an toàn trước khi vận hành súng bắn đinh</vt:lpstr>
      <vt:lpstr>Quy trình vận hành an toàn súng bắn đinh</vt:lpstr>
      <vt:lpstr>Quy trình vận hành an toàn súng bắn đinh</vt:lpstr>
      <vt:lpstr>Đánh giá rủi ro và quản lý mối nguy khi vận hành súng bắn đinh</vt:lpstr>
      <vt:lpstr>Đánh giá rủi ro và quản lý mối nguy khi vận hành súng bắn đinh</vt:lpstr>
      <vt:lpstr>Đánh giá rủi ro và quản lý mối nguy khi vận hành súng bắn đinh</vt:lpstr>
      <vt:lpstr>Đánh giá rủi ro và quản lý mối nguy khi vận hành súng bắn đinh</vt:lpstr>
      <vt:lpstr>Đánh giá rủi ro và quản lý mối nguy khi vận hành súng bắn đinh</vt:lpstr>
      <vt:lpstr>Đánh giá rủi ro và quản lý mối nguy khi vận hành súng bắn đinh</vt:lpstr>
      <vt:lpstr>Đánh giá rủi ro và quản lý mối nguy khi vận hành súng bắn đinh</vt:lpstr>
      <vt:lpstr>Các yếu tố ảnh hưởng đến an toàn lao động khi vận hành súng bắn đinh</vt:lpstr>
      <vt:lpstr>Các yếu tố ảnh hưởng đến an toàn lao động khi vận hành súng bắn đinh</vt:lpstr>
      <vt:lpstr>Các yếu tố ảnh hưởng đến an toàn lao động khi vận hành súng bắn đinh</vt:lpstr>
      <vt:lpstr>Các yếu tố ảnh hưởng đến an toàn lao động khi vận hành súng bắn đinh</vt:lpstr>
      <vt:lpstr>Đào tạo an toàn lao động về kỹ năng vận hành súng bắn đinh an toàn</vt:lpstr>
      <vt:lpstr>Đào tạo an toàn lao động về kỹ năng vận hành súng bắn đinh an toàn</vt:lpstr>
      <vt:lpstr>Ý nghĩa của an toàn lao động trong việc vận hành súng bắn đinh</vt:lpstr>
      <vt:lpstr>Ý nghĩa của an toàn lao động trong việc vận hành súng bắn đinh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2024-04-24T04:07:17Z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