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044" y="-53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73697" y="2188029"/>
            <a:ext cx="403984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VẬN THĂNG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968DEC1-E06F-221B-8A16-E09686E1C734}"/>
              </a:ext>
            </a:extLst>
          </p:cNvPr>
          <p:cNvPicPr>
            <a:picLocks noChangeAspect="1"/>
          </p:cNvPicPr>
          <p:nvPr/>
        </p:nvPicPr>
        <p:blipFill>
          <a:blip r:embed="rId4"/>
          <a:stretch>
            <a:fillRect/>
          </a:stretch>
        </p:blipFill>
        <p:spPr>
          <a:xfrm>
            <a:off x="4831133" y="4221088"/>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thăng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xây dựng, việc sử dụng các thiết bị như vận thăng là không thể tránh khỏi để vận chuyển nguyên vật liệu và nhân công lên cao tầng</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it-IT" dirty="0"/>
              <a:t>Va chạm và va đập</a:t>
            </a:r>
            <a:endParaRPr lang="en-US" dirty="0">
              <a:solidFill>
                <a:srgbClr val="0D0D0D"/>
              </a:solidFill>
              <a:latin typeface="Söhne"/>
            </a:endParaRPr>
          </a:p>
          <a:p>
            <a:pPr marL="730885" lvl="1" indent="-304165"/>
            <a:r>
              <a:rPr lang="vi-VN" dirty="0"/>
              <a:t>Hỏng hóc cơ học</a:t>
            </a:r>
            <a:endParaRPr lang="en-US" dirty="0">
              <a:solidFill>
                <a:srgbClr val="0D0D0D"/>
              </a:solidFill>
              <a:latin typeface="Söhne"/>
            </a:endParaRPr>
          </a:p>
          <a:p>
            <a:pPr marL="730885" lvl="1" indent="-304165"/>
            <a:r>
              <a:rPr lang="en-US" dirty="0" err="1"/>
              <a:t>Mất</a:t>
            </a:r>
            <a:r>
              <a:rPr lang="en-US" dirty="0"/>
              <a:t> </a:t>
            </a:r>
            <a:r>
              <a:rPr lang="en-US" dirty="0" err="1"/>
              <a:t>kiểm</a:t>
            </a:r>
            <a:r>
              <a:rPr lang="en-US" dirty="0"/>
              <a:t> </a:t>
            </a:r>
            <a:r>
              <a:rPr lang="en-US" dirty="0" err="1"/>
              <a:t>soát</a:t>
            </a:r>
            <a:r>
              <a:rPr lang="en-US" dirty="0"/>
              <a:t> </a:t>
            </a:r>
            <a:r>
              <a:rPr lang="en-US" dirty="0" err="1"/>
              <a:t>của</a:t>
            </a:r>
            <a:r>
              <a:rPr lang="en-US" dirty="0"/>
              <a:t> </a:t>
            </a:r>
            <a:r>
              <a:rPr lang="en-US" dirty="0" err="1"/>
              <a:t>vận</a:t>
            </a:r>
            <a:r>
              <a:rPr lang="en-US" dirty="0"/>
              <a:t> </a:t>
            </a:r>
            <a:r>
              <a:rPr lang="en-US" dirty="0" err="1"/>
              <a:t>thăng</a:t>
            </a:r>
            <a:endParaRPr lang="en-US" dirty="0">
              <a:solidFill>
                <a:srgbClr val="0D0D0D"/>
              </a:solidFill>
              <a:latin typeface="Söhne"/>
            </a:endParaRPr>
          </a:p>
          <a:p>
            <a:pPr marL="730885" lvl="1" indent="-304165"/>
            <a:r>
              <a:rPr lang="en-US" dirty="0" err="1"/>
              <a:t>Lỗi</a:t>
            </a:r>
            <a:r>
              <a:rPr lang="en-US" dirty="0"/>
              <a:t> </a:t>
            </a:r>
            <a:r>
              <a:rPr lang="en-US" dirty="0" err="1"/>
              <a:t>hệ</a:t>
            </a:r>
            <a:r>
              <a:rPr lang="en-US" dirty="0"/>
              <a:t> </a:t>
            </a:r>
            <a:r>
              <a:rPr lang="en-US" dirty="0" err="1"/>
              <a:t>thống</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vận</a:t>
            </a:r>
            <a:r>
              <a:rPr lang="en-US" dirty="0"/>
              <a:t> </a:t>
            </a:r>
            <a:r>
              <a:rPr lang="en-US" dirty="0" err="1"/>
              <a:t>thăng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vận</a:t>
            </a:r>
            <a:r>
              <a:rPr lang="en-US" dirty="0"/>
              <a:t> </a:t>
            </a:r>
            <a:r>
              <a:rPr lang="en-US" dirty="0" err="1"/>
              <a:t>thăng</a:t>
            </a:r>
            <a:endParaRPr lang="vi-VN" dirty="0"/>
          </a:p>
          <a:p>
            <a:pPr marL="304165" indent="-304165">
              <a:buClr>
                <a:schemeClr val="tx1"/>
              </a:buClr>
            </a:pPr>
            <a:r>
              <a:rPr lang="en-US" dirty="0">
                <a:latin typeface="UTM Avo" panose="02040603050506020204" pitchFamily="18" charset="0"/>
              </a:rPr>
              <a:t>4</a:t>
            </a:r>
            <a:r>
              <a:rPr lang="vi-VN" dirty="0"/>
              <a:t>. Quy trình vận hành an toàn vận thăng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vận thăng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vận thăng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vận</a:t>
            </a:r>
            <a:r>
              <a:rPr lang="en-US" dirty="0"/>
              <a:t> </a:t>
            </a:r>
            <a:r>
              <a:rPr lang="en-US" dirty="0" err="1"/>
              <a:t>thăng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vận</a:t>
            </a:r>
            <a:r>
              <a:rPr lang="en-US" dirty="0"/>
              <a:t> </a:t>
            </a:r>
            <a:r>
              <a:rPr lang="en-US" dirty="0" err="1"/>
              <a:t>thăng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thăng</a:t>
            </a:r>
            <a:endParaRPr lang="en-US" sz="2400" b="1" i="0" dirty="0">
              <a:effectLst/>
              <a:latin typeface="Söhne"/>
            </a:endParaRPr>
          </a:p>
          <a:p>
            <a:r>
              <a:rPr lang="vi-VN" b="0" i="0" dirty="0">
                <a:effectLst/>
                <a:latin typeface="Söhne"/>
              </a:rPr>
              <a:t>An toàn lao động khi vận hành vận thăng trong ngành xây dựng không chỉ là một nhiệm vụ, mà còn là một cam kết đối với sự an toàn và sức khỏe của mọi người tham gia vào công trình. </a:t>
            </a:r>
            <a:endParaRPr lang="en-US" b="0" i="0" dirty="0">
              <a:effectLst/>
              <a:latin typeface="Söhne"/>
            </a:endParaRPr>
          </a:p>
          <a:p>
            <a:r>
              <a:rPr lang="vi-VN" b="0" i="0" dirty="0">
                <a:effectLst/>
                <a:latin typeface="Söhne"/>
              </a:rPr>
              <a:t>Việc duy trì một môi trường làm việc an toàn không chỉ giúp ngăn chặn các tai nạn và thương tích, mà còn tạo điều kiện thuận lợi cho hiệu suất công việc và sự phát triển bền vững của dự 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BD1E76D-9455-7B81-00A7-A10C3BE1EE15}"/>
              </a:ext>
            </a:extLst>
          </p:cNvPr>
          <p:cNvPicPr>
            <a:picLocks noChangeAspect="1"/>
          </p:cNvPicPr>
          <p:nvPr/>
        </p:nvPicPr>
        <p:blipFill>
          <a:blip r:embed="rId3"/>
          <a:stretch>
            <a:fillRect/>
          </a:stretch>
        </p:blipFill>
        <p:spPr>
          <a:xfrm>
            <a:off x="-674340" y="4077072"/>
            <a:ext cx="3456384" cy="345638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thăng</a:t>
            </a:r>
            <a:endParaRPr lang="en-US" sz="2400" b="1" i="0" dirty="0">
              <a:effectLst/>
              <a:latin typeface="Söhne"/>
            </a:endParaRPr>
          </a:p>
          <a:p>
            <a:r>
              <a:rPr lang="vi-VN" b="0" i="0" dirty="0">
                <a:effectLst/>
                <a:latin typeface="Söhne"/>
              </a:rPr>
              <a:t>Kiểm tra định kỳ và bảo dưỡng: Cần thực hiện kiểm tra định kỳ và bảo dưỡng vận thăng theo hướng dẫn của nhà sản xuất hoặc các quy định liên quan. Điều này bao gồm kiểm tra phanh, dây cáp, và các bộ phận khác để đảm bảo chúng hoạt động đúng cách.</a:t>
            </a:r>
          </a:p>
          <a:p>
            <a:r>
              <a:rPr lang="vi-VN" b="0" i="0" dirty="0">
                <a:effectLst/>
                <a:latin typeface="Söhne"/>
              </a:rPr>
              <a:t>Huấn luyện và đào tạo: Tất cả nhân viên vận hành và làm việc xung quanh vận thăng cần được huấn luyện đúng cách về việc sử dụng thiết bị, các biện pháp an toàn và các quy định liên quan. Điều này giúp họ nhận biết và phản ứng đúng trong trường hợp có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510135-6CAC-BA01-3B1C-AC3B8239EC26}"/>
              </a:ext>
            </a:extLst>
          </p:cNvPr>
          <p:cNvPicPr>
            <a:picLocks noChangeAspect="1"/>
          </p:cNvPicPr>
          <p:nvPr/>
        </p:nvPicPr>
        <p:blipFill>
          <a:blip r:embed="rId3"/>
          <a:stretch>
            <a:fillRect/>
          </a:stretch>
        </p:blipFill>
        <p:spPr>
          <a:xfrm>
            <a:off x="-674340" y="4077072"/>
            <a:ext cx="3456384" cy="345638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thăng</a:t>
            </a:r>
            <a:r>
              <a:rPr lang="en-US" sz="2000" dirty="0">
                <a:solidFill>
                  <a:schemeClr val="bg1"/>
                </a:solidFill>
              </a:rPr>
              <a:t>:</a:t>
            </a:r>
          </a:p>
          <a:p>
            <a:pPr algn="l"/>
            <a:r>
              <a:rPr lang="vi-VN" b="0" i="0" dirty="0">
                <a:effectLst/>
                <a:latin typeface="Open Sans" panose="020B0606030504020204" pitchFamily="34" charset="0"/>
              </a:rPr>
              <a:t>Khung vận thăng: Là khung cấu trúc chính của vận thăng, nơi mà tất cả các bộ phận khác được gắn kết và hoạt động. Khung vận thăng thường được làm từ thép chắc chắn để đảm bảo khả năng chịu tải tốt.</a:t>
            </a:r>
          </a:p>
          <a:p>
            <a:pPr algn="l"/>
            <a:r>
              <a:rPr lang="vi-VN" b="0" i="0" dirty="0">
                <a:effectLst/>
                <a:latin typeface="Open Sans" panose="020B0606030504020204" pitchFamily="34" charset="0"/>
              </a:rPr>
              <a:t>Động cơ và hệ thống truyền động: Động cơ là thành phần chịu trách nhiệm tạo ra công suất để vận hành vận thăng. Hệ thống truyền động bao gồm bộ truyền động, dây cáp hoặc xích, và các bộ phận khác để chuyển động từ động cơ sang hệ thống nâng.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1B359B9-7013-B46F-E6D2-5D5B2EBBFC41}"/>
              </a:ext>
            </a:extLst>
          </p:cNvPr>
          <p:cNvPicPr>
            <a:picLocks noChangeAspect="1"/>
          </p:cNvPicPr>
          <p:nvPr/>
        </p:nvPicPr>
        <p:blipFill>
          <a:blip r:embed="rId3"/>
          <a:stretch>
            <a:fillRect/>
          </a:stretch>
        </p:blipFill>
        <p:spPr>
          <a:xfrm>
            <a:off x="6958508" y="154987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thăng</a:t>
            </a:r>
            <a:r>
              <a:rPr lang="en-US" sz="2000" dirty="0">
                <a:solidFill>
                  <a:schemeClr val="bg1"/>
                </a:solidFill>
              </a:rPr>
              <a:t>:</a:t>
            </a:r>
          </a:p>
          <a:p>
            <a:pPr algn="l"/>
            <a:r>
              <a:rPr lang="vi-VN" b="0" i="0" dirty="0">
                <a:effectLst/>
                <a:latin typeface="Open Sans" panose="020B0606030504020204" pitchFamily="34" charset="0"/>
              </a:rPr>
              <a:t>Vận thăng trong ngành xây dựng thường có cấu trúc đơn giản nhưng vô cùng hiệu quả trong việc vận chuyển nguyên vật liệu và nhân công lên cao tầng.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Thông thường, vận thăng bao gồm một khung chắc chắn được gắn với cơ sở hoặc cột của công trình xây dựng. Động cơ và hệ thống truyền động được lắp đặt ở trên cùng của khung và kết nối với hệ thống nâng dưới đáy.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03C07D2-9886-98D2-44EE-38524DC5D2AF}"/>
              </a:ext>
            </a:extLst>
          </p:cNvPr>
          <p:cNvPicPr>
            <a:picLocks noChangeAspect="1"/>
          </p:cNvPicPr>
          <p:nvPr/>
        </p:nvPicPr>
        <p:blipFill>
          <a:blip r:embed="rId3"/>
          <a:stretch>
            <a:fillRect/>
          </a:stretch>
        </p:blipFill>
        <p:spPr>
          <a:xfrm>
            <a:off x="6958508" y="154987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thăng</a:t>
            </a:r>
            <a:r>
              <a:rPr lang="en-US" sz="2000" dirty="0">
                <a:solidFill>
                  <a:schemeClr val="bg1"/>
                </a:solidFill>
              </a:rPr>
              <a:t>:</a:t>
            </a:r>
          </a:p>
          <a:p>
            <a:pPr algn="l"/>
            <a:r>
              <a:rPr lang="vi-VN" b="0" i="0" dirty="0">
                <a:effectLst/>
                <a:latin typeface="Open Sans" panose="020B0606030504020204" pitchFamily="34" charset="0"/>
              </a:rPr>
              <a:t>Vận thăng chơi một vai trò không thể phủ nhận trong ngành xây dựng, đặc biệt là trong việc vận chuyển nguyên vật liệu và nhân công lên cao tầng của các công trình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nghệ vận thăng đem lại sự tiện lợi và hiệu quả cho quá trình xây dựng bằng cách giảm thiểu thời gian và công sức cần thiết để di chuyển vật liệu và nhân công từ mặt đất lên các tầng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D659E1-1785-5F2D-787D-E2C02615C88F}"/>
              </a:ext>
            </a:extLst>
          </p:cNvPr>
          <p:cNvPicPr>
            <a:picLocks noChangeAspect="1"/>
          </p:cNvPicPr>
          <p:nvPr/>
        </p:nvPicPr>
        <p:blipFill>
          <a:blip r:embed="rId3"/>
          <a:stretch>
            <a:fillRect/>
          </a:stretch>
        </p:blipFill>
        <p:spPr>
          <a:xfrm>
            <a:off x="6958508" y="154987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thăng</a:t>
            </a:r>
            <a:r>
              <a:rPr lang="en-US" sz="2000" dirty="0">
                <a:solidFill>
                  <a:schemeClr val="bg1"/>
                </a:solidFill>
              </a:rPr>
              <a:t>:</a:t>
            </a:r>
          </a:p>
          <a:p>
            <a:pPr algn="l"/>
            <a:r>
              <a:rPr lang="vi-VN" b="0" i="0" dirty="0">
                <a:effectLst/>
                <a:latin typeface="Open Sans" panose="020B0606030504020204" pitchFamily="34" charset="0"/>
              </a:rPr>
              <a:t>Nguy cơ rơi từ độ cao: Các công nhân có thể bị rơi từ độ cao khi vận thăng không được sử dụng hoặc bảo dưỡng đúng cách, hoặc khi không tuân thủ các biện pháp an toàn như đeo dây an toàn.</a:t>
            </a:r>
          </a:p>
          <a:p>
            <a:pPr algn="l"/>
            <a:r>
              <a:rPr lang="vi-VN" b="0" i="0" dirty="0">
                <a:effectLst/>
                <a:latin typeface="Open Sans" panose="020B0606030504020204" pitchFamily="34" charset="0"/>
              </a:rPr>
              <a:t>Va chạm và va đập: Trong quá trình di chuyển, vận thăng có thể va chạm hoặc va đập vào các cấu trúc xung quanh hoặc vật dụng khác trên công trường, gây nguy hiểm cho công nhân và tài sản.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21554E-D789-CC72-3289-F52AC504CB9B}"/>
              </a:ext>
            </a:extLst>
          </p:cNvPr>
          <p:cNvPicPr>
            <a:picLocks noChangeAspect="1"/>
          </p:cNvPicPr>
          <p:nvPr/>
        </p:nvPicPr>
        <p:blipFill>
          <a:blip r:embed="rId3"/>
          <a:stretch>
            <a:fillRect/>
          </a:stretch>
        </p:blipFill>
        <p:spPr>
          <a:xfrm>
            <a:off x="6958508" y="154987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vận thăng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vận thăng</a:t>
            </a:r>
          </a:p>
          <a:p>
            <a:pPr algn="l">
              <a:lnSpc>
                <a:spcPct val="120000"/>
              </a:lnSpc>
            </a:pPr>
            <a:r>
              <a:rPr lang="vi-VN" b="0" i="0" dirty="0">
                <a:effectLst/>
                <a:latin typeface="Open Sans" panose="020B0606030504020204" pitchFamily="34" charset="0"/>
              </a:rPr>
              <a:t>Kiểm tra cơ bản của thiết bị: Đảm bảo rằng vận thăng không có dấu hiệu hỏng hóc hoặc tổn thương nào trước khi sử dụng. Kiểm tra xem có bất kỳ lỗi kỹ thuật nào trên động cơ, hệ thống truyền động, hệ thống nâng hoặc các bộ phận điều khiển không.</a:t>
            </a:r>
          </a:p>
          <a:p>
            <a:pPr algn="l">
              <a:lnSpc>
                <a:spcPct val="120000"/>
              </a:lnSpc>
            </a:pPr>
            <a:r>
              <a:rPr lang="vi-VN" b="0" i="0" dirty="0">
                <a:effectLst/>
                <a:latin typeface="Open Sans" panose="020B0606030504020204" pitchFamily="34" charset="0"/>
              </a:rPr>
              <a:t>Kiểm tra hệ thống phanh: Đảm bảo rằng hệ thống phanh hoạt động đúng cách bằng cách thử nghiệm phanh trước khi vận hành. Điều này bao gồm kiểm tra phanh cơ hoặc phanh điện (nếu có) để đảm bảo vận thăng có thể dừng lại an toàn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AC31EB7-9895-ED5C-53D6-0FBD4DC21C45}"/>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vận thăng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vận thăng định kỳ</a:t>
            </a:r>
          </a:p>
          <a:p>
            <a:pPr algn="l">
              <a:lnSpc>
                <a:spcPct val="120000"/>
              </a:lnSpc>
            </a:pPr>
            <a:r>
              <a:rPr lang="vi-VN" b="0" i="0" dirty="0">
                <a:effectLst/>
                <a:latin typeface="Open Sans" panose="020B0606030504020204" pitchFamily="34" charset="0"/>
              </a:rPr>
              <a:t>Kiểm tra hệ thống phanh: Kiểm tra và thử nghiệm hệ thống phanh định kỳ để đảm bảo rằng chúng hoạt động một cách chính xác và đáng tin cậy. Thường xuyên kiểm tra cả phanh cơ và phanh điện (nếu có) để đảm bảo rằng chúng vẫn còn trong tình trạng tốt.</a:t>
            </a:r>
          </a:p>
          <a:p>
            <a:pPr algn="l">
              <a:lnSpc>
                <a:spcPct val="120000"/>
              </a:lnSpc>
            </a:pPr>
            <a:r>
              <a:rPr lang="vi-VN" b="0" i="0" dirty="0">
                <a:effectLst/>
                <a:latin typeface="Open Sans" panose="020B0606030504020204" pitchFamily="34" charset="0"/>
              </a:rPr>
              <a:t>Kiểm tra dây cáp hoặc xích: Kiểm tra dây cáp hoặc xích định kỳ để phát hiện các dấu hiệu của sự mài mòn hoặc hỏng hóc. Nếu có bất kỳ vết nứt hoặc gãy gọn nào, cần thay thế ngay lập tức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99EB585-3E01-E2E7-34DC-8709D382051E}"/>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thăng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vận thăng an toàn</a:t>
            </a:r>
            <a:r>
              <a:rPr lang="en-US" sz="2400" dirty="0"/>
              <a:t>:</a:t>
            </a:r>
          </a:p>
          <a:p>
            <a:pPr algn="l"/>
            <a:r>
              <a:rPr lang="vi-VN" b="0" i="0" dirty="0">
                <a:solidFill>
                  <a:srgbClr val="4C4F5A"/>
                </a:solidFill>
                <a:effectLst/>
                <a:latin typeface="Open Sans" panose="020B0606030504020204" pitchFamily="34" charset="0"/>
              </a:rPr>
              <a:t>Kiểm tra trước khi sử dụng: Trước khi bắt đầu vận hành, hãy kiểm tra vận thăng để đảm bảo rằng nó ở trạng thái hoạt động an toàn. Kiểm tra hệ thống phanh, hệ thống truyền động, và tất cả các bộ phận cơ khí khác để đảm bảo chúng hoạt động đúng cách.</a:t>
            </a:r>
          </a:p>
          <a:p>
            <a:pPr algn="l"/>
            <a:r>
              <a:rPr lang="vi-VN" b="0" i="0" dirty="0">
                <a:solidFill>
                  <a:srgbClr val="4C4F5A"/>
                </a:solidFill>
                <a:effectLst/>
                <a:latin typeface="Open Sans" panose="020B0606030504020204" pitchFamily="34" charset="0"/>
              </a:rPr>
              <a:t>Đảm bảo vùng làm việc an toàn: Trước khi vận hành, hãy đảm bảo rằng không có người hoặc vật phẩm khác nằm trong vùng làm việc của vận thăng. Đặc biệt chú ý đến các vùng điều khiển và vùng mà vận thăng có thể di chuyển đến.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thăng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vận thăng</a:t>
            </a:r>
            <a:r>
              <a:rPr lang="en-US" sz="2400" dirty="0"/>
              <a:t>:</a:t>
            </a:r>
          </a:p>
          <a:p>
            <a:pPr algn="l"/>
            <a:r>
              <a:rPr lang="vi-VN" b="0" i="0" dirty="0">
                <a:solidFill>
                  <a:srgbClr val="4C4F5A"/>
                </a:solidFill>
                <a:effectLst/>
                <a:latin typeface="Open Sans" panose="020B0606030504020204" pitchFamily="34" charset="0"/>
              </a:rPr>
              <a:t>Dừng ngay lập tức: Trong trường hợp phát hiện sự cố hoặc tình huống nguy hiểm, vận thăng phải được dừng lại ngay lập tức để ngăn chặn nguy cơ lan rộng và giảm thiểu thiệt hại.</a:t>
            </a:r>
          </a:p>
          <a:p>
            <a:pPr algn="l"/>
            <a:r>
              <a:rPr lang="vi-VN" b="0" i="0" dirty="0">
                <a:solidFill>
                  <a:srgbClr val="4C4F5A"/>
                </a:solidFill>
                <a:effectLst/>
                <a:latin typeface="Open Sans" panose="020B0606030504020204" pitchFamily="34" charset="0"/>
              </a:rPr>
              <a:t>Bảo vệ nhân viên: Đảm bảo rằng tất cả các nhân viên được điều khiển ra khỏi khu vực nguy hiểm và được đưa đến nơi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thăng</a:t>
            </a:r>
            <a:r>
              <a:rPr lang="en-US" sz="2000" dirty="0">
                <a:latin typeface="Söhne"/>
              </a:rPr>
              <a:t>:</a:t>
            </a:r>
          </a:p>
          <a:p>
            <a:pPr algn="l"/>
            <a:r>
              <a:rPr lang="vi-VN" b="0" i="0" dirty="0">
                <a:effectLst/>
                <a:latin typeface="Söhne"/>
              </a:rPr>
              <a:t>Nguy cơ rơi từ độ cao: Công nhân có thể đối mặt với nguy cơ rơi từ độ cao khi vận thăng không được vận hành hoặc bảo dưỡng đúng cách, hoặc khi không tuân thủ các biện pháp an toàn như đeo dây an toàn.</a:t>
            </a:r>
          </a:p>
          <a:p>
            <a:pPr algn="l"/>
            <a:r>
              <a:rPr lang="vi-VN" b="0" i="0" dirty="0">
                <a:effectLst/>
                <a:latin typeface="Söhne"/>
              </a:rPr>
              <a:t>Va chạm và va đập: Trong quá trình di chuyển, vận thăng có thể va chạm hoặc va đập vào các cấu trúc xung quanh hoặc vật dụng khác trên công trường, gây nguy hiểm cho công nhân và tài sản.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87854576-F381-021A-942C-A34521FF1BA3}"/>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vận thăng để việc vận hành an toàn</a:t>
            </a:r>
            <a:endParaRPr lang="en-US" b="0" i="0" dirty="0">
              <a:effectLst/>
              <a:latin typeface="Söhne"/>
            </a:endParaRPr>
          </a:p>
          <a:p>
            <a:pPr lvl="1"/>
            <a:r>
              <a:rPr lang="vi-VN" b="0" i="0" dirty="0">
                <a:effectLst/>
                <a:latin typeface="Söhne"/>
              </a:rPr>
              <a:t>Kiểm tra cơ bản của thiết bị: Thực hiện kiểm tra toàn diện các bộ phận của vận thăng, bao gồm hệ thống phanh, hệ thống truyền động và hệ thống nâng để đảm bảo chúng hoạt động đúng cách.</a:t>
            </a:r>
          </a:p>
          <a:p>
            <a:pPr lvl="1"/>
            <a:r>
              <a:rPr lang="vi-VN" b="0" i="0" dirty="0">
                <a:effectLst/>
                <a:latin typeface="Söhne"/>
              </a:rPr>
              <a:t>Kiểm tra hệ thống phanh: Kiểm tra hệ thống phanh cơ và điện để đảm bảo rằng chúng hoạt động đúng cách và có thể dừng vận thăng một cách an toàn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18D33A-7A6D-67B7-A805-4AA70FA39F5A}"/>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thăng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nhân viên: Đảm bảo rằng tất cả nhân viên tham gia vào vận hành vận thăng được đào tạo đầy đủ về quy trình an toàn, các biện pháp phòng ngừa tai nạn và cách ứng phó với tình huống khẩn cấp.</a:t>
            </a:r>
          </a:p>
          <a:p>
            <a:pPr lvl="1"/>
            <a:r>
              <a:rPr lang="vi-VN" b="0" i="0" dirty="0">
                <a:effectLst/>
                <a:latin typeface="Söhne"/>
              </a:rPr>
              <a:t>Đeo đồ bảo hộ: Yêu cầu tất cả nhân viên đeo đầy đủ đồ bảo hộ bao gồm mũ bảo hiểm, giày bảo hộ và dây an toàn khi làm việc gần vận thăng.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90AE74-B4CB-DADD-1D70-024B4C23937D}"/>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thăng</a:t>
            </a:r>
            <a:endParaRPr lang="en-US" b="0" i="0" dirty="0">
              <a:effectLst/>
              <a:latin typeface="Söhne"/>
            </a:endParaRPr>
          </a:p>
          <a:p>
            <a:pPr lvl="1"/>
            <a:r>
              <a:rPr lang="vi-VN" b="0" i="0" dirty="0">
                <a:effectLst/>
                <a:latin typeface="Söhne"/>
              </a:rPr>
              <a:t>Xác định vùng an toàn: Xác định và đánh dấu rõ ràng các vùng an toàn xung quanh vận thăng, bao gồm cả vùng hoạt động của vận thăng và vùng di chuyển dự kiến của nó. Đảm bảo rằng không có người hoặc vật phẩm nào được phép tiếp cận vào vùng an toàn này trong khi vận thăng hoạt động.</a:t>
            </a:r>
          </a:p>
          <a:p>
            <a:pPr lvl="1"/>
            <a:r>
              <a:rPr lang="vi-VN" b="0" i="0" dirty="0">
                <a:effectLst/>
                <a:latin typeface="Söhne"/>
              </a:rPr>
              <a:t>Sử dụng biển báo và đánh dấu: Sử dụng biển báo, băng cảnh báo hoặc các biện pháp đánh dấu khác để chỉ ra các vùng an toàn và cảnh báo nguy hiểm cho nhân viên và những người làm việc gần khu vực vận thăng.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394F38-9BD1-1949-C09D-6BCA58AD3244}"/>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thăng</a:t>
            </a:r>
            <a:endParaRPr lang="en-US" b="0" i="0" dirty="0">
              <a:effectLst/>
              <a:latin typeface="Söhne"/>
            </a:endParaRPr>
          </a:p>
          <a:p>
            <a:pPr lvl="1"/>
            <a:r>
              <a:rPr lang="vi-VN" b="0" i="0" dirty="0">
                <a:effectLst/>
                <a:latin typeface="Söhne"/>
              </a:rPr>
              <a:t>Mũ bảo hiểm: Mũ bảo hiểm là một thiết bị bảo hộ cần thiết để bảo vệ đầu và cổ khỏi nguy cơ va chạm hoặc đổ vật phẩm từ trên cao.</a:t>
            </a:r>
          </a:p>
          <a:p>
            <a:pPr lvl="1"/>
            <a:r>
              <a:rPr lang="vi-VN" b="0" i="0" dirty="0">
                <a:effectLst/>
                <a:latin typeface="Söhne"/>
              </a:rPr>
              <a:t>Kính bảo hộ: Kính bảo hộ giúp bảo vệ mắt khỏi các hạt bụi, mảnh vụn và các tác động không mong muốn khác trong quá trình vận hành.</a:t>
            </a:r>
          </a:p>
          <a:p>
            <a:pPr lvl="1"/>
            <a:r>
              <a:rPr lang="vi-VN" b="0" i="0" dirty="0">
                <a:effectLst/>
                <a:latin typeface="Söhne"/>
              </a:rPr>
              <a:t>Găng tay bảo hộ: Găng tay bảo hộ giúp bảo vệ tay khỏi các vật phẩm sắc nhọn, hóa chất hoặc các tác động nhiệt đới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441A85-F9EB-83A7-6AD0-234946792692}"/>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vận thăng</a:t>
            </a:r>
            <a:endParaRPr lang="en-US" b="0" i="0" dirty="0">
              <a:effectLst/>
              <a:latin typeface="Söhne"/>
            </a:endParaRPr>
          </a:p>
          <a:p>
            <a:pPr lvl="1"/>
            <a:r>
              <a:rPr lang="vi-VN" b="0" i="0" dirty="0">
                <a:effectLst/>
                <a:latin typeface="Söhne"/>
              </a:rPr>
              <a:t>Ngừng hoạt động ngay lập tức: Trong trường hợp phát hiện sự cố, vận thăng cần được ngừng hoạt động ngay lập tức để ngăn chặn nguy cơ lan rộng và giảm thiểu thiệt hại.</a:t>
            </a:r>
          </a:p>
          <a:p>
            <a:pPr lvl="1"/>
            <a:r>
              <a:rPr lang="vi-VN" b="0" i="0" dirty="0">
                <a:effectLst/>
                <a:latin typeface="Söhne"/>
              </a:rPr>
              <a:t>Bảo vệ nhân viên: Đảm bảo rằng tất cả nhân viên được điều khiển ra khỏi khu vực nguy hiểm và đưa đến nơi an toàn.</a:t>
            </a:r>
          </a:p>
          <a:p>
            <a:pPr lvl="1"/>
            <a:r>
              <a:rPr lang="vi-VN" b="0" i="0" dirty="0">
                <a:effectLst/>
                <a:latin typeface="Söhne"/>
              </a:rPr>
              <a:t>Liên hệ với đội cứu hộ: Gọi điện cho đội cứu hộ hoặc các bộ phận an toàn của công ty để cung cấp sự hỗ trợ và giúp đỡ trong việc giải quyết tình huống khẩn cấp.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FFA9C7-6E7E-6692-3741-67D22C7C3124}"/>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vận thăng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thăng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AEB728-3589-442B-F7E0-E8B752714524}"/>
              </a:ext>
            </a:extLst>
          </p:cNvPr>
          <p:cNvPicPr>
            <a:picLocks noChangeAspect="1"/>
          </p:cNvPicPr>
          <p:nvPr/>
        </p:nvPicPr>
        <p:blipFill>
          <a:blip r:embed="rId4"/>
          <a:stretch>
            <a:fillRect/>
          </a:stretch>
        </p:blipFill>
        <p:spPr>
          <a:xfrm>
            <a:off x="-1692051" y="3609036"/>
            <a:ext cx="5040560" cy="504056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vận thăng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vận thăng</a:t>
            </a:r>
            <a:endParaRPr lang="en-US" sz="2400" b="1" i="0" dirty="0">
              <a:effectLst/>
              <a:latin typeface="Söhne"/>
            </a:endParaRPr>
          </a:p>
          <a:p>
            <a:r>
              <a:rPr lang="vi-VN" b="0" i="0" dirty="0">
                <a:effectLst/>
                <a:latin typeface="Söhne"/>
              </a:rPr>
              <a:t>Gió mạnh: Gió mạnh có thể làm giảm khả năng kiểm soát của vận thăng và gây nguy hiểm cho nhân viên và tài sản xung quanh. Nếu gió quá mạnh, việc vận hành vận thăng có thể cần phải tạm ngừng để đảm bảo an toàn.</a:t>
            </a:r>
          </a:p>
          <a:p>
            <a:r>
              <a:rPr lang="vi-VN" b="0" i="0" dirty="0">
                <a:effectLst/>
                <a:latin typeface="Söhne"/>
              </a:rPr>
              <a:t>Mưa lớn hoặc tuyết đọng: Mưa lớn hoặc tuyết đọng có thể làm trơn trượt bề mặt và làm giảm sự ổn định của vận thăng, gây ra nguy cơ trượt ngã hoặc mất kiểm soát.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CB041BC-895E-9953-0597-E243203C6DF5}"/>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vận thăng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vận thăng</a:t>
            </a:r>
            <a:endParaRPr lang="en-US" sz="2400" b="1" i="0" dirty="0">
              <a:effectLst/>
              <a:latin typeface="Söhne"/>
            </a:endParaRPr>
          </a:p>
          <a:p>
            <a:r>
              <a:rPr lang="vi-VN" b="0" i="0" dirty="0">
                <a:effectLst/>
                <a:latin typeface="Söhne"/>
              </a:rPr>
              <a:t>Động cơ và hệ thống truyền động: Môi trường làm việc có thể ảnh hưởng đến hiệu suất của động cơ và hệ thống truyền động của vận thăng. Ví dụ, nhiệt độ cao có thể làm tăng nguy cơ quá nhiệt và làm giảm hiệu suất của động cơ.</a:t>
            </a:r>
          </a:p>
          <a:p>
            <a:r>
              <a:rPr lang="vi-VN" b="0" i="0" dirty="0">
                <a:effectLst/>
                <a:latin typeface="Söhne"/>
              </a:rPr>
              <a:t>Bụi và chất lượng không khí: Môi trường làm việc có nhiều bụi hoặc chất độc hại có thể ảnh hưởng đến sự hoạt động của các bộ phận cơ khí và điện tử trong vận thăng, làm giảm hiệu suất hoặc gây hỏng hóc.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EC825EA-79B0-1C84-694F-8B35DD615D99}"/>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vận thăng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vận thăng ảnh hưởng như thế nào đến việc vận hành vận thăng</a:t>
            </a:r>
            <a:endParaRPr lang="en-US" sz="2400" b="1" i="0" dirty="0">
              <a:effectLst/>
              <a:latin typeface="Söhne"/>
            </a:endParaRPr>
          </a:p>
          <a:p>
            <a:r>
              <a:rPr lang="vi-VN" b="0" i="0" dirty="0">
                <a:effectLst/>
                <a:latin typeface="Söhne"/>
              </a:rPr>
              <a:t>Bảo dưỡng định kỳ: Việc thực hiện bảo dưỡng định kỳ và bảo trì đúng đắn là quan trọng để đảm bảo rằng tất cả các thành phần và hệ thống của vận thăng hoạt động một cách mượt mà và an toàn.</a:t>
            </a:r>
          </a:p>
          <a:p>
            <a:r>
              <a:rPr lang="vi-VN" b="0" i="0" dirty="0">
                <a:effectLst/>
                <a:latin typeface="Söhne"/>
              </a:rPr>
              <a:t>Kiểm tra trước mỗi lần sử dụng: Trước mỗi lần sử dụng, việc thực hiện kiểm tra an toàn để phát hiện các vấn đề kỹ thuật có thể giúp ngăn ngừa sự cố và tai nạn không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BB19D2-637A-F13B-81D6-6C1D8C99DF7C}"/>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vận thăng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vận thăng</a:t>
            </a:r>
            <a:endParaRPr lang="en-US" sz="2400" b="1" i="0" dirty="0">
              <a:effectLst/>
              <a:latin typeface="Söhne"/>
            </a:endParaRPr>
          </a:p>
          <a:p>
            <a:r>
              <a:rPr lang="vi-VN" b="0" i="0" dirty="0">
                <a:effectLst/>
                <a:latin typeface="Söhne"/>
              </a:rPr>
              <a:t>Hiểu biết về quy trình an toàn: Người lao động cần có kiến thức vững về các quy định an toàn và quy trình vận hành vận thăng. Việc hiểu biết và tuân thủ các quy định này giúp giảm thiểu nguy cơ tai nạn và bảo vệ sức khỏe của bản thân và những người khác.</a:t>
            </a:r>
          </a:p>
          <a:p>
            <a:r>
              <a:rPr lang="vi-VN" b="0" i="0" dirty="0">
                <a:effectLst/>
                <a:latin typeface="Söhne"/>
              </a:rPr>
              <a:t>Kỹ năng điều khiển vận thăng: Các người lao động cần có kỹ năng điều khiển vận thăng một cách chính xác và an toàn. Điều này bao gồm việc biết cách sử dụng các bộ điều khiển và thiết bị điều khiển vận thăng một cách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46960FE-529B-4138-B48C-8F81F5C5A380}"/>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66983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vận thăng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tính mạng: Đào tạo an toàn lao động giúp người vận hành vận thăng hiểu rõ các nguy cơ và mối nguy hiểm có thể gặp phải trong quá trình làm việc, từ đó giảm thiểu nguy cơ tai nạn và bảo vệ tính mạng và sức khỏe của bản thân và đồng nghiệp.</a:t>
            </a:r>
          </a:p>
          <a:p>
            <a:pPr algn="l"/>
            <a:r>
              <a:rPr lang="vi-VN" b="0" i="0" dirty="0">
                <a:effectLst/>
                <a:latin typeface="Open Sans" panose="020B0606030504020204" pitchFamily="34" charset="0"/>
              </a:rPr>
              <a:t>Tăng cường kỹ năng và nhận thức an toàn: Đào tạo giúp người vận hành vận thăng nắm vững các kỹ năng và kiến thức cần thiết để vận hành thiết bị một cách an toàn và hiệu quả.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62867CE-E366-0475-265F-A622A6D4874C}"/>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thăng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6351B54-F1E4-79E6-4E18-7BDDD8EAC742}"/>
              </a:ext>
            </a:extLst>
          </p:cNvPr>
          <p:cNvPicPr>
            <a:picLocks noChangeAspect="1"/>
          </p:cNvPicPr>
          <p:nvPr/>
        </p:nvPicPr>
        <p:blipFill>
          <a:blip r:embed="rId3"/>
          <a:stretch>
            <a:fillRect/>
          </a:stretch>
        </p:blipFill>
        <p:spPr>
          <a:xfrm>
            <a:off x="7102524" y="1828800"/>
            <a:ext cx="3609777" cy="3609777"/>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thăng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Giảm thiểu nguy cơ tai nạn: An toàn lao động làm giảm nguy cơ tai nạn và thương tích cho nhân viên. Việc duy trì một môi trường làm việc an toàn giúp người lao động cảm thấy tự tin và tập trung hơn vào công việc của mình.</a:t>
            </a:r>
          </a:p>
          <a:p>
            <a:pPr algn="l">
              <a:lnSpc>
                <a:spcPct val="120000"/>
              </a:lnSpc>
            </a:pPr>
            <a:r>
              <a:rPr lang="vi-VN" b="0" i="0" dirty="0">
                <a:effectLst/>
                <a:latin typeface="Open Sans" panose="020B0606030504020204" pitchFamily="34" charset="0"/>
              </a:rPr>
              <a:t>Tăng cường hiệu suất làm việc: Một môi trường làm việc an toàn thúc đẩy sự tập trung và sự chú ý, từ đó tăng cường hiệu suất làm việc. Nhân viên có thể làm việc một cách hiệu quả hơn khi họ không phải lo lắng về nguy cơ tai nạn hoặc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3991425-F0C0-B252-28BA-D0F3AECF3E88}"/>
              </a:ext>
            </a:extLst>
          </p:cNvPr>
          <p:cNvPicPr>
            <a:picLocks noChangeAspect="1"/>
          </p:cNvPicPr>
          <p:nvPr/>
        </p:nvPicPr>
        <p:blipFill>
          <a:blip r:embed="rId3"/>
          <a:stretch>
            <a:fillRect/>
          </a:stretch>
        </p:blipFill>
        <p:spPr>
          <a:xfrm>
            <a:off x="-1332011" y="3423195"/>
            <a:ext cx="4320480" cy="432048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thăng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vận thăng</a:t>
            </a:r>
          </a:p>
          <a:p>
            <a:pPr algn="l">
              <a:lnSpc>
                <a:spcPct val="120000"/>
              </a:lnSpc>
            </a:pPr>
            <a:r>
              <a:rPr lang="vi-VN" b="0" i="0" dirty="0">
                <a:effectLst/>
                <a:latin typeface="Open Sans" panose="020B0606030504020204" pitchFamily="34" charset="0"/>
              </a:rPr>
              <a:t>Kiểm tra an toàn trước mỗi lần sử dụng: Trước khi sử dụng vận thăng, hãy kiểm tra kỹ lưỡng các bộ phận và hệ thống để đảm bảo chúng hoạt động một cách an toàn. Kiểm tra cả các thiết bị an toàn như dây an toàn, cầu dao và cảm biến an toàn.</a:t>
            </a:r>
          </a:p>
          <a:p>
            <a:pPr algn="l">
              <a:lnSpc>
                <a:spcPct val="120000"/>
              </a:lnSpc>
            </a:pPr>
            <a:r>
              <a:rPr lang="vi-VN" b="0" i="0" dirty="0">
                <a:effectLst/>
                <a:latin typeface="Open Sans" panose="020B0606030504020204" pitchFamily="34" charset="0"/>
              </a:rPr>
              <a:t>Đào tạo và huấn luyện: Tất cả nhân viên liên quan đến vận hành vận thăng cần được đào tạo và huấn luyện đầy đủ về quy trình an toàn và kỹ năng vận hành. Họ cần biết cách sử dụng thiết bị và phản ứng trong các tình huống nguy hiểm.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7DFAF3-08A5-FDCC-4C19-277B4F8BB139}"/>
              </a:ext>
            </a:extLst>
          </p:cNvPr>
          <p:cNvPicPr>
            <a:picLocks noChangeAspect="1"/>
          </p:cNvPicPr>
          <p:nvPr/>
        </p:nvPicPr>
        <p:blipFill>
          <a:blip r:embed="rId3"/>
          <a:stretch>
            <a:fillRect/>
          </a:stretch>
        </p:blipFill>
        <p:spPr>
          <a:xfrm>
            <a:off x="-1332011" y="3423195"/>
            <a:ext cx="4320480" cy="432048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184</TotalTime>
  <Words>3567</Words>
  <Application>Microsoft Office PowerPoint</Application>
  <PresentationFormat>Custom</PresentationFormat>
  <Paragraphs>146</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VẬN THĂNG</vt:lpstr>
      <vt:lpstr>Một số vụ tai nạn lao động khi vận hành vận thăng</vt:lpstr>
      <vt:lpstr>Tóm tắt bài học</vt:lpstr>
      <vt:lpstr>Giới thiệu</vt:lpstr>
      <vt:lpstr>Giới thiệu</vt:lpstr>
      <vt:lpstr>Thành Phần Và Chức Năng Của vận thăng</vt:lpstr>
      <vt:lpstr>Thành Phần Và Chức Năng Của vận thăng</vt:lpstr>
      <vt:lpstr>Thành Phần Và Chức Năng Của vận thăng</vt:lpstr>
      <vt:lpstr>Thành Phần Và Chức Năng Của vận thăng</vt:lpstr>
      <vt:lpstr>Kiểm tra và bảo trì an toàn trước khi vận hành vận thăng</vt:lpstr>
      <vt:lpstr>Kiểm tra và bảo trì an toàn trước khi vận hành vận thăng</vt:lpstr>
      <vt:lpstr>Quy trình vận hành an toàn vận thăng</vt:lpstr>
      <vt:lpstr>Quy trình vận hành an toàn vận thăng</vt:lpstr>
      <vt:lpstr>Đánh giá rủi ro và quản lý mối nguy khi vận hành vận thăng</vt:lpstr>
      <vt:lpstr>Đánh giá rủi ro và quản lý mối nguy khi vận hành vận thăng</vt:lpstr>
      <vt:lpstr>Đánh giá rủi ro và quản lý mối nguy khi vận hành vận thăng</vt:lpstr>
      <vt:lpstr>Đánh giá rủi ro và quản lý mối nguy khi vận hành vận thăng</vt:lpstr>
      <vt:lpstr>Đánh giá rủi ro và quản lý mối nguy khi vận hành vận thăng</vt:lpstr>
      <vt:lpstr>Đánh giá rủi ro và quản lý mối nguy khi vận hành vận thăng</vt:lpstr>
      <vt:lpstr>Đánh giá rủi ro và quản lý mối nguy khi vận hành vận thăng</vt:lpstr>
      <vt:lpstr>Các yếu tố ảnh hưởng đến an toàn lao động khi vận hành vận thăng</vt:lpstr>
      <vt:lpstr>Các yếu tố ảnh hưởng đến an toàn lao động khi vận hành vận thăng</vt:lpstr>
      <vt:lpstr>Các yếu tố ảnh hưởng đến an toàn lao động khi vận hành vận thăng</vt:lpstr>
      <vt:lpstr>Các yếu tố ảnh hưởng đến an toàn lao động khi vận hành vận thăng</vt:lpstr>
      <vt:lpstr>Đào tạo an toàn lao động về kỹ năng vận hành vận thăng an toàn</vt:lpstr>
      <vt:lpstr>Đào tạo an toàn lao động về kỹ năng vận hành vận thăng an toàn</vt:lpstr>
      <vt:lpstr>Ý nghĩa của an toàn lao động trong việc vận hành vận thăng</vt:lpstr>
      <vt:lpstr>Ý nghĩa của an toàn lao động trong việc vận hành vận thăng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2024-04-12T04:03:29Z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